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hapi.fhir.org/baseDstu3/Patient/1928923"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a3ba2a932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a3ba2a932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a3ba2a932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a3ba2a932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400"/>
              <a:t>病人填寫表單後，透過抓取物件的方式可以獲取病人的資料再將其上傳至FHIR SERVER 取得該病例號碼(ID)</a:t>
            </a:r>
            <a:endParaRPr sz="1400"/>
          </a:p>
          <a:p>
            <a:pPr indent="0" lvl="0" marL="0" rtl="0" algn="l">
              <a:spcBef>
                <a:spcPts val="0"/>
              </a:spcBef>
              <a:spcAft>
                <a:spcPts val="0"/>
              </a:spcAft>
              <a:buNone/>
            </a:pPr>
            <a:r>
              <a:rPr lang="zh-TW" sz="1400"/>
              <a:t>填表資料 填入obj 上傳得到病例號(刪)</a:t>
            </a:r>
            <a:endParaRPr sz="1400"/>
          </a:p>
          <a:p>
            <a:pPr indent="0" lvl="0" marL="0" rtl="0" algn="l">
              <a:spcBef>
                <a:spcPts val="0"/>
              </a:spcBef>
              <a:spcAft>
                <a:spcPts val="0"/>
              </a:spcAft>
              <a:buNone/>
            </a:pPr>
            <a:r>
              <a:rPr lang="zh-TW" sz="1400"/>
              <a:t>後續可以取能URL 可以用瀏覽器取得 (到新醫院時 再次提供可事前給醫院 抓入資院資訊系統) </a:t>
            </a:r>
            <a:r>
              <a:rPr lang="zh-TW" sz="1400" u="sng">
                <a:solidFill>
                  <a:schemeClr val="hlink"/>
                </a:solidFill>
                <a:hlinkClick r:id="rId2"/>
              </a:rPr>
              <a:t>http://hapi.fhir.org/baseDstu3/Patient/1928923</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a3ba2a932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a3ba2a932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a3ba2a932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a3ba2a932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a3ba2a932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a3ba2a932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400"/>
              <a:t>所以我們開發標準化表單的目的是，第一點...</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a3ba2a932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a3ba2a932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400"/>
              <a:t>USER</a:t>
            </a:r>
            <a:r>
              <a:rPr lang="zh-TW" sz="1400"/>
              <a:t>傳遞資料-存檔 得到URL</a:t>
            </a:r>
            <a:endParaRPr sz="1400"/>
          </a:p>
          <a:p>
            <a:pPr indent="0" lvl="0" marL="0" rtl="0" algn="l">
              <a:spcBef>
                <a:spcPts val="0"/>
              </a:spcBef>
              <a:spcAft>
                <a:spcPts val="0"/>
              </a:spcAft>
              <a:buNone/>
            </a:pPr>
            <a:r>
              <a:rPr lang="zh-TW" sz="1400">
                <a:highlight>
                  <a:srgbClr val="FF0000"/>
                </a:highlight>
              </a:rPr>
              <a:t>個人資料URL給醫院(HiS)</a:t>
            </a:r>
            <a:endParaRPr sz="1400">
              <a:highlight>
                <a:srgbClr val="FF0000"/>
              </a:highlight>
            </a:endParaRPr>
          </a:p>
          <a:p>
            <a:pPr indent="0" lvl="0" marL="0" rtl="0" algn="l">
              <a:spcBef>
                <a:spcPts val="0"/>
              </a:spcBef>
              <a:spcAft>
                <a:spcPts val="0"/>
              </a:spcAft>
              <a:buNone/>
            </a:pPr>
            <a:r>
              <a:rPr lang="zh-TW" sz="1400"/>
              <a:t>醫生在HIS調資料-看診的時候提供連結到HIS</a:t>
            </a:r>
            <a:endParaRPr sz="1400"/>
          </a:p>
          <a:p>
            <a:pPr indent="0" lvl="0" marL="0" rtl="0" algn="l">
              <a:spcBef>
                <a:spcPts val="0"/>
              </a:spcBef>
              <a:spcAft>
                <a:spcPts val="0"/>
              </a:spcAft>
              <a:buNone/>
            </a:pPr>
            <a:r>
              <a:rPr lang="zh-TW" sz="1400">
                <a:solidFill>
                  <a:srgbClr val="FF0000"/>
                </a:solidFill>
              </a:rPr>
              <a:t>標步驟(1.2.3)</a:t>
            </a:r>
            <a:endParaRPr sz="1400">
              <a:solidFill>
                <a:srgbClr val="FF0000"/>
              </a:solidFill>
            </a:endParaRPr>
          </a:p>
          <a:p>
            <a:pPr indent="0" lvl="0" marL="0" rtl="0" algn="l">
              <a:spcBef>
                <a:spcPts val="0"/>
              </a:spcBef>
              <a:spcAft>
                <a:spcPts val="0"/>
              </a:spcAft>
              <a:buNone/>
            </a:pPr>
            <a:r>
              <a:t/>
            </a:r>
            <a:endParaRPr sz="1400"/>
          </a:p>
          <a:p>
            <a:pPr indent="0" lvl="0" marL="0" rtl="0" algn="l">
              <a:spcBef>
                <a:spcPts val="0"/>
              </a:spcBef>
              <a:spcAft>
                <a:spcPts val="0"/>
              </a:spcAft>
              <a:buNone/>
            </a:pPr>
            <a:r>
              <a:rPr lang="zh-TW" sz="1400"/>
              <a:t>註明USER、</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a3ba2a932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a3ba2a932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400"/>
              <a:t>簡單介紹一下表單運作的流程，就是當病人寫好表單後</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a3ba2a932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a3ba2a932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sz="1400"/>
              <a:t>首先我們利用HTML完成最基礎的網頁表單建構，運用行列劃分欄位，讓使用者可以透過類似紙本的填寫邏輯，但可以用更有效率的方式完成。</a:t>
            </a:r>
            <a:endParaRPr sz="1400"/>
          </a:p>
          <a:p>
            <a:pPr indent="0" lvl="0" marL="0" rtl="0" algn="l">
              <a:lnSpc>
                <a:spcPct val="115000"/>
              </a:lnSpc>
              <a:spcBef>
                <a:spcPts val="0"/>
              </a:spcBef>
              <a:spcAft>
                <a:spcPts val="0"/>
              </a:spcAft>
              <a:buNone/>
            </a:pPr>
            <a:r>
              <a:rPr lang="zh-TW" sz="1400"/>
              <a:t>像是利用更多點選取代文字的輸入，減少操作上的複雜度。</a:t>
            </a:r>
            <a:r>
              <a:rPr lang="zh-TW" sz="1400"/>
              <a:t>另外我們也可以（在病人使用網路掛號系統時，）讓病人先填寫好相關文件，進一步省去在醫院等待的時間。</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sz="1400"/>
          </a:p>
          <a:p>
            <a:pPr indent="0" lvl="0" marL="0" rtl="0" algn="l">
              <a:spcBef>
                <a:spcPts val="0"/>
              </a:spcBef>
              <a:spcAft>
                <a:spcPts val="0"/>
              </a:spcAft>
              <a:buNone/>
            </a:pPr>
            <a:r>
              <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a3ba2a932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a3ba2a932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sz="1400"/>
              <a:t>其中需要特別注意，表單的欄位ID命名需符合FHIR規範，以便於資料轉換及傳輸。</a:t>
            </a:r>
            <a:endParaRPr sz="1400"/>
          </a:p>
          <a:p>
            <a:pPr indent="0" lvl="0" marL="0" rtl="0" algn="l">
              <a:spcBef>
                <a:spcPts val="0"/>
              </a:spcBef>
              <a:spcAft>
                <a:spcPts val="0"/>
              </a:spcAft>
              <a:buNone/>
            </a:pPr>
            <a:r>
              <a:rPr lang="zh-TW" sz="1400"/>
              <a:t>像是這裏的姓名、生日和</a:t>
            </a:r>
            <a:r>
              <a:rPr lang="zh-TW" sz="1400"/>
              <a:t>性別</a:t>
            </a:r>
            <a:endParaRPr sz="1400"/>
          </a:p>
          <a:p>
            <a:pPr indent="0" lvl="0" marL="0" rtl="0" algn="l">
              <a:spcBef>
                <a:spcPts val="0"/>
              </a:spcBef>
              <a:spcAft>
                <a:spcPts val="0"/>
              </a:spcAft>
              <a:buNone/>
            </a:pPr>
            <a:r>
              <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a3ba2a932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a3ba2a932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a3ba2a932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a3ba2a932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400"/>
              <a:t>截圖PATIENT RESOURSE </a:t>
            </a:r>
            <a:endParaRPr sz="1400"/>
          </a:p>
          <a:p>
            <a:pPr indent="0" lvl="0" marL="0" rtl="0" algn="l">
              <a:spcBef>
                <a:spcPts val="0"/>
              </a:spcBef>
              <a:spcAft>
                <a:spcPts val="0"/>
              </a:spcAft>
              <a:buNone/>
            </a:pPr>
            <a:r>
              <a:rPr lang="zh-TW" sz="1400"/>
              <a:t>PATIENT.DOCX</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Microsoft JhengHei"/>
                <a:ea typeface="Microsoft JhengHei"/>
                <a:cs typeface="Microsoft JhengHei"/>
                <a:sym typeface="Microsoft JhengHei"/>
              </a:rPr>
              <a:t>開發可互通之標準化初診病人資料評估單</a:t>
            </a:r>
            <a:endParaRPr>
              <a:latin typeface="Microsoft JhengHei"/>
              <a:ea typeface="Microsoft JhengHei"/>
              <a:cs typeface="Microsoft JhengHei"/>
              <a:sym typeface="Microsoft JhengHei"/>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5083950" y="3719000"/>
            <a:ext cx="3470700" cy="7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600">
                <a:latin typeface="Microsoft JhengHei"/>
                <a:ea typeface="Microsoft JhengHei"/>
                <a:cs typeface="Microsoft JhengHei"/>
                <a:sym typeface="Microsoft JhengHei"/>
              </a:rPr>
              <a:t>指導教授：蕭嘉宏</a:t>
            </a:r>
            <a:endParaRPr sz="1600">
              <a:latin typeface="Microsoft JhengHei"/>
              <a:ea typeface="Microsoft JhengHei"/>
              <a:cs typeface="Microsoft JhengHei"/>
              <a:sym typeface="Microsoft JhengHei"/>
            </a:endParaRPr>
          </a:p>
          <a:p>
            <a:pPr indent="0" lvl="0" marL="0" rtl="0" algn="l">
              <a:spcBef>
                <a:spcPts val="0"/>
              </a:spcBef>
              <a:spcAft>
                <a:spcPts val="0"/>
              </a:spcAft>
              <a:buNone/>
            </a:pPr>
            <a:r>
              <a:rPr lang="zh-TW" sz="1600">
                <a:latin typeface="Microsoft JhengHei"/>
                <a:ea typeface="Microsoft JhengHei"/>
                <a:cs typeface="Microsoft JhengHei"/>
                <a:sym typeface="Microsoft JhengHei"/>
              </a:rPr>
              <a:t>慈濟大學附屬高級中學</a:t>
            </a:r>
            <a:endParaRPr sz="1600">
              <a:latin typeface="Microsoft JhengHei"/>
              <a:ea typeface="Microsoft JhengHei"/>
              <a:cs typeface="Microsoft JhengHei"/>
              <a:sym typeface="Microsoft JhengHei"/>
            </a:endParaRPr>
          </a:p>
          <a:p>
            <a:pPr indent="0" lvl="0" marL="0" rtl="0" algn="l">
              <a:spcBef>
                <a:spcPts val="0"/>
              </a:spcBef>
              <a:spcAft>
                <a:spcPts val="0"/>
              </a:spcAft>
              <a:buNone/>
            </a:pPr>
            <a:r>
              <a:rPr lang="zh-TW"/>
              <a:t>                                                           </a:t>
            </a:r>
            <a:r>
              <a:rPr lang="zh-TW" sz="1600">
                <a:latin typeface="Microsoft JhengHei"/>
                <a:ea typeface="Microsoft JhengHei"/>
                <a:cs typeface="Microsoft JhengHei"/>
                <a:sym typeface="Microsoft JhengHei"/>
              </a:rPr>
              <a:t>巫緯辰  吳郡哲</a:t>
            </a:r>
            <a:endParaRPr sz="1600">
              <a:latin typeface="Microsoft JhengHei"/>
              <a:ea typeface="Microsoft JhengHei"/>
              <a:cs typeface="Microsoft JhengHei"/>
              <a:sym typeface="Microsoft JhengHe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Microsoft JhengHei"/>
                <a:ea typeface="Microsoft JhengHei"/>
                <a:cs typeface="Microsoft JhengHei"/>
                <a:sym typeface="Microsoft JhengHei"/>
              </a:rPr>
              <a:t>FHIR </a:t>
            </a:r>
            <a:r>
              <a:rPr lang="zh-TW">
                <a:latin typeface="Microsoft JhengHei"/>
                <a:ea typeface="Microsoft JhengHei"/>
                <a:cs typeface="Microsoft JhengHei"/>
                <a:sym typeface="Microsoft JhengHei"/>
              </a:rPr>
              <a:t>規格</a:t>
            </a:r>
            <a:endParaRPr>
              <a:latin typeface="Microsoft JhengHei"/>
              <a:ea typeface="Microsoft JhengHei"/>
              <a:cs typeface="Microsoft JhengHei"/>
              <a:sym typeface="Microsoft JhengHei"/>
            </a:endParaRPr>
          </a:p>
        </p:txBody>
      </p:sp>
      <p:sp>
        <p:nvSpPr>
          <p:cNvPr id="193" name="Google Shape;193;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800">
                <a:latin typeface="Microsoft JhengHei"/>
                <a:ea typeface="Microsoft JhengHei"/>
                <a:cs typeface="Microsoft JhengHei"/>
                <a:sym typeface="Microsoft JhengHei"/>
              </a:rPr>
              <a:t>5. Telecom :</a:t>
            </a:r>
            <a:r>
              <a:rPr lang="zh-TW" sz="1800">
                <a:latin typeface="Microsoft JhengHei"/>
                <a:ea typeface="Microsoft JhengHei"/>
                <a:cs typeface="Microsoft JhengHei"/>
                <a:sym typeface="Microsoft JhengHei"/>
              </a:rPr>
              <a:t>病人聯絡資訊</a:t>
            </a:r>
            <a:endParaRPr sz="1800">
              <a:latin typeface="Microsoft JhengHei"/>
              <a:ea typeface="Microsoft JhengHei"/>
              <a:cs typeface="Microsoft JhengHei"/>
              <a:sym typeface="Microsoft JhengHei"/>
            </a:endParaRPr>
          </a:p>
          <a:p>
            <a:pPr indent="0" lvl="0" marL="0" rtl="0" algn="l">
              <a:spcBef>
                <a:spcPts val="1600"/>
              </a:spcBef>
              <a:spcAft>
                <a:spcPts val="0"/>
              </a:spcAft>
              <a:buNone/>
            </a:pPr>
            <a:r>
              <a:rPr lang="zh-TW" sz="1800">
                <a:latin typeface="Microsoft JhengHei"/>
                <a:ea typeface="Microsoft JhengHei"/>
                <a:cs typeface="Microsoft JhengHei"/>
                <a:sym typeface="Microsoft JhengHei"/>
              </a:rPr>
              <a:t>6.Gender :</a:t>
            </a:r>
            <a:r>
              <a:rPr lang="zh-TW" sz="1800">
                <a:latin typeface="Microsoft JhengHei"/>
                <a:ea typeface="Microsoft JhengHei"/>
                <a:cs typeface="Microsoft JhengHei"/>
                <a:sym typeface="Microsoft JhengHei"/>
              </a:rPr>
              <a:t> </a:t>
            </a:r>
            <a:r>
              <a:rPr lang="zh-TW" sz="1800">
                <a:latin typeface="Microsoft JhengHei"/>
                <a:ea typeface="Microsoft JhengHei"/>
                <a:cs typeface="Microsoft JhengHei"/>
                <a:sym typeface="Microsoft JhengHei"/>
              </a:rPr>
              <a:t>病患性別</a:t>
            </a:r>
            <a:endParaRPr sz="1800">
              <a:latin typeface="Microsoft JhengHei"/>
              <a:ea typeface="Microsoft JhengHei"/>
              <a:cs typeface="Microsoft JhengHei"/>
              <a:sym typeface="Microsoft JhengHei"/>
            </a:endParaRPr>
          </a:p>
          <a:p>
            <a:pPr indent="0" lvl="0" marL="0" rtl="0" algn="l">
              <a:spcBef>
                <a:spcPts val="1600"/>
              </a:spcBef>
              <a:spcAft>
                <a:spcPts val="0"/>
              </a:spcAft>
              <a:buNone/>
            </a:pPr>
            <a:r>
              <a:rPr lang="zh-TW" sz="1800">
                <a:latin typeface="Microsoft JhengHei"/>
                <a:ea typeface="Microsoft JhengHei"/>
                <a:cs typeface="Microsoft JhengHei"/>
                <a:sym typeface="Microsoft JhengHei"/>
              </a:rPr>
              <a:t>7. Birthdate :病患生日  格式為YYYY-MM-DD</a:t>
            </a:r>
            <a:endParaRPr sz="1800">
              <a:latin typeface="Microsoft JhengHei"/>
              <a:ea typeface="Microsoft JhengHei"/>
              <a:cs typeface="Microsoft JhengHei"/>
              <a:sym typeface="Microsoft JhengHei"/>
            </a:endParaRPr>
          </a:p>
          <a:p>
            <a:pPr indent="0" lvl="0" marL="0" rtl="0" algn="l">
              <a:spcBef>
                <a:spcPts val="1600"/>
              </a:spcBef>
              <a:spcAft>
                <a:spcPts val="0"/>
              </a:spcAft>
              <a:buNone/>
            </a:pPr>
            <a:r>
              <a:rPr lang="zh-TW" sz="1800">
                <a:latin typeface="Microsoft JhengHei"/>
                <a:ea typeface="Microsoft JhengHei"/>
                <a:cs typeface="Microsoft JhengHei"/>
                <a:sym typeface="Microsoft JhengHei"/>
              </a:rPr>
              <a:t>8.Address :病患住址</a:t>
            </a:r>
            <a:endParaRPr sz="1800">
              <a:latin typeface="Microsoft JhengHei"/>
              <a:ea typeface="Microsoft JhengHei"/>
              <a:cs typeface="Microsoft JhengHei"/>
              <a:sym typeface="Microsoft JhengHei"/>
            </a:endParaRPr>
          </a:p>
          <a:p>
            <a:pPr indent="0" lvl="0" marL="0" rtl="0" algn="l">
              <a:spcBef>
                <a:spcPts val="1600"/>
              </a:spcBef>
              <a:spcAft>
                <a:spcPts val="1600"/>
              </a:spcAft>
              <a:buNone/>
            </a:pPr>
            <a:r>
              <a:t/>
            </a:r>
            <a:endParaRPr sz="1800"/>
          </a:p>
        </p:txBody>
      </p:sp>
      <p:pic>
        <p:nvPicPr>
          <p:cNvPr id="194" name="Google Shape;194;p22"/>
          <p:cNvPicPr preferRelativeResize="0"/>
          <p:nvPr/>
        </p:nvPicPr>
        <p:blipFill>
          <a:blip r:embed="rId3">
            <a:alphaModFix/>
          </a:blip>
          <a:stretch>
            <a:fillRect/>
          </a:stretch>
        </p:blipFill>
        <p:spPr>
          <a:xfrm>
            <a:off x="4795209" y="1026650"/>
            <a:ext cx="4233117" cy="3090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Microsoft JhengHei"/>
                <a:ea typeface="Microsoft JhengHei"/>
                <a:cs typeface="Microsoft JhengHei"/>
                <a:sym typeface="Microsoft JhengHei"/>
              </a:rPr>
              <a:t>研究方法-後端設計</a:t>
            </a:r>
            <a:endParaRPr>
              <a:latin typeface="Microsoft JhengHei"/>
              <a:ea typeface="Microsoft JhengHei"/>
              <a:cs typeface="Microsoft JhengHei"/>
              <a:sym typeface="Microsoft JhengHei"/>
            </a:endParaRPr>
          </a:p>
        </p:txBody>
      </p:sp>
      <p:pic>
        <p:nvPicPr>
          <p:cNvPr id="200" name="Google Shape;200;p23"/>
          <p:cNvPicPr preferRelativeResize="0"/>
          <p:nvPr/>
        </p:nvPicPr>
        <p:blipFill>
          <a:blip r:embed="rId3">
            <a:alphaModFix/>
          </a:blip>
          <a:stretch>
            <a:fillRect/>
          </a:stretch>
        </p:blipFill>
        <p:spPr>
          <a:xfrm>
            <a:off x="788200" y="1733038"/>
            <a:ext cx="4435601" cy="1677425"/>
          </a:xfrm>
          <a:prstGeom prst="rect">
            <a:avLst/>
          </a:prstGeom>
          <a:noFill/>
          <a:ln>
            <a:noFill/>
          </a:ln>
        </p:spPr>
      </p:pic>
      <p:pic>
        <p:nvPicPr>
          <p:cNvPr id="201" name="Google Shape;201;p23"/>
          <p:cNvPicPr preferRelativeResize="0"/>
          <p:nvPr/>
        </p:nvPicPr>
        <p:blipFill>
          <a:blip r:embed="rId4">
            <a:alphaModFix/>
          </a:blip>
          <a:stretch>
            <a:fillRect/>
          </a:stretch>
        </p:blipFill>
        <p:spPr>
          <a:xfrm>
            <a:off x="5563026" y="1063800"/>
            <a:ext cx="3137615" cy="3456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823850" y="1284675"/>
            <a:ext cx="4776000" cy="13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Microsoft JhengHei"/>
                <a:ea typeface="Microsoft JhengHei"/>
                <a:cs typeface="Microsoft JhengHei"/>
                <a:sym typeface="Microsoft JhengHei"/>
              </a:rPr>
              <a:t>感</a:t>
            </a:r>
            <a:r>
              <a:rPr lang="zh-TW">
                <a:latin typeface="Microsoft JhengHei"/>
                <a:ea typeface="Microsoft JhengHei"/>
                <a:cs typeface="Microsoft JhengHei"/>
                <a:sym typeface="Microsoft JhengHei"/>
              </a:rPr>
              <a:t>謝聆聽</a:t>
            </a:r>
            <a:endParaRPr>
              <a:latin typeface="Microsoft JhengHei"/>
              <a:ea typeface="Microsoft JhengHei"/>
              <a:cs typeface="Microsoft JhengHei"/>
              <a:sym typeface="Microsoft JhengHei"/>
            </a:endParaRPr>
          </a:p>
        </p:txBody>
      </p:sp>
      <p:sp>
        <p:nvSpPr>
          <p:cNvPr id="207" name="Google Shape;207;p24"/>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1230575"/>
            <a:ext cx="5342700" cy="254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TW" sz="2400">
                <a:latin typeface="Microsoft JhengHei"/>
                <a:ea typeface="Microsoft JhengHei"/>
                <a:cs typeface="Microsoft JhengHei"/>
                <a:sym typeface="Microsoft JhengHei"/>
              </a:rPr>
              <a:t>問題：當使用者到新醫院時，需要填寫初診病患基本資料卡，目前大部分醫療院所皆採由人工填寫，而醫院當中各式的資料填寫須消耗很多時間</a:t>
            </a:r>
            <a:endParaRPr sz="2400">
              <a:latin typeface="Microsoft JhengHei"/>
              <a:ea typeface="Microsoft JhengHei"/>
              <a:cs typeface="Microsoft JhengHei"/>
              <a:sym typeface="Microsoft JhengHei"/>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Microsoft JhengHei"/>
                <a:ea typeface="Microsoft JhengHei"/>
                <a:cs typeface="Microsoft JhengHei"/>
                <a:sym typeface="Microsoft JhengHei"/>
              </a:rPr>
              <a:t>目的</a:t>
            </a:r>
            <a:endParaRPr>
              <a:latin typeface="Microsoft JhengHei"/>
              <a:ea typeface="Microsoft JhengHei"/>
              <a:cs typeface="Microsoft JhengHei"/>
              <a:sym typeface="Microsoft JhengHei"/>
            </a:endParaRPr>
          </a:p>
        </p:txBody>
      </p:sp>
      <p:sp>
        <p:nvSpPr>
          <p:cNvPr id="146" name="Google Shape;146;p15"/>
          <p:cNvSpPr txBox="1"/>
          <p:nvPr>
            <p:ph idx="1" type="body"/>
          </p:nvPr>
        </p:nvSpPr>
        <p:spPr>
          <a:xfrm>
            <a:off x="639450" y="1414400"/>
            <a:ext cx="7865100" cy="29112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Microsoft JhengHei"/>
              <a:buChar char="●"/>
            </a:pPr>
            <a:r>
              <a:rPr lang="zh-TW" sz="1800">
                <a:latin typeface="Microsoft JhengHei"/>
                <a:ea typeface="Microsoft JhengHei"/>
                <a:cs typeface="Microsoft JhengHei"/>
                <a:sym typeface="Microsoft JhengHei"/>
              </a:rPr>
              <a:t>利用電子化表單，透過點選和下拉選單的方式節省填寫表單的時間和減少填寫時的格式錯誤。</a:t>
            </a:r>
            <a:endParaRPr sz="1800">
              <a:latin typeface="Microsoft JhengHei"/>
              <a:ea typeface="Microsoft JhengHei"/>
              <a:cs typeface="Microsoft JhengHei"/>
              <a:sym typeface="Microsoft JhengHei"/>
            </a:endParaRPr>
          </a:p>
          <a:p>
            <a:pPr indent="-342900" lvl="0" marL="457200" rtl="0" algn="l">
              <a:lnSpc>
                <a:spcPct val="200000"/>
              </a:lnSpc>
              <a:spcBef>
                <a:spcPts val="0"/>
              </a:spcBef>
              <a:spcAft>
                <a:spcPts val="0"/>
              </a:spcAft>
              <a:buSzPts val="1800"/>
              <a:buFont typeface="Microsoft JhengHei"/>
              <a:buChar char="●"/>
            </a:pPr>
            <a:r>
              <a:rPr lang="zh-TW" sz="1800">
                <a:latin typeface="Microsoft JhengHei"/>
                <a:ea typeface="Microsoft JhengHei"/>
                <a:cs typeface="Microsoft JhengHei"/>
                <a:sym typeface="Microsoft JhengHei"/>
              </a:rPr>
              <a:t>表單填寫完畢後，資料回傳到FHIR server建檔。</a:t>
            </a:r>
            <a:endParaRPr sz="1800">
              <a:latin typeface="Microsoft JhengHei"/>
              <a:ea typeface="Microsoft JhengHei"/>
              <a:cs typeface="Microsoft JhengHei"/>
              <a:sym typeface="Microsoft JhengHei"/>
            </a:endParaRPr>
          </a:p>
          <a:p>
            <a:pPr indent="-342900" lvl="0" marL="457200" rtl="0" algn="l">
              <a:lnSpc>
                <a:spcPct val="200000"/>
              </a:lnSpc>
              <a:spcBef>
                <a:spcPts val="0"/>
              </a:spcBef>
              <a:spcAft>
                <a:spcPts val="0"/>
              </a:spcAft>
              <a:buSzPts val="1800"/>
              <a:buFont typeface="Microsoft JhengHei"/>
              <a:buChar char="●"/>
            </a:pPr>
            <a:r>
              <a:rPr lang="zh-TW" sz="1800">
                <a:latin typeface="Microsoft JhengHei"/>
                <a:ea typeface="Microsoft JhengHei"/>
                <a:cs typeface="Microsoft JhengHei"/>
                <a:sym typeface="Microsoft JhengHei"/>
              </a:rPr>
              <a:t>當病人到</a:t>
            </a:r>
            <a:r>
              <a:rPr lang="zh-TW" sz="1800" u="sng">
                <a:latin typeface="Microsoft JhengHei"/>
                <a:ea typeface="Microsoft JhengHei"/>
                <a:cs typeface="Microsoft JhengHei"/>
                <a:sym typeface="Microsoft JhengHei"/>
              </a:rPr>
              <a:t>新的醫院初診時</a:t>
            </a:r>
            <a:r>
              <a:rPr lang="zh-TW" sz="1800">
                <a:latin typeface="Microsoft JhengHei"/>
                <a:ea typeface="Microsoft JhengHei"/>
                <a:cs typeface="Microsoft JhengHei"/>
                <a:sym typeface="Microsoft JhengHei"/>
              </a:rPr>
              <a:t>，可快速從FHIR伺服器下載病人基本資料，到醫療院所的資訊系統，讓醫護人員也可以更方便存取病患資料。</a:t>
            </a:r>
            <a:endParaRPr sz="1800">
              <a:latin typeface="Microsoft JhengHei"/>
              <a:ea typeface="Microsoft JhengHei"/>
              <a:cs typeface="Microsoft JhengHei"/>
              <a:sym typeface="Microsoft JhengHei"/>
            </a:endParaRPr>
          </a:p>
          <a:p>
            <a:pPr indent="0" lvl="0" marL="0" rtl="0" algn="l">
              <a:spcBef>
                <a:spcPts val="1600"/>
              </a:spcBef>
              <a:spcAft>
                <a:spcPts val="160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Microsoft JhengHei"/>
                <a:ea typeface="Microsoft JhengHei"/>
                <a:cs typeface="Microsoft JhengHei"/>
                <a:sym typeface="Microsoft JhengHei"/>
              </a:rPr>
              <a:t>程式架構圖</a:t>
            </a:r>
            <a:endParaRPr>
              <a:latin typeface="Microsoft JhengHei"/>
              <a:ea typeface="Microsoft JhengHei"/>
              <a:cs typeface="Microsoft JhengHei"/>
              <a:sym typeface="Microsoft JhengHei"/>
            </a:endParaRPr>
          </a:p>
        </p:txBody>
      </p:sp>
      <p:pic>
        <p:nvPicPr>
          <p:cNvPr id="152" name="Google Shape;152;p16"/>
          <p:cNvPicPr preferRelativeResize="0"/>
          <p:nvPr/>
        </p:nvPicPr>
        <p:blipFill>
          <a:blip r:embed="rId3">
            <a:alphaModFix/>
          </a:blip>
          <a:stretch>
            <a:fillRect/>
          </a:stretch>
        </p:blipFill>
        <p:spPr>
          <a:xfrm>
            <a:off x="2360500" y="1038000"/>
            <a:ext cx="4755225" cy="3862624"/>
          </a:xfrm>
          <a:prstGeom prst="rect">
            <a:avLst/>
          </a:prstGeom>
          <a:noFill/>
          <a:ln>
            <a:noFill/>
          </a:ln>
        </p:spPr>
      </p:pic>
      <p:cxnSp>
        <p:nvCxnSpPr>
          <p:cNvPr id="153" name="Google Shape;153;p16"/>
          <p:cNvCxnSpPr/>
          <p:nvPr/>
        </p:nvCxnSpPr>
        <p:spPr>
          <a:xfrm flipH="1" rot="10800000">
            <a:off x="5344300" y="2638650"/>
            <a:ext cx="334500" cy="1965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Microsoft JhengHei"/>
                <a:ea typeface="Microsoft JhengHei"/>
                <a:cs typeface="Microsoft JhengHei"/>
                <a:sym typeface="Microsoft JhengHei"/>
              </a:rPr>
              <a:t>流程</a:t>
            </a:r>
            <a:endParaRPr>
              <a:latin typeface="Microsoft JhengHei"/>
              <a:ea typeface="Microsoft JhengHei"/>
              <a:cs typeface="Microsoft JhengHei"/>
              <a:sym typeface="Microsoft JhengHei"/>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zh-TW" sz="1800">
                <a:solidFill>
                  <a:srgbClr val="FFFFFF"/>
                </a:solidFill>
                <a:latin typeface="Microsoft JhengHei"/>
                <a:ea typeface="Microsoft JhengHei"/>
                <a:cs typeface="Microsoft JhengHei"/>
                <a:sym typeface="Microsoft JhengHei"/>
              </a:rPr>
              <a:t>1.入院表單填寫</a:t>
            </a:r>
            <a:endParaRPr sz="1800">
              <a:solidFill>
                <a:srgbClr val="FFFFFF"/>
              </a:solidFill>
              <a:latin typeface="Microsoft JhengHei"/>
              <a:ea typeface="Microsoft JhengHei"/>
              <a:cs typeface="Microsoft JhengHei"/>
              <a:sym typeface="Microsoft JhengHei"/>
            </a:endParaRPr>
          </a:p>
          <a:p>
            <a:pPr indent="0" lvl="0" marL="0" rtl="0" algn="l">
              <a:lnSpc>
                <a:spcPct val="150000"/>
              </a:lnSpc>
              <a:spcBef>
                <a:spcPts val="0"/>
              </a:spcBef>
              <a:spcAft>
                <a:spcPts val="0"/>
              </a:spcAft>
              <a:buNone/>
            </a:pPr>
            <a:r>
              <a:rPr lang="zh-TW" sz="1800">
                <a:solidFill>
                  <a:srgbClr val="FFFFFF"/>
                </a:solidFill>
                <a:latin typeface="Microsoft JhengHei"/>
                <a:ea typeface="Microsoft JhengHei"/>
                <a:cs typeface="Microsoft JhengHei"/>
                <a:sym typeface="Microsoft JhengHei"/>
              </a:rPr>
              <a:t>2.抓取數值並轉換資料格式</a:t>
            </a:r>
            <a:endParaRPr sz="1800">
              <a:solidFill>
                <a:srgbClr val="FFFFFF"/>
              </a:solidFill>
              <a:latin typeface="Microsoft JhengHei"/>
              <a:ea typeface="Microsoft JhengHei"/>
              <a:cs typeface="Microsoft JhengHei"/>
              <a:sym typeface="Microsoft JhengHei"/>
            </a:endParaRPr>
          </a:p>
          <a:p>
            <a:pPr indent="0" lvl="0" marL="0" rtl="0" algn="l">
              <a:lnSpc>
                <a:spcPct val="150000"/>
              </a:lnSpc>
              <a:spcBef>
                <a:spcPts val="0"/>
              </a:spcBef>
              <a:spcAft>
                <a:spcPts val="0"/>
              </a:spcAft>
              <a:buNone/>
            </a:pPr>
            <a:r>
              <a:rPr lang="zh-TW" sz="1800">
                <a:solidFill>
                  <a:srgbClr val="FFFFFF"/>
                </a:solidFill>
                <a:latin typeface="Microsoft JhengHei"/>
                <a:ea typeface="Microsoft JhengHei"/>
                <a:cs typeface="Microsoft JhengHei"/>
                <a:sym typeface="Microsoft JhengHei"/>
              </a:rPr>
              <a:t>3.回傳並存入伺服器</a:t>
            </a:r>
            <a:endParaRPr sz="1800">
              <a:solidFill>
                <a:srgbClr val="FFFFFF"/>
              </a:solidFill>
              <a:latin typeface="Microsoft JhengHei"/>
              <a:ea typeface="Microsoft JhengHei"/>
              <a:cs typeface="Microsoft JhengHei"/>
              <a:sym typeface="Microsoft JhengHei"/>
            </a:endParaRPr>
          </a:p>
          <a:p>
            <a:pPr indent="0" lvl="0" marL="0" rtl="0" algn="l">
              <a:lnSpc>
                <a:spcPct val="150000"/>
              </a:lnSpc>
              <a:spcBef>
                <a:spcPts val="0"/>
              </a:spcBef>
              <a:spcAft>
                <a:spcPts val="0"/>
              </a:spcAft>
              <a:buNone/>
            </a:pPr>
            <a:r>
              <a:rPr lang="zh-TW" sz="1800">
                <a:solidFill>
                  <a:srgbClr val="FFFFFF"/>
                </a:solidFill>
                <a:latin typeface="Microsoft JhengHei"/>
                <a:ea typeface="Microsoft JhengHei"/>
                <a:cs typeface="Microsoft JhengHei"/>
                <a:sym typeface="Microsoft JhengHei"/>
              </a:rPr>
              <a:t>4.上傳資料到FHIR SERVER</a:t>
            </a:r>
            <a:endParaRPr sz="1800">
              <a:solidFill>
                <a:srgbClr val="FFFFFF"/>
              </a:solidFill>
              <a:latin typeface="Microsoft JhengHei"/>
              <a:ea typeface="Microsoft JhengHei"/>
              <a:cs typeface="Microsoft JhengHei"/>
              <a:sym typeface="Microsoft JhengHei"/>
            </a:endParaRPr>
          </a:p>
          <a:p>
            <a:pPr indent="0" lvl="0" marL="0" rtl="0" algn="l">
              <a:lnSpc>
                <a:spcPct val="150000"/>
              </a:lnSpc>
              <a:spcBef>
                <a:spcPts val="0"/>
              </a:spcBef>
              <a:spcAft>
                <a:spcPts val="0"/>
              </a:spcAft>
              <a:buNone/>
            </a:pPr>
            <a:r>
              <a:rPr lang="zh-TW" sz="1800">
                <a:solidFill>
                  <a:srgbClr val="FFFFFF"/>
                </a:solidFill>
                <a:latin typeface="Microsoft JhengHei"/>
                <a:ea typeface="Microsoft JhengHei"/>
                <a:cs typeface="Microsoft JhengHei"/>
                <a:sym typeface="Microsoft JhengHei"/>
              </a:rPr>
              <a:t>5.從FHIR SERVER提取資料</a:t>
            </a:r>
            <a:endParaRPr sz="1800">
              <a:solidFill>
                <a:srgbClr val="FFFFFF"/>
              </a:solidFill>
              <a:latin typeface="Microsoft JhengHei"/>
              <a:ea typeface="Microsoft JhengHei"/>
              <a:cs typeface="Microsoft JhengHei"/>
              <a:sym typeface="Microsoft JhengHei"/>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Microsoft JhengHei"/>
                <a:ea typeface="Microsoft JhengHei"/>
                <a:cs typeface="Microsoft JhengHei"/>
                <a:sym typeface="Microsoft JhengHei"/>
              </a:rPr>
              <a:t>研究方法-前端設計</a:t>
            </a:r>
            <a:endParaRPr>
              <a:latin typeface="Microsoft JhengHei"/>
              <a:ea typeface="Microsoft JhengHei"/>
              <a:cs typeface="Microsoft JhengHei"/>
              <a:sym typeface="Microsoft JhengHei"/>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6" name="Google Shape;166;p18"/>
          <p:cNvPicPr preferRelativeResize="0"/>
          <p:nvPr/>
        </p:nvPicPr>
        <p:blipFill>
          <a:blip r:embed="rId3">
            <a:alphaModFix/>
          </a:blip>
          <a:stretch>
            <a:fillRect/>
          </a:stretch>
        </p:blipFill>
        <p:spPr>
          <a:xfrm>
            <a:off x="311200" y="1414725"/>
            <a:ext cx="8521597" cy="5430327"/>
          </a:xfrm>
          <a:prstGeom prst="rect">
            <a:avLst/>
          </a:prstGeom>
          <a:noFill/>
          <a:ln>
            <a:noFill/>
          </a:ln>
        </p:spPr>
      </p:pic>
      <p:pic>
        <p:nvPicPr>
          <p:cNvPr id="167" name="Google Shape;167;p18"/>
          <p:cNvPicPr preferRelativeResize="0"/>
          <p:nvPr/>
        </p:nvPicPr>
        <p:blipFill rotWithShape="1">
          <a:blip r:embed="rId4">
            <a:alphaModFix/>
          </a:blip>
          <a:srcRect b="0" l="0" r="21426" t="0"/>
          <a:stretch/>
        </p:blipFill>
        <p:spPr>
          <a:xfrm>
            <a:off x="5496900" y="530238"/>
            <a:ext cx="3140400" cy="1782000"/>
          </a:xfrm>
          <a:prstGeom prst="round2DiagRect">
            <a:avLst>
              <a:gd fmla="val 16667" name="adj1"/>
              <a:gd fmla="val 0" name="adj2"/>
            </a:avLst>
          </a:prstGeom>
          <a:noFill/>
          <a:ln cap="flat" cmpd="sng" w="28575">
            <a:solidFill>
              <a:srgbClr val="4A86E8"/>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Microsoft JhengHei"/>
                <a:ea typeface="Microsoft JhengHei"/>
                <a:cs typeface="Microsoft JhengHei"/>
                <a:sym typeface="Microsoft JhengHei"/>
              </a:rPr>
              <a:t>研究方法-前端設計</a:t>
            </a:r>
            <a:endParaRPr>
              <a:latin typeface="Microsoft JhengHei"/>
              <a:ea typeface="Microsoft JhengHei"/>
              <a:cs typeface="Microsoft JhengHei"/>
              <a:sym typeface="Microsoft JhengHei"/>
            </a:endParaRPr>
          </a:p>
        </p:txBody>
      </p:sp>
      <p:sp>
        <p:nvSpPr>
          <p:cNvPr id="173" name="Google Shape;173;p19"/>
          <p:cNvSpPr txBox="1"/>
          <p:nvPr/>
        </p:nvSpPr>
        <p:spPr>
          <a:xfrm>
            <a:off x="1825775" y="813775"/>
            <a:ext cx="6009300" cy="7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174" name="Google Shape;174;p19"/>
          <p:cNvPicPr preferRelativeResize="0"/>
          <p:nvPr/>
        </p:nvPicPr>
        <p:blipFill rotWithShape="1">
          <a:blip r:embed="rId3">
            <a:alphaModFix/>
          </a:blip>
          <a:srcRect b="0" l="0" r="0" t="11606"/>
          <a:stretch/>
        </p:blipFill>
        <p:spPr>
          <a:xfrm>
            <a:off x="1158400" y="1210075"/>
            <a:ext cx="6827176" cy="33482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Microsoft JhengHei"/>
                <a:ea typeface="Microsoft JhengHei"/>
                <a:cs typeface="Microsoft JhengHei"/>
                <a:sym typeface="Microsoft JhengHei"/>
              </a:rPr>
              <a:t>程式架構圖</a:t>
            </a:r>
            <a:endParaRPr>
              <a:latin typeface="Microsoft JhengHei"/>
              <a:ea typeface="Microsoft JhengHei"/>
              <a:cs typeface="Microsoft JhengHei"/>
              <a:sym typeface="Microsoft JhengHei"/>
            </a:endParaRPr>
          </a:p>
        </p:txBody>
      </p:sp>
      <p:pic>
        <p:nvPicPr>
          <p:cNvPr id="180" name="Google Shape;180;p20"/>
          <p:cNvPicPr preferRelativeResize="0"/>
          <p:nvPr/>
        </p:nvPicPr>
        <p:blipFill>
          <a:blip r:embed="rId3">
            <a:alphaModFix/>
          </a:blip>
          <a:stretch>
            <a:fillRect/>
          </a:stretch>
        </p:blipFill>
        <p:spPr>
          <a:xfrm>
            <a:off x="606464" y="1226025"/>
            <a:ext cx="7931075" cy="3227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Microsoft JhengHei"/>
                <a:ea typeface="Microsoft JhengHei"/>
                <a:cs typeface="Microsoft JhengHei"/>
                <a:sym typeface="Microsoft JhengHei"/>
              </a:rPr>
              <a:t>FHIR </a:t>
            </a:r>
            <a:r>
              <a:rPr lang="zh-TW">
                <a:latin typeface="Microsoft JhengHei"/>
                <a:ea typeface="Microsoft JhengHei"/>
                <a:cs typeface="Microsoft JhengHei"/>
                <a:sym typeface="Microsoft JhengHei"/>
              </a:rPr>
              <a:t>規格</a:t>
            </a:r>
            <a:endParaRPr>
              <a:latin typeface="Microsoft JhengHei"/>
              <a:ea typeface="Microsoft JhengHei"/>
              <a:cs typeface="Microsoft JhengHei"/>
              <a:sym typeface="Microsoft JhengHei"/>
            </a:endParaRPr>
          </a:p>
        </p:txBody>
      </p:sp>
      <p:sp>
        <p:nvSpPr>
          <p:cNvPr id="186" name="Google Shape;186;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800">
                <a:latin typeface="Microsoft JhengHei"/>
                <a:ea typeface="Microsoft JhengHei"/>
                <a:cs typeface="Microsoft JhengHei"/>
                <a:sym typeface="Microsoft JhengHei"/>
              </a:rPr>
              <a:t>1.id：FHIR SERVER</a:t>
            </a:r>
            <a:r>
              <a:rPr lang="zh-TW" sz="1800">
                <a:latin typeface="Microsoft JhengHei"/>
                <a:ea typeface="Microsoft JhengHei"/>
                <a:cs typeface="Microsoft JhengHei"/>
                <a:sym typeface="Microsoft JhengHei"/>
              </a:rPr>
              <a:t>產出之id</a:t>
            </a:r>
            <a:endParaRPr sz="1800">
              <a:latin typeface="Microsoft JhengHei"/>
              <a:ea typeface="Microsoft JhengHei"/>
              <a:cs typeface="Microsoft JhengHei"/>
              <a:sym typeface="Microsoft JhengHei"/>
            </a:endParaRPr>
          </a:p>
          <a:p>
            <a:pPr indent="0" lvl="0" marL="0" rtl="0" algn="l">
              <a:spcBef>
                <a:spcPts val="1600"/>
              </a:spcBef>
              <a:spcAft>
                <a:spcPts val="0"/>
              </a:spcAft>
              <a:buNone/>
            </a:pPr>
            <a:r>
              <a:rPr lang="zh-TW" sz="1800">
                <a:latin typeface="Microsoft JhengHei"/>
                <a:ea typeface="Microsoft JhengHei"/>
                <a:cs typeface="Microsoft JhengHei"/>
                <a:sym typeface="Microsoft JhengHei"/>
              </a:rPr>
              <a:t>2.Identifier: 本國籍人士使用身分證字號  外籍人士使用護照號碼</a:t>
            </a:r>
            <a:endParaRPr sz="1800">
              <a:latin typeface="Microsoft JhengHei"/>
              <a:ea typeface="Microsoft JhengHei"/>
              <a:cs typeface="Microsoft JhengHei"/>
              <a:sym typeface="Microsoft JhengHei"/>
            </a:endParaRPr>
          </a:p>
          <a:p>
            <a:pPr indent="0" lvl="0" marL="0" rtl="0" algn="l">
              <a:spcBef>
                <a:spcPts val="1600"/>
              </a:spcBef>
              <a:spcAft>
                <a:spcPts val="0"/>
              </a:spcAft>
              <a:buNone/>
            </a:pPr>
            <a:r>
              <a:rPr lang="zh-TW" sz="1800">
                <a:latin typeface="Microsoft JhengHei"/>
                <a:ea typeface="Microsoft JhengHei"/>
                <a:cs typeface="Microsoft JhengHei"/>
                <a:sym typeface="Microsoft JhengHei"/>
              </a:rPr>
              <a:t>3.Name:病患姓名</a:t>
            </a:r>
            <a:endParaRPr sz="1800">
              <a:latin typeface="Microsoft JhengHei"/>
              <a:ea typeface="Microsoft JhengHei"/>
              <a:cs typeface="Microsoft JhengHei"/>
              <a:sym typeface="Microsoft JhengHei"/>
            </a:endParaRPr>
          </a:p>
          <a:p>
            <a:pPr indent="0" lvl="0" marL="0" rtl="0" algn="l">
              <a:spcBef>
                <a:spcPts val="1600"/>
              </a:spcBef>
              <a:spcAft>
                <a:spcPts val="0"/>
              </a:spcAft>
              <a:buNone/>
            </a:pPr>
            <a:r>
              <a:rPr lang="zh-TW" sz="1800">
                <a:latin typeface="Microsoft JhengHei"/>
                <a:ea typeface="Microsoft JhengHei"/>
                <a:cs typeface="Microsoft JhengHei"/>
                <a:sym typeface="Microsoft JhengHei"/>
              </a:rPr>
              <a:t>3-1 Text:放置姓名</a:t>
            </a:r>
            <a:endParaRPr sz="1800">
              <a:latin typeface="Microsoft JhengHei"/>
              <a:ea typeface="Microsoft JhengHei"/>
              <a:cs typeface="Microsoft JhengHei"/>
              <a:sym typeface="Microsoft JhengHei"/>
            </a:endParaRPr>
          </a:p>
          <a:p>
            <a:pPr indent="0" lvl="0" marL="0" rtl="0" algn="l">
              <a:spcBef>
                <a:spcPts val="1600"/>
              </a:spcBef>
              <a:spcAft>
                <a:spcPts val="0"/>
              </a:spcAft>
              <a:buNone/>
            </a:pPr>
            <a:r>
              <a:rPr lang="zh-TW" sz="1800">
                <a:latin typeface="Microsoft JhengHei"/>
                <a:ea typeface="Microsoft JhengHei"/>
                <a:cs typeface="Microsoft JhengHei"/>
                <a:sym typeface="Microsoft JhengHei"/>
              </a:rPr>
              <a:t>3-2 Family:放置姓氏</a:t>
            </a:r>
            <a:endParaRPr sz="1800">
              <a:latin typeface="Microsoft JhengHei"/>
              <a:ea typeface="Microsoft JhengHei"/>
              <a:cs typeface="Microsoft JhengHei"/>
              <a:sym typeface="Microsoft JhengHei"/>
            </a:endParaRPr>
          </a:p>
          <a:p>
            <a:pPr indent="0" lvl="0" marL="0" rtl="0" algn="l">
              <a:spcBef>
                <a:spcPts val="1600"/>
              </a:spcBef>
              <a:spcAft>
                <a:spcPts val="1600"/>
              </a:spcAft>
              <a:buNone/>
            </a:pPr>
            <a:r>
              <a:rPr lang="zh-TW" sz="1800">
                <a:latin typeface="Microsoft JhengHei"/>
                <a:ea typeface="Microsoft JhengHei"/>
                <a:cs typeface="Microsoft JhengHei"/>
                <a:sym typeface="Microsoft JhengHei"/>
              </a:rPr>
              <a:t>3-3 Given:放置全名</a:t>
            </a:r>
            <a:endParaRPr sz="1800">
              <a:latin typeface="Microsoft JhengHei"/>
              <a:ea typeface="Microsoft JhengHei"/>
              <a:cs typeface="Microsoft JhengHei"/>
              <a:sym typeface="Microsoft JhengHei"/>
            </a:endParaRPr>
          </a:p>
        </p:txBody>
      </p:sp>
      <p:pic>
        <p:nvPicPr>
          <p:cNvPr id="187" name="Google Shape;187;p21"/>
          <p:cNvPicPr preferRelativeResize="0"/>
          <p:nvPr/>
        </p:nvPicPr>
        <p:blipFill>
          <a:blip r:embed="rId3">
            <a:alphaModFix/>
          </a:blip>
          <a:stretch>
            <a:fillRect/>
          </a:stretch>
        </p:blipFill>
        <p:spPr>
          <a:xfrm>
            <a:off x="4803445" y="0"/>
            <a:ext cx="424141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