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04" r:id="rId2"/>
    <p:sldId id="898" r:id="rId3"/>
    <p:sldId id="921" r:id="rId4"/>
    <p:sldId id="911" r:id="rId5"/>
    <p:sldId id="822" r:id="rId6"/>
    <p:sldId id="826" r:id="rId7"/>
    <p:sldId id="901" r:id="rId8"/>
    <p:sldId id="910" r:id="rId9"/>
    <p:sldId id="924" r:id="rId10"/>
    <p:sldId id="927" r:id="rId11"/>
    <p:sldId id="928" r:id="rId12"/>
    <p:sldId id="925" r:id="rId13"/>
    <p:sldId id="926" r:id="rId14"/>
    <p:sldId id="908" r:id="rId15"/>
    <p:sldId id="909" r:id="rId16"/>
    <p:sldId id="929" r:id="rId17"/>
    <p:sldId id="922" r:id="rId18"/>
    <p:sldId id="845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00"/>
    <a:srgbClr val="FFFFFF"/>
    <a:srgbClr val="660066"/>
    <a:srgbClr val="F5F083"/>
    <a:srgbClr val="07871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88954" autoAdjust="0"/>
  </p:normalViewPr>
  <p:slideViewPr>
    <p:cSldViewPr>
      <p:cViewPr varScale="1">
        <p:scale>
          <a:sx n="64" d="100"/>
          <a:sy n="64" d="100"/>
        </p:scale>
        <p:origin x="175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61EB0F-E68E-4668-A686-0D13D202407A}" type="datetimeFigureOut">
              <a:rPr lang="zh-TW" altLang="en-US"/>
              <a:pPr>
                <a:defRPr/>
              </a:pPr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8BB626-F31B-4D63-89A7-963E70CAF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260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61B652-47FF-4358-8770-0FA0D5131992}" type="datetimeFigureOut">
              <a:rPr lang="zh-TW" altLang="en-US"/>
              <a:pPr>
                <a:defRPr/>
              </a:pPr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</a:defRPr>
            </a:lvl1pPr>
          </a:lstStyle>
          <a:p>
            <a:fld id="{5D5ECF4C-80C6-4EC7-8E07-14B43AA9F5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52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itnews.com/news/after-interoperability-fhir-gateway-a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F1A2C8-B3D1-4E8D-B8E9-440D6F45E8F6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7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February 14, 2019</a:t>
            </a:r>
            <a:endParaRPr lang="zh-TW" altLang="en-US" dirty="0"/>
          </a:p>
          <a:p>
            <a:r>
              <a:rPr lang="en-US" altLang="zh-TW" dirty="0"/>
              <a:t>“Interoperability is the cornerstone of our healthcare strategy — teaching cloud to speak the language of healthcare: HL7, FHIR, DICOM,” said </a:t>
            </a:r>
            <a:r>
              <a:rPr lang="en-US" altLang="zh-TW" dirty="0" err="1"/>
              <a:t>Aashima</a:t>
            </a:r>
            <a:r>
              <a:rPr lang="en-US" altLang="zh-TW" dirty="0"/>
              <a:t> Gupta, Google Cloud</a:t>
            </a:r>
          </a:p>
          <a:p>
            <a:r>
              <a:rPr lang="en-US" altLang="zh-TW" dirty="0"/>
              <a:t>Google, in addition to IBM, Microsoft, Oracle and Salesforce, signed a pledge to remove interoperability barriers back in August 2018 during the Blue Button 2.0 hackathon at the White House</a:t>
            </a:r>
          </a:p>
          <a:p>
            <a:r>
              <a:rPr lang="en-US" altLang="zh-TW" dirty="0"/>
              <a:t>“We’re competitors in many ways but also very much aligned because without interoperability we can’t really make a change and make a difference,” said Mark </a:t>
            </a:r>
            <a:r>
              <a:rPr lang="en-US" altLang="zh-TW" dirty="0" err="1"/>
              <a:t>Dudman</a:t>
            </a:r>
            <a:r>
              <a:rPr lang="en-US" altLang="zh-TW" dirty="0"/>
              <a:t>, health of global product and AI development at IBM</a:t>
            </a:r>
          </a:p>
          <a:p>
            <a:r>
              <a:rPr lang="en-US" altLang="zh-TW" dirty="0"/>
              <a:t>“When we see modern data standards like FHIR emerge, it’s obvious this is a part of the democratization of AI,” said Peter Lee, Microsoft</a:t>
            </a:r>
          </a:p>
          <a:p>
            <a:r>
              <a:rPr lang="en-US" altLang="zh-TW" dirty="0"/>
              <a:t>“FHIR is the gateway to AI and machine learning,” Gupta said. “We want to </a:t>
            </a:r>
            <a:r>
              <a:rPr lang="en-US" altLang="zh-TW" dirty="0" err="1"/>
              <a:t>to</a:t>
            </a:r>
            <a:r>
              <a:rPr lang="en-US" altLang="zh-TW" dirty="0"/>
              <a:t> have FHIR in our analytics and machine learning tools.”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https://www.healthcareitnews.com/news/after-interoperability-fhir-gateway-ai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ECF4C-80C6-4EC7-8E07-14B43AA9F50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C43145-72B3-481C-83E6-E0F31E7ECFBD}" type="slidenum">
              <a:rPr lang="en-US" altLang="zh-TW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 userDrawn="1"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5" name="矩形 14"/>
          <p:cNvSpPr/>
          <p:nvPr userDrawn="1"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9144000" cy="37020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6357938" y="0"/>
            <a:ext cx="251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457200" y="6299200"/>
            <a:ext cx="30956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1400"/>
              <a:t>www.datacom.com.tw</a:t>
            </a:r>
            <a:endParaRPr lang="zh-TW" altLang="en-US" sz="14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429500" y="4000500"/>
            <a:ext cx="1500188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AvantGarde Md BT" pitchFamily="34" charset="0"/>
                <a:ea typeface="+mn-ea"/>
              </a:defRPr>
            </a:lvl1pPr>
          </a:lstStyle>
          <a:p>
            <a:pPr>
              <a:defRPr/>
            </a:pPr>
            <a:fld id="{28BBA838-7A1C-4050-B6ED-C628F7EFA464}" type="datetime1">
              <a:rPr lang="zh-TW" altLang="en-US"/>
              <a:pPr>
                <a:defRPr/>
              </a:pPr>
              <a:t>2019/5/23</a:t>
            </a:fld>
            <a:endParaRPr lang="zh-TW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3707904" y="332656"/>
            <a:ext cx="5328592" cy="2736304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 descr="合華logo小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16216" y="5157192"/>
            <a:ext cx="2878062" cy="2160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矩形 9"/>
          <p:cNvSpPr/>
          <p:nvPr userDrawn="1"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1" name="圓角矩形 10"/>
          <p:cNvSpPr/>
          <p:nvPr userDrawn="1"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12" name="圓角矩形 11"/>
          <p:cNvSpPr/>
          <p:nvPr userDrawn="1"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5" name="矩形 14"/>
          <p:cNvSpPr/>
          <p:nvPr userDrawn="1"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2714625"/>
            <a:ext cx="9144000" cy="987425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文字方塊 17"/>
          <p:cNvSpPr txBox="1">
            <a:spLocks noChangeArrowheads="1"/>
          </p:cNvSpPr>
          <p:nvPr userDrawn="1"/>
        </p:nvSpPr>
        <p:spPr bwMode="auto">
          <a:xfrm>
            <a:off x="6357938" y="0"/>
            <a:ext cx="251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455613" y="6308725"/>
            <a:ext cx="2890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/>
              <a:t>www.datacom.com.tw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0" y="3899938"/>
            <a:ext cx="5410200" cy="1752600"/>
          </a:xfrm>
          <a:prstGeom prst="rect">
            <a:avLst/>
          </a:prstGeo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華康中明體" pitchFamily="49" charset="-120"/>
                <a:ea typeface="華康中明體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724128" y="2708920"/>
            <a:ext cx="3456384" cy="1008112"/>
          </a:xfrm>
          <a:prstGeom prst="rect">
            <a:avLst/>
          </a:prstGeom>
          <a:blipFill dpi="0" rotWithShape="1">
            <a:blip r:embed="rId2" cstate="print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於 3"/>
          <p:cNvSpPr/>
          <p:nvPr userDrawn="1"/>
        </p:nvSpPr>
        <p:spPr>
          <a:xfrm>
            <a:off x="-1071563" y="1214438"/>
            <a:ext cx="11787188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6357938" y="0"/>
            <a:ext cx="251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395288" y="6380163"/>
            <a:ext cx="191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/>
              <a:t>www.datacom.com.tw</a:t>
            </a:r>
            <a:endParaRPr lang="zh-TW" altLang="en-US" sz="1400" dirty="0"/>
          </a:p>
        </p:txBody>
      </p:sp>
      <p:pic>
        <p:nvPicPr>
          <p:cNvPr id="7" name="圖片 2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0338" y="6122988"/>
            <a:ext cx="1096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華康超明體" pitchFamily="49" charset="-120"/>
                <a:ea typeface="華康超明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5202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華康中明體" pitchFamily="49" charset="-120"/>
                <a:ea typeface="華康中明體" pitchFamily="49" charset="-120"/>
              </a:defRPr>
            </a:lvl1pPr>
            <a:lvl2pPr>
              <a:defRPr sz="1800">
                <a:solidFill>
                  <a:schemeClr val="accent2">
                    <a:lumMod val="75000"/>
                  </a:schemeClr>
                </a:solidFill>
                <a:latin typeface="華康中明體" pitchFamily="49" charset="-120"/>
                <a:ea typeface="華康中明體" pitchFamily="49" charset="-120"/>
              </a:defRPr>
            </a:lvl2pPr>
            <a:lvl3pPr>
              <a:defRPr sz="1600">
                <a:latin typeface="華康中明體" pitchFamily="49" charset="-120"/>
                <a:ea typeface="華康中明體" pitchFamily="49" charset="-120"/>
              </a:defRPr>
            </a:lvl3pPr>
            <a:lvl4pPr>
              <a:defRPr sz="1600">
                <a:latin typeface="華康中明體" pitchFamily="49" charset="-120"/>
                <a:ea typeface="華康中明體" pitchFamily="49" charset="-120"/>
              </a:defRPr>
            </a:lvl4pPr>
            <a:lvl5pPr>
              <a:defRPr sz="1600">
                <a:latin typeface="華康中明體" pitchFamily="49" charset="-120"/>
                <a:ea typeface="華康中明體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4CE17A4-CF47-48E8-8D2B-9ABC8B9F053B}" type="datetimeFigureOut">
              <a:rPr lang="zh-TW" altLang="en-US"/>
              <a:pPr>
                <a:defRPr/>
              </a:pPr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Georgia" pitchFamily="18" charset="0"/>
              </a:defRPr>
            </a:lvl1pPr>
          </a:lstStyle>
          <a:p>
            <a:fld id="{55BB7A9B-EABE-4275-A811-170B5ECD926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於 24"/>
          <p:cNvSpPr/>
          <p:nvPr/>
        </p:nvSpPr>
        <p:spPr>
          <a:xfrm>
            <a:off x="-1071563" y="1214438"/>
            <a:ext cx="11787188" cy="142875"/>
          </a:xfrm>
          <a:prstGeom prst="mathEqua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6715125"/>
            <a:ext cx="6357938" cy="142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572125" y="6715125"/>
            <a:ext cx="3571875" cy="142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42" name="文字方塊 23"/>
          <p:cNvSpPr txBox="1">
            <a:spLocks noChangeArrowheads="1"/>
          </p:cNvSpPr>
          <p:nvPr/>
        </p:nvSpPr>
        <p:spPr bwMode="auto">
          <a:xfrm>
            <a:off x="6357938" y="0"/>
            <a:ext cx="251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DATACOM</a:t>
            </a:r>
            <a:r>
              <a:rPr kumimoji="0" lang="zh-TW" altLang="en-US" sz="120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zh-TW" sz="1200">
                <a:solidFill>
                  <a:schemeClr val="bg1"/>
                </a:solidFill>
                <a:latin typeface="Arial Black" panose="020B0A04020102020204" pitchFamily="34" charset="0"/>
              </a:rPr>
              <a:t>Technology corp.</a:t>
            </a:r>
            <a:endParaRPr kumimoji="0" lang="zh-TW" altLang="en-US" sz="1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 userDrawn="1"/>
        </p:nvSpPr>
        <p:spPr bwMode="auto">
          <a:xfrm>
            <a:off x="395288" y="6380163"/>
            <a:ext cx="191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1400" dirty="0"/>
              <a:t>www.datacom.com.tw</a:t>
            </a:r>
            <a:endParaRPr lang="zh-TW" altLang="en-US" sz="1400" dirty="0"/>
          </a:p>
        </p:txBody>
      </p:sp>
      <p:pic>
        <p:nvPicPr>
          <p:cNvPr id="1044" name="圖片 23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0338" y="6122988"/>
            <a:ext cx="1096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17" r:id="rId4"/>
    <p:sldLayoutId id="2147483921" r:id="rId5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Connectathon_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_Connectathon_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201801_Patient_Track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201805_Care_Pla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cmit2019.miia.fju.edu.tw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el:(02)2225-08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www.datacom.com.t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button.cms.gov/bb2dc1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blogs.microsoft.com/industry-blog/industry/health/microsoft-amazon-google-and-ibm-issue-joint-statement-for-healthcare-interoperabilit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ealthcareitnews.com/news/after-interoperability-fhir-gateway-a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Connectathon_2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ctrTitle"/>
          </p:nvPr>
        </p:nvSpPr>
        <p:spPr bwMode="auto">
          <a:xfrm>
            <a:off x="0" y="1125538"/>
            <a:ext cx="9144000" cy="2592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742950" indent="-742950" eaLnBrk="1" hangingPunct="1"/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  	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台灣醫療影像資訊標準協會</a:t>
            </a:r>
            <a:br>
              <a:rPr lang="en-US" altLang="zh-TW" sz="32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FHIR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生理監測及醫學影像跨院互通研討會</a:t>
            </a:r>
            <a:br>
              <a:rPr lang="en-US" altLang="zh-TW" sz="32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	 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發展台灣 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FHIR </a:t>
            </a:r>
            <a:r>
              <a:rPr lang="en-US" altLang="zh-TW" sz="3200" dirty="0" err="1">
                <a:latin typeface="標楷體" pitchFamily="65" charset="-120"/>
                <a:ea typeface="標楷體" pitchFamily="65" charset="-120"/>
              </a:rPr>
              <a:t>Connectathon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建議</a:t>
            </a:r>
            <a:endParaRPr lang="zh-TW" altLang="en-US" sz="3200" dirty="0">
              <a:latin typeface="標楷體" pitchFamily="65" charset="-120"/>
              <a:ea typeface="標楷體" pitchFamily="65" charset="-120"/>
              <a:cs typeface="華康超明體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79388" y="4005263"/>
            <a:ext cx="5113337" cy="216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標楷體" pitchFamily="65" charset="-120"/>
              </a:rPr>
              <a:t>合華科技股份有限公司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標楷體" pitchFamily="65" charset="-120"/>
              </a:rPr>
              <a:t>李祥豪 副總經理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標楷體" pitchFamily="65" charset="-120"/>
              </a:rPr>
              <a:t>台灣醫學資訊學會秘書長</a:t>
            </a:r>
            <a:endParaRPr lang="en-US" altLang="zh-TW" sz="28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標楷體" pitchFamily="65" charset="-12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2019/5/23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tabLst>
                <a:tab pos="1076325" algn="l"/>
              </a:tabLst>
              <a:defRPr/>
            </a:pPr>
            <a:r>
              <a:rPr kumimoji="0" lang="en-US" altLang="zh-TW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標楷體" pitchFamily="65" charset="-120"/>
              </a:rPr>
              <a:t>	</a:t>
            </a:r>
            <a:endParaRPr kumimoji="0" lang="zh-TW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20 Tracks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312368" cy="553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987824" y="1628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照護計畫共享與管理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74211" y="198884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CDA</a:t>
            </a:r>
            <a:r>
              <a:rPr lang="zh-TW" altLang="en-US" b="1" dirty="0">
                <a:solidFill>
                  <a:srgbClr val="FF0000"/>
                </a:solidFill>
              </a:rPr>
              <a:t>電子病歷格式轉換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051720" y="22768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臨床決策支援服務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051720" y="263691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臨床推論服務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臨床路徑</a:t>
            </a:r>
            <a:r>
              <a:rPr lang="en-US" altLang="zh-TW" b="1" dirty="0">
                <a:solidFill>
                  <a:srgbClr val="FF0000"/>
                </a:solidFill>
              </a:rPr>
              <a:t>&amp;</a:t>
            </a:r>
            <a:r>
              <a:rPr lang="zh-TW" altLang="en-US" b="1" dirty="0">
                <a:solidFill>
                  <a:srgbClr val="FF0000"/>
                </a:solidFill>
              </a:rPr>
              <a:t>實證醫學</a:t>
            </a:r>
            <a:r>
              <a:rPr lang="en-US" altLang="zh-TW" b="1" dirty="0">
                <a:solidFill>
                  <a:srgbClr val="FF0000"/>
                </a:solidFill>
              </a:rPr>
              <a:t>&amp;AI)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3688" y="335699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FHIR</a:t>
            </a:r>
            <a:r>
              <a:rPr lang="zh-TW" altLang="en-US" b="1" dirty="0">
                <a:solidFill>
                  <a:srgbClr val="FF0000"/>
                </a:solidFill>
              </a:rPr>
              <a:t>格式電子病歷文件交換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含呈現與簽章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4005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保險與財務資料互通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71800" y="44998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國際病患病歷摘要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493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醫令目錄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691680" y="5157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病患基本資料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691680" y="543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公共衛生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900491" y="572396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臨床評估量表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問卷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167860" y="62373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標準化詞彙服務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991" y="52178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Standard In Active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170344"/>
            <a:ext cx="8229600" cy="5715040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1 (2012/9/8 - Baltimore MD,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 	</a:t>
            </a:r>
            <a:r>
              <a:rPr lang="en-US" altLang="zh-TW" sz="4200" b="1" dirty="0">
                <a:solidFill>
                  <a:srgbClr val="C00000"/>
                </a:solidFill>
              </a:rPr>
              <a:t>9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2 (2013/1/12 - Phoenix AZ,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</a:t>
            </a:r>
            <a:r>
              <a:rPr lang="en-US" altLang="zh-TW" sz="4200" b="1" dirty="0">
                <a:solidFill>
                  <a:srgbClr val="C00000"/>
                </a:solidFill>
              </a:rPr>
              <a:t>12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3 (2013/5/4 - Atlanta GA,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</a:t>
            </a:r>
            <a:r>
              <a:rPr lang="en-US" altLang="zh-TW" sz="4200" b="1" dirty="0">
                <a:solidFill>
                  <a:srgbClr val="C00000"/>
                </a:solidFill>
              </a:rPr>
              <a:t>13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4 (2013/9/21 - Cambridge MA,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</a:t>
            </a:r>
            <a:r>
              <a:rPr lang="en-US" altLang="zh-TW" sz="4200" b="1" dirty="0">
                <a:solidFill>
                  <a:srgbClr val="C00000"/>
                </a:solidFill>
              </a:rPr>
              <a:t>23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Mini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(2013/10 - Sydney, </a:t>
            </a:r>
            <a:r>
              <a:rPr lang="en-US" altLang="zh-TW" sz="4200" dirty="0">
                <a:solidFill>
                  <a:schemeClr val="accent3">
                    <a:lumMod val="75000"/>
                  </a:schemeClr>
                </a:solidFill>
              </a:rPr>
              <a:t>Australia</a:t>
            </a:r>
            <a:r>
              <a:rPr lang="en-US" altLang="zh-TW" sz="4200" dirty="0"/>
              <a:t>)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5 (2014/1/18 - San Antonio TX,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</a:t>
            </a:r>
            <a:r>
              <a:rPr lang="en-US" altLang="zh-TW" sz="4200" b="1" dirty="0">
                <a:solidFill>
                  <a:srgbClr val="C00000"/>
                </a:solidFill>
              </a:rPr>
              <a:t>8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6 (2014/1/3 - Phoenix, Arizona,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</a:t>
            </a:r>
            <a:r>
              <a:rPr lang="en-US" altLang="zh-TW" sz="4200" b="1" dirty="0">
                <a:solidFill>
                  <a:srgbClr val="C00000"/>
                </a:solidFill>
              </a:rPr>
              <a:t>18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7 (2014/9 - Chicago, IL,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		</a:t>
            </a:r>
            <a:r>
              <a:rPr lang="en-US" altLang="zh-TW" sz="4200" b="1" dirty="0">
                <a:solidFill>
                  <a:srgbClr val="C00000"/>
                </a:solidFill>
              </a:rPr>
              <a:t>18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8 (2015/1 - San Antonio,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 	</a:t>
            </a:r>
            <a:r>
              <a:rPr lang="en-US" altLang="zh-TW" sz="4200" b="1" dirty="0">
                <a:solidFill>
                  <a:srgbClr val="C00000"/>
                </a:solidFill>
              </a:rPr>
              <a:t>9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9 (2015/5/9, Paris, </a:t>
            </a:r>
            <a:r>
              <a:rPr lang="en-US" altLang="zh-TW" sz="4200" dirty="0">
                <a:solidFill>
                  <a:srgbClr val="7030A0"/>
                </a:solidFill>
              </a:rPr>
              <a:t>France</a:t>
            </a:r>
            <a:r>
              <a:rPr lang="en-US" altLang="zh-TW" sz="4200" dirty="0"/>
              <a:t>)		</a:t>
            </a:r>
            <a:r>
              <a:rPr lang="en-US" altLang="zh-TW" sz="4200" b="1" dirty="0">
                <a:solidFill>
                  <a:srgbClr val="C00000"/>
                </a:solidFill>
              </a:rPr>
              <a:t>16</a:t>
            </a:r>
            <a:r>
              <a:rPr lang="en-US" altLang="zh-TW" sz="4200" dirty="0"/>
              <a:t> Participants</a:t>
            </a:r>
          </a:p>
          <a:p>
            <a:r>
              <a:rPr lang="en-US" altLang="zh-TW" sz="4200" dirty="0"/>
              <a:t>…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19 (2018/9/29, Baltimore,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</a:t>
            </a:r>
          </a:p>
          <a:p>
            <a:r>
              <a:rPr lang="en-US" altLang="zh-TW" sz="4200" dirty="0"/>
              <a:t>FHIR </a:t>
            </a:r>
            <a:r>
              <a:rPr lang="en-US" altLang="zh-TW" sz="4200" dirty="0" err="1"/>
              <a:t>Connectathon</a:t>
            </a:r>
            <a:r>
              <a:rPr lang="en-US" altLang="zh-TW" sz="4200" dirty="0"/>
              <a:t> 20 (2019/1/12, San Antonio, </a:t>
            </a:r>
            <a:r>
              <a:rPr lang="en-US" altLang="zh-TW" sz="4200" dirty="0">
                <a:solidFill>
                  <a:srgbClr val="0070C0"/>
                </a:solidFill>
              </a:rPr>
              <a:t>USA</a:t>
            </a:r>
            <a:r>
              <a:rPr lang="en-US" altLang="zh-TW" sz="4200" dirty="0"/>
              <a:t>)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-357222" y="5214950"/>
            <a:ext cx="4937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University Health Network </a:t>
            </a:r>
            <a:r>
              <a:rPr lang="en-US" altLang="zh-TW" sz="2000" dirty="0"/>
              <a:t>James Agnew</a:t>
            </a:r>
          </a:p>
          <a:p>
            <a:pPr lvl="1"/>
            <a:r>
              <a:rPr lang="en-US" altLang="zh-TW" sz="2000" b="1" dirty="0" err="1">
                <a:solidFill>
                  <a:schemeClr val="accent6">
                    <a:lumMod val="50000"/>
                  </a:schemeClr>
                </a:solidFill>
              </a:rPr>
              <a:t>Furore</a:t>
            </a:r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000" dirty="0" err="1"/>
              <a:t>Ewout</a:t>
            </a:r>
            <a:r>
              <a:rPr lang="en-US" altLang="zh-TW" sz="2000" dirty="0"/>
              <a:t> Kramer.</a:t>
            </a:r>
          </a:p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SMART Platforms </a:t>
            </a:r>
            <a:r>
              <a:rPr lang="en-US" altLang="zh-TW" sz="2000" dirty="0"/>
              <a:t>Josh Mandel</a:t>
            </a:r>
          </a:p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NIST </a:t>
            </a:r>
            <a:r>
              <a:rPr lang="en-US" altLang="zh-TW" sz="2000" dirty="0"/>
              <a:t>Bill </a:t>
            </a:r>
            <a:r>
              <a:rPr lang="en-US" altLang="zh-TW" sz="2000" dirty="0" err="1"/>
              <a:t>Majurski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43372" y="5226784"/>
            <a:ext cx="5817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IHE &amp; DICOM &amp; Security</a:t>
            </a:r>
            <a:r>
              <a:rPr lang="en-US" altLang="zh-TW" sz="2000" dirty="0"/>
              <a:t> John </a:t>
            </a:r>
            <a:r>
              <a:rPr lang="en-US" altLang="zh-TW" sz="2000" dirty="0" err="1"/>
              <a:t>Moehrke</a:t>
            </a:r>
            <a:endParaRPr lang="en-US" altLang="zh-TW" sz="2000" dirty="0"/>
          </a:p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Orion Health</a:t>
            </a:r>
            <a:r>
              <a:rPr lang="en-US" altLang="zh-TW" sz="2000" dirty="0"/>
              <a:t> David Hay.</a:t>
            </a:r>
          </a:p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GE Healthcare</a:t>
            </a:r>
            <a:r>
              <a:rPr lang="en-US" altLang="zh-TW" sz="2000" dirty="0"/>
              <a:t> Scott </a:t>
            </a:r>
            <a:r>
              <a:rPr lang="en-US" altLang="zh-TW" sz="2000" dirty="0" err="1"/>
              <a:t>Bolte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Gordon Point Informatics</a:t>
            </a:r>
            <a:r>
              <a:rPr lang="en-US" altLang="zh-TW" sz="2000" dirty="0"/>
              <a:t> Lloyd McKenzie</a:t>
            </a:r>
            <a:endParaRPr lang="zh-TW" altLang="en-US" sz="2000" dirty="0"/>
          </a:p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3563888" y="0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FHIR </a:t>
            </a:r>
            <a:r>
              <a:rPr lang="en-US" altLang="zh-TW" b="1" dirty="0" err="1">
                <a:solidFill>
                  <a:srgbClr val="C00000"/>
                </a:solidFill>
              </a:rPr>
              <a:t>Connectathon</a:t>
            </a:r>
            <a:r>
              <a:rPr lang="en-US" altLang="zh-TW" b="1" dirty="0">
                <a:solidFill>
                  <a:srgbClr val="C00000"/>
                </a:solidFill>
              </a:rPr>
              <a:t> 19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1285860"/>
            <a:ext cx="107157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89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42942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1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Conformance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Conformance Consumer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Conformance Server</a:t>
            </a:r>
          </a:p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Person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Person Demographics Author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Person Demographics Consumer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Person Demographics Server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Person Demographics Active Tracker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Person Demographics Subscriber</a:t>
            </a:r>
          </a:p>
          <a:p>
            <a:r>
              <a:rPr lang="en-US" altLang="zh-TW" b="1" dirty="0" err="1">
                <a:latin typeface="Times New Roman" pitchFamily="18" charset="0"/>
                <a:cs typeface="Times New Roman" pitchFamily="18" charset="0"/>
              </a:rPr>
              <a:t>LabReport</a:t>
            </a:r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LabReport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Author</a:t>
            </a: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LabReport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LabReport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Consumer</a:t>
            </a:r>
          </a:p>
          <a:p>
            <a:pPr lvl="1"/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LabReport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Active Tracker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836712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http://wiki.hl7.org/index.php?title=FHIR_Connectathon_1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42942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2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Actors</a:t>
            </a:r>
          </a:p>
          <a:p>
            <a:pPr lvl="1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Register a patient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Submit a document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Find a patient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Find a document</a:t>
            </a:r>
          </a:p>
          <a:p>
            <a:pPr lvl="1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2320" y="836712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http://wiki.hl7.org/index.php?title=FHIR_Connectathon_2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201801 Patient Track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Roles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FHIR Client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FHIR Server</a:t>
            </a: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Level 1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- Introduction - New Participants/Systems</a:t>
            </a:r>
          </a:p>
          <a:p>
            <a:pPr lvl="2"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1. Register a new patient</a:t>
            </a:r>
          </a:p>
          <a:p>
            <a:pPr lvl="2"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2. Update a patient</a:t>
            </a:r>
          </a:p>
          <a:p>
            <a:pPr lvl="2"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3. Retrieve Patient history</a:t>
            </a:r>
          </a:p>
          <a:p>
            <a:pPr lvl="2"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4. Search for a patient on name</a:t>
            </a:r>
          </a:p>
          <a:p>
            <a:pPr lvl="2">
              <a:buNone/>
            </a:pP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5. Delete a patient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Level 2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- Formal Testing - Participants with FHIR experience</a:t>
            </a:r>
          </a:p>
          <a:p>
            <a:endParaRPr lang="en-US" altLang="zh-TW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201805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  <a:hlinkClick r:id="rId2"/>
              </a:rPr>
              <a:t>CarePlan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 Track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Roles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FHIR Server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FHIR Knowledge Asset Server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Care Plan Protocol Creator</a:t>
            </a:r>
          </a:p>
          <a:p>
            <a:pPr lvl="1"/>
            <a:r>
              <a:rPr lang="en-US" altLang="zh-TW" sz="2200" b="1" dirty="0">
                <a:latin typeface="Times New Roman" pitchFamily="18" charset="0"/>
                <a:cs typeface="Times New Roman" pitchFamily="18" charset="0"/>
              </a:rPr>
              <a:t>CDS Service Requestor</a:t>
            </a:r>
          </a:p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Scenarios</a:t>
            </a:r>
          </a:p>
          <a:p>
            <a:pPr lvl="1"/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Retrieve a patient's care plan(s)</a:t>
            </a:r>
          </a:p>
          <a:p>
            <a:pPr lvl="1"/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Create new care plan from protocol definition</a:t>
            </a:r>
          </a:p>
          <a:p>
            <a:pPr lvl="1"/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Request CDS 'patient-view' hook</a:t>
            </a:r>
          </a:p>
          <a:p>
            <a:pPr lvl="2"/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include any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combination of information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(for reading),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suggested actions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(to be applied if a user selects them), and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links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(to launch an app if the user selects them)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04048" y="1412776"/>
            <a:ext cx="42512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Allscripts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Zurman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Clinical Cloud Solutions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InterSystems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Motive Medical Intelligence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Veterans Health Administration (VHA)</a:t>
            </a: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Taiwan FHIR </a:t>
            </a:r>
            <a:r>
              <a:rPr lang="en-US" altLang="zh-TW" dirty="0" err="1"/>
              <a:t>Connectathon</a:t>
            </a:r>
            <a:r>
              <a:rPr lang="zh-TW" altLang="en-US" dirty="0"/>
              <a:t> </a:t>
            </a:r>
            <a:r>
              <a:rPr lang="en-US" altLang="zh-TW" dirty="0"/>
              <a:t>Suggestion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/>
              <a:t>2019</a:t>
            </a:r>
          </a:p>
          <a:p>
            <a:pPr lvl="1"/>
            <a:r>
              <a:rPr lang="en-US" altLang="zh-TW" sz="2600" b="1" dirty="0"/>
              <a:t>Conformance</a:t>
            </a:r>
          </a:p>
          <a:p>
            <a:pPr lvl="1"/>
            <a:r>
              <a:rPr lang="en-US" altLang="zh-TW" sz="2600" b="1" dirty="0"/>
              <a:t>Patient</a:t>
            </a:r>
          </a:p>
          <a:p>
            <a:pPr lvl="1"/>
            <a:r>
              <a:rPr lang="en-US" altLang="zh-TW" sz="2600" b="1" dirty="0" err="1"/>
              <a:t>LabReport</a:t>
            </a:r>
            <a:endParaRPr lang="en-US" altLang="zh-TW" sz="2600" b="1" dirty="0"/>
          </a:p>
          <a:p>
            <a:pPr lvl="1"/>
            <a:r>
              <a:rPr lang="en-US" altLang="zh-TW" sz="2600" b="1" dirty="0"/>
              <a:t>Image Report Workflow</a:t>
            </a:r>
          </a:p>
          <a:p>
            <a:pPr lvl="2"/>
            <a:r>
              <a:rPr lang="en-US" altLang="zh-TW" sz="2400" b="1" dirty="0" err="1"/>
              <a:t>ImagingStudy</a:t>
            </a:r>
            <a:r>
              <a:rPr lang="en-US" altLang="zh-TW" sz="2400" b="1" dirty="0"/>
              <a:t> / Observation / </a:t>
            </a:r>
            <a:r>
              <a:rPr lang="en-US" altLang="zh-TW" sz="2400" b="1" dirty="0" err="1"/>
              <a:t>DiagnoticReport</a:t>
            </a:r>
            <a:endParaRPr lang="en-US" altLang="zh-TW" sz="2400" b="1" dirty="0"/>
          </a:p>
          <a:p>
            <a:r>
              <a:rPr lang="en-US" altLang="zh-TW" sz="2600" b="1" dirty="0"/>
              <a:t>2020</a:t>
            </a:r>
          </a:p>
          <a:p>
            <a:pPr lvl="1"/>
            <a:r>
              <a:rPr lang="en-US" altLang="zh-TW" sz="2600" b="1" dirty="0"/>
              <a:t>Person</a:t>
            </a:r>
          </a:p>
          <a:p>
            <a:pPr lvl="1"/>
            <a:r>
              <a:rPr lang="en-US" altLang="zh-TW" sz="2600" b="1" dirty="0"/>
              <a:t>Condition</a:t>
            </a:r>
          </a:p>
          <a:p>
            <a:pPr lvl="1"/>
            <a:r>
              <a:rPr lang="en-US" altLang="zh-TW" sz="2600" b="1" dirty="0"/>
              <a:t>Medication</a:t>
            </a:r>
          </a:p>
          <a:p>
            <a:pPr lvl="1"/>
            <a:r>
              <a:rPr lang="en-US" altLang="zh-TW" sz="2600" b="1" dirty="0"/>
              <a:t>Device</a:t>
            </a:r>
          </a:p>
          <a:p>
            <a:pPr lvl="1"/>
            <a:endParaRPr lang="zh-TW" alt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2019</a:t>
            </a:r>
            <a:r>
              <a:rPr lang="zh-TW" altLang="en-US" dirty="0">
                <a:hlinkClick r:id="rId2"/>
              </a:rPr>
              <a:t>年國際醫學資訊聯合研討會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1440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643050"/>
            <a:ext cx="9144000" cy="26289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2714622" y="4855219"/>
            <a:ext cx="57458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235 </a:t>
            </a:r>
            <a:r>
              <a:rPr lang="zh-TW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新北市中和區中正路</a:t>
            </a: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866</a:t>
            </a:r>
            <a:r>
              <a:rPr lang="zh-TW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號</a:t>
            </a: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15</a:t>
            </a:r>
            <a:r>
              <a:rPr lang="zh-TW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樓</a:t>
            </a:r>
            <a:endParaRPr lang="en-US" altLang="zh-TW" sz="2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hlinkClick r:id="rId3"/>
              </a:rPr>
              <a:t>Tel:(02)2225-0891</a:t>
            </a:r>
            <a:b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Fax</a:t>
            </a: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:(02)2225-0896</a:t>
            </a:r>
            <a:b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sym typeface="Wingdings" panose="05000000000000000000" pitchFamily="2" charset="2"/>
                <a:hlinkClick r:id="rId4"/>
              </a:rPr>
              <a:t>http://www.datacom.com.tw</a:t>
            </a:r>
            <a:b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</a:br>
            <a:br>
              <a:rPr lang="en-US" altLang="zh-TW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</a:b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2563" y="4437112"/>
            <a:ext cx="1966912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聯絡方式：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953419" y="5033169"/>
            <a:ext cx="97155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448969" y="5033169"/>
            <a:ext cx="97155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0"/>
          <p:cNvSpPr txBox="1">
            <a:spLocks/>
          </p:cNvSpPr>
          <p:nvPr/>
        </p:nvSpPr>
        <p:spPr>
          <a:xfrm>
            <a:off x="457200" y="1714488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6000" b="1" kern="120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</a:rPr>
              <a:t>Thank You</a:t>
            </a:r>
          </a:p>
        </p:txBody>
      </p:sp>
      <p:sp>
        <p:nvSpPr>
          <p:cNvPr id="31" name="Subtitle 11"/>
          <p:cNvSpPr txBox="1">
            <a:spLocks/>
          </p:cNvSpPr>
          <p:nvPr/>
        </p:nvSpPr>
        <p:spPr>
          <a:xfrm>
            <a:off x="622300" y="2794608"/>
            <a:ext cx="80645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chemeClr val="bg1"/>
                </a:solidFill>
                <a:latin typeface="Calibri"/>
              </a:rPr>
              <a:t>   </a:t>
            </a:r>
            <a:r>
              <a:rPr kumimoji="0" lang="zh-TW" altLang="en-US" sz="2200" b="1" dirty="0">
                <a:solidFill>
                  <a:schemeClr val="bg1"/>
                </a:solidFill>
                <a:latin typeface="Calibri"/>
              </a:rPr>
              <a:t>台灣醫學資訊學會秘書長</a:t>
            </a:r>
            <a:endParaRPr kumimoji="0" lang="en-US" altLang="zh-TW" sz="2200" b="1" dirty="0">
              <a:solidFill>
                <a:schemeClr val="bg1"/>
              </a:solidFill>
              <a:latin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zh-TW" altLang="en-US" sz="2600" b="1" dirty="0">
                <a:solidFill>
                  <a:schemeClr val="bg1"/>
                </a:solidFill>
                <a:latin typeface="Calibri"/>
              </a:rPr>
              <a:t>李祥豪 </a:t>
            </a:r>
            <a:r>
              <a:rPr kumimoji="0" lang="en-US" altLang="zh-TW" sz="2600" b="1" dirty="0">
                <a:solidFill>
                  <a:schemeClr val="bg1"/>
                </a:solidFill>
                <a:latin typeface="Calibri"/>
              </a:rPr>
              <a:t>02-22250891-501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sz="2600" b="1" dirty="0">
                <a:solidFill>
                  <a:schemeClr val="bg1"/>
                </a:solidFill>
                <a:latin typeface="Calibri"/>
              </a:rPr>
              <a:t>leesh@datacom.com.tw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22913" y="1900399"/>
            <a:ext cx="2740025" cy="1114425"/>
            <a:chOff x="4686247" y="691356"/>
            <a:chExt cx="4413412" cy="1793545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 rot="-616330">
              <a:off x="7168935" y="691356"/>
              <a:ext cx="1930724" cy="1189038"/>
              <a:chOff x="4302125" y="2444750"/>
              <a:chExt cx="3405188" cy="2097088"/>
            </a:xfrm>
          </p:grpSpPr>
          <p:sp>
            <p:nvSpPr>
              <p:cNvPr id="81933" name="Freeform 6"/>
              <p:cNvSpPr>
                <a:spLocks/>
              </p:cNvSpPr>
              <p:nvPr/>
            </p:nvSpPr>
            <p:spPr bwMode="auto">
              <a:xfrm>
                <a:off x="4302125" y="2461549"/>
                <a:ext cx="3405188" cy="1044576"/>
              </a:xfrm>
              <a:custGeom>
                <a:avLst/>
                <a:gdLst>
                  <a:gd name="T0" fmla="*/ 3405188 w 2145"/>
                  <a:gd name="T1" fmla="*/ 0 h 658"/>
                  <a:gd name="T2" fmla="*/ 541338 w 2145"/>
                  <a:gd name="T3" fmla="*/ 1044576 h 658"/>
                  <a:gd name="T4" fmla="*/ 0 w 2145"/>
                  <a:gd name="T5" fmla="*/ 577851 h 658"/>
                  <a:gd name="T6" fmla="*/ 3405188 w 2145"/>
                  <a:gd name="T7" fmla="*/ 0 h 6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5" h="658">
                    <a:moveTo>
                      <a:pt x="2145" y="0"/>
                    </a:moveTo>
                    <a:lnTo>
                      <a:pt x="341" y="658"/>
                    </a:lnTo>
                    <a:lnTo>
                      <a:pt x="0" y="364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Freeform 7"/>
              <p:cNvSpPr>
                <a:spLocks/>
              </p:cNvSpPr>
              <p:nvPr/>
            </p:nvSpPr>
            <p:spPr bwMode="auto">
              <a:xfrm>
                <a:off x="4842170" y="2437153"/>
                <a:ext cx="2863703" cy="1924084"/>
              </a:xfrm>
              <a:custGeom>
                <a:avLst/>
                <a:gdLst/>
                <a:ahLst/>
                <a:cxnLst>
                  <a:cxn ang="0">
                    <a:pos x="1804" y="0"/>
                  </a:cxn>
                  <a:cxn ang="0">
                    <a:pos x="176" y="1212"/>
                  </a:cxn>
                  <a:cxn ang="0">
                    <a:pos x="0" y="658"/>
                  </a:cxn>
                  <a:cxn ang="0">
                    <a:pos x="1804" y="0"/>
                  </a:cxn>
                </a:cxnLst>
                <a:rect l="0" t="0" r="r" b="b"/>
                <a:pathLst>
                  <a:path w="1804" h="1212">
                    <a:moveTo>
                      <a:pt x="1804" y="0"/>
                    </a:moveTo>
                    <a:lnTo>
                      <a:pt x="176" y="1212"/>
                    </a:lnTo>
                    <a:lnTo>
                      <a:pt x="0" y="658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5123731" y="3743077"/>
                <a:ext cx="757641" cy="61733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77" y="65"/>
                  </a:cxn>
                  <a:cxn ang="0">
                    <a:pos x="0" y="387"/>
                  </a:cxn>
                  <a:cxn ang="0">
                    <a:pos x="2" y="0"/>
                  </a:cxn>
                </a:cxnLst>
                <a:rect l="0" t="0" r="r" b="b"/>
                <a:pathLst>
                  <a:path w="477" h="387">
                    <a:moveTo>
                      <a:pt x="2" y="0"/>
                    </a:moveTo>
                    <a:lnTo>
                      <a:pt x="477" y="65"/>
                    </a:lnTo>
                    <a:lnTo>
                      <a:pt x="0" y="38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936" name="Freeform 10"/>
              <p:cNvSpPr>
                <a:spLocks/>
              </p:cNvSpPr>
              <p:nvPr/>
            </p:nvSpPr>
            <p:spPr bwMode="auto">
              <a:xfrm>
                <a:off x="5126037" y="2444750"/>
                <a:ext cx="2581275" cy="2097088"/>
              </a:xfrm>
              <a:custGeom>
                <a:avLst/>
                <a:gdLst>
                  <a:gd name="T0" fmla="*/ 2581275 w 1626"/>
                  <a:gd name="T1" fmla="*/ 0 h 1321"/>
                  <a:gd name="T2" fmla="*/ 896938 w 1626"/>
                  <a:gd name="T3" fmla="*/ 2097088 h 1321"/>
                  <a:gd name="T4" fmla="*/ 0 w 1626"/>
                  <a:gd name="T5" fmla="*/ 1309688 h 1321"/>
                  <a:gd name="T6" fmla="*/ 2581275 w 1626"/>
                  <a:gd name="T7" fmla="*/ 0 h 13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26" h="1321">
                    <a:moveTo>
                      <a:pt x="1626" y="0"/>
                    </a:moveTo>
                    <a:lnTo>
                      <a:pt x="565" y="1321"/>
                    </a:lnTo>
                    <a:lnTo>
                      <a:pt x="0" y="825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4686247" y="1416950"/>
              <a:ext cx="3014723" cy="1067951"/>
            </a:xfrm>
            <a:custGeom>
              <a:avLst/>
              <a:gdLst>
                <a:gd name="connsiteX0" fmla="*/ 0 w 3015343"/>
                <a:gd name="connsiteY0" fmla="*/ 1066802 h 1066802"/>
                <a:gd name="connsiteX1" fmla="*/ 1219200 w 3015343"/>
                <a:gd name="connsiteY1" fmla="*/ 2 h 1066802"/>
                <a:gd name="connsiteX2" fmla="*/ 2242457 w 3015343"/>
                <a:gd name="connsiteY2" fmla="*/ 1055916 h 1066802"/>
                <a:gd name="connsiteX3" fmla="*/ 3015343 w 3015343"/>
                <a:gd name="connsiteY3" fmla="*/ 446316 h 106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5343" h="1066802">
                  <a:moveTo>
                    <a:pt x="0" y="1066802"/>
                  </a:moveTo>
                  <a:cubicBezTo>
                    <a:pt x="422728" y="534309"/>
                    <a:pt x="845457" y="1816"/>
                    <a:pt x="1219200" y="2"/>
                  </a:cubicBezTo>
                  <a:cubicBezTo>
                    <a:pt x="1592943" y="-1812"/>
                    <a:pt x="1943100" y="981530"/>
                    <a:pt x="2242457" y="1055916"/>
                  </a:cubicBezTo>
                  <a:cubicBezTo>
                    <a:pt x="2541814" y="1130302"/>
                    <a:pt x="3015343" y="446316"/>
                    <a:pt x="3015343" y="446316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81930" name="圖片 2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365104"/>
            <a:ext cx="2411760" cy="233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3186" name="Picture 2" descr="相關圖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00042"/>
            <a:ext cx="8929750" cy="6212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9794"/>
            <a:ext cx="8229600" cy="642942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Institutions that support health records on </a:t>
            </a:r>
            <a:r>
              <a:rPr lang="en-US" altLang="zh-TW" sz="2800" b="1" dirty="0" err="1">
                <a:latin typeface="+mj-ea"/>
                <a:ea typeface="+mj-ea"/>
              </a:rPr>
              <a:t>iPhone</a:t>
            </a:r>
            <a:r>
              <a:rPr lang="en-US" altLang="zh-TW" sz="2800" b="1" dirty="0">
                <a:latin typeface="+mj-ea"/>
                <a:ea typeface="+mj-ea"/>
              </a:rPr>
              <a:t> about 272+ US hospital systems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6867894" cy="294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534" y="1700808"/>
            <a:ext cx="401997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52041" y="4797152"/>
            <a:ext cx="49680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600" b="1" dirty="0"/>
              <a:t>Personal Health Record (PHR)</a:t>
            </a:r>
            <a:br>
              <a:rPr lang="en-US" altLang="zh-TW" sz="2600" b="1" dirty="0"/>
            </a:br>
            <a:r>
              <a:rPr lang="en-US" altLang="zh-TW" sz="2600" b="1" dirty="0"/>
              <a:t>based on </a:t>
            </a:r>
            <a:r>
              <a:rPr lang="en-US" altLang="zh-TW" sz="2600" b="1" dirty="0">
                <a:solidFill>
                  <a:srgbClr val="FF0000"/>
                </a:solidFill>
              </a:rPr>
              <a:t>FHIR</a:t>
            </a:r>
            <a:r>
              <a:rPr lang="en-US" altLang="zh-TW" sz="2600" b="1" dirty="0"/>
              <a:t> </a:t>
            </a:r>
            <a:endParaRPr lang="zh-TW" altLang="en-US" sz="2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healthit.gov/buzz-blog/wp-content/uploads/2018/10/fhir-hospital-hrr-b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28736"/>
            <a:ext cx="3203847" cy="3284984"/>
          </a:xfrm>
          <a:prstGeom prst="rect">
            <a:avLst/>
          </a:prstGeom>
          <a:noFill/>
        </p:spPr>
      </p:pic>
      <p:grpSp>
        <p:nvGrpSpPr>
          <p:cNvPr id="2" name="群組 9"/>
          <p:cNvGrpSpPr/>
          <p:nvPr/>
        </p:nvGrpSpPr>
        <p:grpSpPr>
          <a:xfrm>
            <a:off x="2915816" y="1833400"/>
            <a:ext cx="3315255" cy="2712934"/>
            <a:chOff x="71406" y="571480"/>
            <a:chExt cx="9039985" cy="5786478"/>
          </a:xfrm>
        </p:grpSpPr>
        <p:pic>
          <p:nvPicPr>
            <p:cNvPr id="8" name="圖片 7" descr="interoperabil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06" y="571480"/>
              <a:ext cx="9039985" cy="5786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F15C50-EBE9-427A-8775-77A19D3018AE}"/>
                </a:ext>
              </a:extLst>
            </p:cNvPr>
            <p:cNvSpPr txBox="1"/>
            <p:nvPr/>
          </p:nvSpPr>
          <p:spPr>
            <a:xfrm>
              <a:off x="3605711" y="3212042"/>
              <a:ext cx="1141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</a:rPr>
                <a:t>FHIR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89384"/>
            <a:ext cx="274182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-36512" y="478572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全美逾</a:t>
            </a:r>
            <a:r>
              <a:rPr lang="en-US" altLang="zh-TW" dirty="0"/>
              <a:t>80%</a:t>
            </a:r>
            <a:r>
              <a:rPr lang="zh-TW" altLang="en-US" dirty="0"/>
              <a:t>健康照護機構</a:t>
            </a:r>
            <a:r>
              <a:rPr lang="en-US" altLang="zh-TW" dirty="0"/>
              <a:t>/</a:t>
            </a:r>
            <a:r>
              <a:rPr lang="zh-TW" altLang="en-US" dirty="0"/>
              <a:t>廠商</a:t>
            </a:r>
            <a:endParaRPr lang="en-US" altLang="zh-TW" dirty="0"/>
          </a:p>
          <a:p>
            <a:pPr algn="ctr"/>
            <a:r>
              <a:rPr lang="zh-TW" altLang="en-US" dirty="0"/>
              <a:t>支援以</a:t>
            </a:r>
            <a:r>
              <a:rPr lang="en-US" altLang="zh-TW" dirty="0"/>
              <a:t>FHIR</a:t>
            </a:r>
            <a:r>
              <a:rPr lang="zh-TW" altLang="en-US" dirty="0"/>
              <a:t>跨機構互通</a:t>
            </a:r>
            <a:r>
              <a:rPr lang="en-US" altLang="zh-TW" dirty="0"/>
              <a:t>EHR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059832" y="478746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區域自訂健康資料互通範圍</a:t>
            </a:r>
            <a:endParaRPr lang="en-US" altLang="zh-TW" dirty="0"/>
          </a:p>
          <a:p>
            <a:pPr algn="ctr"/>
            <a:r>
              <a:rPr lang="zh-TW" altLang="en-US" dirty="0"/>
              <a:t>與隱私</a:t>
            </a:r>
            <a:r>
              <a:rPr lang="en-US" altLang="zh-TW" dirty="0"/>
              <a:t>/</a:t>
            </a:r>
            <a:r>
              <a:rPr lang="zh-TW" altLang="en-US" dirty="0"/>
              <a:t>資安授權政策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100488"/>
            <a:ext cx="3203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美國</a:t>
            </a:r>
            <a:r>
              <a:rPr lang="en-US" altLang="zh-TW" dirty="0" err="1"/>
              <a:t>iPhone</a:t>
            </a:r>
            <a:r>
              <a:rPr lang="zh-TW" altLang="en-US" dirty="0"/>
              <a:t>用戶已能歸人互通</a:t>
            </a:r>
            <a:endParaRPr lang="en-US" altLang="zh-TW" dirty="0"/>
          </a:p>
          <a:p>
            <a:pPr algn="ctr"/>
            <a:r>
              <a:rPr lang="zh-TW" altLang="en-US" dirty="0"/>
              <a:t>全美</a:t>
            </a:r>
            <a:r>
              <a:rPr lang="en-US" altLang="zh-TW" dirty="0"/>
              <a:t>272</a:t>
            </a:r>
            <a:r>
              <a:rPr lang="zh-TW" altLang="en-US" dirty="0"/>
              <a:t>家醫療集團之</a:t>
            </a:r>
            <a:r>
              <a:rPr lang="en-US" altLang="zh-TW" dirty="0"/>
              <a:t>EHR</a:t>
            </a:r>
          </a:p>
          <a:p>
            <a:pPr algn="ctr"/>
            <a:r>
              <a:rPr lang="zh-TW" altLang="en-US" dirty="0"/>
              <a:t>可由個人授權給指定的第三方</a:t>
            </a:r>
            <a:br>
              <a:rPr lang="en-US" altLang="zh-TW" dirty="0"/>
            </a:br>
            <a:r>
              <a:rPr lang="zh-TW" altLang="en-US" dirty="0"/>
              <a:t>服務單位存取運用完整的</a:t>
            </a:r>
            <a:r>
              <a:rPr lang="en-US" altLang="zh-TW" dirty="0"/>
              <a:t>PHR</a:t>
            </a:r>
          </a:p>
          <a:p>
            <a:pPr algn="ctr"/>
            <a:r>
              <a:rPr lang="zh-TW" altLang="en-US" dirty="0"/>
              <a:t>以提供有效的連續性整合照護</a:t>
            </a:r>
          </a:p>
        </p:txBody>
      </p:sp>
      <p:sp>
        <p:nvSpPr>
          <p:cNvPr id="30" name="標題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美國</a:t>
            </a:r>
            <a:r>
              <a:rPr altLang="zh-TW" dirty="0"/>
              <a:t>FHIR</a:t>
            </a:r>
            <a:r>
              <a:rPr lang="zh-TW" dirty="0"/>
              <a:t>發展概況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214282" y="5572140"/>
            <a:ext cx="2714644" cy="642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b="1" dirty="0"/>
              <a:t>ONC Argonaut Project </a:t>
            </a:r>
            <a:br>
              <a:rPr lang="en-US" altLang="zh-TW" b="1" dirty="0"/>
            </a:br>
            <a:r>
              <a:rPr lang="en-US" altLang="zh-TW" b="1" dirty="0"/>
              <a:t>FHIR</a:t>
            </a:r>
            <a:r>
              <a:rPr lang="zh-TW" altLang="en-US" b="1" dirty="0"/>
              <a:t>基礎建設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3500430" y="5572140"/>
            <a:ext cx="242889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區域</a:t>
            </a:r>
            <a:r>
              <a:rPr lang="en-US" altLang="zh-TW" b="1" dirty="0"/>
              <a:t>/</a:t>
            </a:r>
            <a:r>
              <a:rPr lang="zh-TW" altLang="en-US" b="1" dirty="0"/>
              <a:t>聯盟互通規範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6500826" y="5572140"/>
            <a:ext cx="2428892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下一代</a:t>
            </a:r>
            <a:endParaRPr lang="en-US" altLang="zh-TW" b="1" dirty="0"/>
          </a:p>
          <a:p>
            <a:pPr algn="ctr"/>
            <a:r>
              <a:rPr lang="zh-TW" altLang="en-US" b="1" dirty="0"/>
              <a:t>健康照護應用 </a:t>
            </a:r>
            <a:r>
              <a:rPr lang="en-US" altLang="zh-TW" b="1" dirty="0"/>
              <a:t>&amp; AI</a:t>
            </a:r>
            <a:endParaRPr lang="zh-TW" altLang="en-US" b="1" dirty="0"/>
          </a:p>
        </p:txBody>
      </p:sp>
      <p:sp>
        <p:nvSpPr>
          <p:cNvPr id="36" name="向右箭號 35"/>
          <p:cNvSpPr/>
          <p:nvPr/>
        </p:nvSpPr>
        <p:spPr>
          <a:xfrm>
            <a:off x="3071802" y="5715016"/>
            <a:ext cx="357190" cy="35719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6072198" y="5715016"/>
            <a:ext cx="357190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75856" y="6093296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>
                <a:solidFill>
                  <a:srgbClr val="FF0000"/>
                </a:solidFill>
              </a:rPr>
              <a:t>Connectathon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1802"/>
            <a:ext cx="8229600" cy="642942"/>
          </a:xfrm>
        </p:spPr>
        <p:txBody>
          <a:bodyPr>
            <a:noAutofit/>
          </a:bodyPr>
          <a:lstStyle/>
          <a:p>
            <a:r>
              <a:rPr lang="en-US" altLang="zh-TW" sz="2300" b="1" dirty="0"/>
              <a:t>Microsoft, Amazon, Google, IBM, Oracle, and </a:t>
            </a:r>
            <a:r>
              <a:rPr lang="en-US" altLang="zh-TW" sz="2300" b="1" dirty="0" err="1"/>
              <a:t>Salesforce</a:t>
            </a:r>
            <a:r>
              <a:rPr lang="en-US" altLang="zh-TW" sz="2300" b="1" dirty="0"/>
              <a:t> issue joint statement for healthcare interoperability</a:t>
            </a:r>
            <a:endParaRPr lang="zh-TW" altLang="en-US" sz="23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standards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3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specifications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essential to data exchange. </a:t>
            </a:r>
          </a:p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requires a ongoing collaboration for the industry to converge and embrace emerging standards for </a:t>
            </a:r>
            <a:r>
              <a:rPr lang="en-US" altLang="zh-TW" sz="3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healthcare data interoperability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such as </a:t>
            </a:r>
            <a:r>
              <a:rPr lang="en-US" altLang="zh-TW" sz="36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HL7 FHIR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the Argonaut Project.</a:t>
            </a:r>
            <a:r>
              <a:rPr lang="en-US" altLang="zh-TW" sz="36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TW" sz="3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  <a:hlinkClick r:id="rId3"/>
              </a:rPr>
              <a:t>CMS Blue Button 2.0 Developer Conference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White House</a:t>
            </a:r>
            <a:endParaRPr lang="en-US" altLang="zh-TW" sz="2600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August 13, 2018</a:t>
            </a:r>
            <a:endParaRPr lang="en-US" altLang="zh-TW" sz="2600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TW" sz="26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https://cloudblogs.microsoft.com/industry-blog/industry/health/microsoft-amazon-google-and-ibm-issue-joint-statement-for-healthcare-interoperability/</a:t>
            </a:r>
            <a:endParaRPr lang="zh-TW" alt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F9CD6-8423-4DF4-9C46-A15DABCD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HIMSS19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sz="2800" b="1" dirty="0"/>
              <a:t>After interoperability: FHIR is the gateway for AI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AB404-2A4A-4198-A52B-1F635CBF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A6E416-26B0-4CD3-B154-9239B857A9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914" y="1357298"/>
            <a:ext cx="8329550" cy="55122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C78285F-817F-4282-A825-EA766B1CB417}"/>
              </a:ext>
            </a:extLst>
          </p:cNvPr>
          <p:cNvSpPr/>
          <p:nvPr/>
        </p:nvSpPr>
        <p:spPr>
          <a:xfrm>
            <a:off x="0" y="0"/>
            <a:ext cx="9144000" cy="6885384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Interoperability is the cornerstone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our healthcare strategy — teaching cloud to speak the language of healthcare: </a:t>
            </a:r>
            <a:r>
              <a:rPr lang="en-US" altLang="zh-TW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HL7 FHIR, DICOM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said Google Cloud</a:t>
            </a:r>
          </a:p>
          <a:p>
            <a:pPr algn="ctr"/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When we see modern data standards like FHIR emerge, it’s obvious this is a part of the </a:t>
            </a:r>
            <a:r>
              <a:rPr lang="en-US" altLang="zh-TW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democratization of AI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said IBM</a:t>
            </a:r>
          </a:p>
          <a:p>
            <a:pPr algn="ctr"/>
            <a:endParaRPr lang="en-US" altLang="zh-TW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32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TW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FHIR is the gateway to AI and machine learning</a:t>
            </a:r>
          </a:p>
          <a:p>
            <a:pPr algn="ctr"/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 February 14, 2019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4"/>
              </a:rPr>
              <a:t>       https://www.healthcareitnews.com/news/after-interoperability-fhir-gateway-ai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系統整合等級導致產業效率巨大的落差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51520" y="4869160"/>
            <a:ext cx="85689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67544" y="5301208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987824" y="5301208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1" name="直線單箭頭接點 10"/>
          <p:cNvCxnSpPr>
            <a:stCxn id="7" idx="3"/>
            <a:endCxn id="9" idx="1"/>
          </p:cNvCxnSpPr>
          <p:nvPr/>
        </p:nvCxnSpPr>
        <p:spPr>
          <a:xfrm>
            <a:off x="1763688" y="5625244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802884" y="5024789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談介接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427984" y="5157192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雙方協調介接介面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系統整合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Case by Case</a:t>
            </a:r>
            <a:endParaRPr lang="zh-TW" altLang="en-US" sz="2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24328" y="5157192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月</a:t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67544" y="3705419"/>
            <a:ext cx="129614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987824" y="3705419"/>
            <a:ext cx="129614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9" name="直線單箭頭接點 18"/>
          <p:cNvCxnSpPr>
            <a:stCxn id="17" idx="3"/>
            <a:endCxn id="18" idx="1"/>
          </p:cNvCxnSpPr>
          <p:nvPr/>
        </p:nvCxnSpPr>
        <p:spPr>
          <a:xfrm>
            <a:off x="1763688" y="4029455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802884" y="342900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標準化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4427983" y="3429000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系統互通互連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Standard</a:t>
            </a:r>
            <a:endParaRPr lang="zh-TW" altLang="en-US" sz="2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24328" y="3561403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日</a:t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323528" y="3212976"/>
            <a:ext cx="85689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67544" y="2104400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987824" y="2104400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26" name="直線單箭頭接點 25"/>
          <p:cNvCxnSpPr>
            <a:stCxn id="24" idx="3"/>
            <a:endCxn id="25" idx="1"/>
          </p:cNvCxnSpPr>
          <p:nvPr/>
        </p:nvCxnSpPr>
        <p:spPr>
          <a:xfrm>
            <a:off x="1763688" y="2428436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619672" y="16288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互操作性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427983" y="1772816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系統互操作性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Ecosystem</a:t>
            </a:r>
            <a:endParaRPr lang="zh-TW" altLang="en-US" sz="26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24328" y="1960384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秒</a:t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7380312" y="1208365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/>
              <a:t>產業效率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3E55-6DA6-4B81-B1D8-56AF44573152}"/>
              </a:ext>
            </a:extLst>
          </p:cNvPr>
          <p:cNvSpPr txBox="1"/>
          <p:nvPr/>
        </p:nvSpPr>
        <p:spPr>
          <a:xfrm>
            <a:off x="1331640" y="1341929"/>
            <a:ext cx="2226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</a:rPr>
              <a:t>Interoperability</a:t>
            </a:r>
            <a:endParaRPr lang="zh-TW" alt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ãihe connectathon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289032" cy="6858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3479" y="422176"/>
            <a:ext cx="8153400" cy="990600"/>
          </a:xfrm>
        </p:spPr>
        <p:txBody>
          <a:bodyPr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 IHE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2001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rgbClr val="FF9900"/>
                </a:solidFill>
              </a:rPr>
              <a:t>FHIR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>
                <a:solidFill>
                  <a:schemeClr val="bg1"/>
                </a:solidFill>
              </a:rPr>
              <a:t>Connectathon</a:t>
            </a:r>
            <a:r>
              <a:rPr lang="en-US" altLang="zh-TW" b="1" dirty="0">
                <a:solidFill>
                  <a:schemeClr val="bg1"/>
                </a:solidFill>
              </a:rPr>
              <a:t> Since </a:t>
            </a:r>
            <a:r>
              <a:rPr lang="en-US" altLang="zh-TW" b="1" dirty="0">
                <a:solidFill>
                  <a:srgbClr val="FF9900"/>
                </a:solidFill>
              </a:rPr>
              <a:t>2012</a:t>
            </a:r>
            <a:endParaRPr lang="zh-TW" altLang="en-US" b="1" dirty="0">
              <a:solidFill>
                <a:srgbClr val="FF99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77770" y="2060848"/>
            <a:ext cx="2428892" cy="8612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發展組織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92084" y="3632484"/>
            <a:ext cx="2000264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產業標準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606662" y="3632484"/>
            <a:ext cx="2643206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聯測會</a:t>
            </a:r>
            <a:b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600" b="1"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Connectathon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392876" y="3632484"/>
            <a:ext cx="2571768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標準遵從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一致性聲明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820976" y="5418434"/>
            <a:ext cx="2214578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開發者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廠商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607190" y="5418434"/>
            <a:ext cx="2143140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用戶</a:t>
            </a:r>
            <a:r>
              <a:rPr lang="en-US" altLang="zh-TW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6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採購者</a:t>
            </a:r>
            <a:endParaRPr lang="en-US" altLang="zh-TW" sz="2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 rot="5400000">
            <a:off x="1037021" y="3277289"/>
            <a:ext cx="71039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5775" y="306098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公佈</a:t>
            </a:r>
          </a:p>
        </p:txBody>
      </p:sp>
      <p:cxnSp>
        <p:nvCxnSpPr>
          <p:cNvPr id="16" name="直線單箭頭接點 15"/>
          <p:cNvCxnSpPr>
            <a:stCxn id="5" idx="2"/>
            <a:endCxn id="7" idx="0"/>
          </p:cNvCxnSpPr>
          <p:nvPr/>
        </p:nvCxnSpPr>
        <p:spPr>
          <a:xfrm rot="16200000" flipH="1">
            <a:off x="2305045" y="2009264"/>
            <a:ext cx="710390" cy="25360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48849" y="306098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solidFill>
                  <a:srgbClr val="FF9900"/>
                </a:solidFill>
              </a:rPr>
              <a:t>籌組</a:t>
            </a:r>
          </a:p>
        </p:txBody>
      </p:sp>
      <p:cxnSp>
        <p:nvCxnSpPr>
          <p:cNvPr id="24" name="圖案 23"/>
          <p:cNvCxnSpPr>
            <a:stCxn id="7" idx="0"/>
            <a:endCxn id="5" idx="3"/>
          </p:cNvCxnSpPr>
          <p:nvPr/>
        </p:nvCxnSpPr>
        <p:spPr>
          <a:xfrm rot="16200000" flipV="1">
            <a:off x="2696958" y="2401176"/>
            <a:ext cx="1141013" cy="1321603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910892" y="242886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回饋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市場需求</a:t>
            </a:r>
          </a:p>
        </p:txBody>
      </p:sp>
      <p:cxnSp>
        <p:nvCxnSpPr>
          <p:cNvPr id="26" name="直線單箭頭接點 25"/>
          <p:cNvCxnSpPr>
            <a:stCxn id="7" idx="3"/>
            <a:endCxn id="9" idx="1"/>
          </p:cNvCxnSpPr>
          <p:nvPr/>
        </p:nvCxnSpPr>
        <p:spPr>
          <a:xfrm>
            <a:off x="5249868" y="4096831"/>
            <a:ext cx="114300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506435" y="3203856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結果</a:t>
            </a:r>
          </a:p>
        </p:txBody>
      </p:sp>
      <p:cxnSp>
        <p:nvCxnSpPr>
          <p:cNvPr id="31" name="直線單箭頭接點 30"/>
          <p:cNvCxnSpPr>
            <a:stCxn id="10" idx="0"/>
            <a:endCxn id="7" idx="2"/>
          </p:cNvCxnSpPr>
          <p:nvPr/>
        </p:nvCxnSpPr>
        <p:spPr>
          <a:xfrm rot="5400000" flipH="1" flipV="1">
            <a:off x="3499637" y="4989806"/>
            <a:ext cx="8572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482132" y="4561178"/>
            <a:ext cx="15183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測試</a:t>
            </a:r>
            <a:br>
              <a:rPr lang="en-US" altLang="zh-TW" sz="2600" b="1" dirty="0">
                <a:solidFill>
                  <a:srgbClr val="FF9900"/>
                </a:solidFill>
              </a:rPr>
            </a:br>
            <a:r>
              <a:rPr lang="zh-TW" altLang="en-US" sz="2600" b="1" dirty="0">
                <a:solidFill>
                  <a:srgbClr val="FF9900"/>
                </a:solidFill>
              </a:rPr>
              <a:t>系統產品</a:t>
            </a:r>
          </a:p>
        </p:txBody>
      </p:sp>
      <p:cxnSp>
        <p:nvCxnSpPr>
          <p:cNvPr id="36" name="直線單箭頭接點 35"/>
          <p:cNvCxnSpPr>
            <a:stCxn id="11" idx="0"/>
            <a:endCxn id="9" idx="2"/>
          </p:cNvCxnSpPr>
          <p:nvPr/>
        </p:nvCxnSpPr>
        <p:spPr>
          <a:xfrm rot="5400000" flipH="1" flipV="1">
            <a:off x="7250132" y="4989806"/>
            <a:ext cx="8572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643702" y="4775492"/>
            <a:ext cx="851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參考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861126" y="1412776"/>
            <a:ext cx="45191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形成產官學研共識</a:t>
            </a:r>
            <a:endParaRPr lang="en-US" altLang="zh-TW" sz="2600" b="1" dirty="0">
              <a:solidFill>
                <a:srgbClr val="FF9900"/>
              </a:solidFill>
            </a:endParaRPr>
          </a:p>
          <a:p>
            <a:pPr algn="ctr"/>
            <a:r>
              <a:rPr lang="zh-TW" altLang="en-US" sz="2600" b="1" dirty="0">
                <a:solidFill>
                  <a:srgbClr val="FF9900"/>
                </a:solidFill>
              </a:rPr>
              <a:t>並貼合當前市場發展需求現況</a:t>
            </a:r>
          </a:p>
        </p:txBody>
      </p:sp>
    </p:spTree>
    <p:extLst>
      <p:ext uri="{BB962C8B-B14F-4D97-AF65-F5344CB8AC3E}">
        <p14:creationId xmlns:p14="http://schemas.microsoft.com/office/powerpoint/2010/main" val="12288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5" grpId="0"/>
      <p:bldP spid="30" grpId="0"/>
      <p:bldP spid="35" grpId="0"/>
      <p:bldP spid="37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7786"/>
            <a:ext cx="8229600" cy="642942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FHIR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Connectathon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List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3" y="1340767"/>
            <a:ext cx="5466029" cy="551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98095" y="838453"/>
            <a:ext cx="609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http://wiki.hl7.org/index.php?title=FHIR_Connectathon_20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TM02836342[[fn=離子]]</Template>
  <TotalTime>19791</TotalTime>
  <Words>942</Words>
  <Application>Microsoft Office PowerPoint</Application>
  <PresentationFormat>如螢幕大小 (4:3)</PresentationFormat>
  <Paragraphs>206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2" baseType="lpstr">
      <vt:lpstr>AvantGarde Md BT</vt:lpstr>
      <vt:lpstr>華康中明體</vt:lpstr>
      <vt:lpstr>華康超明體</vt:lpstr>
      <vt:lpstr>微軟正黑體</vt:lpstr>
      <vt:lpstr>標楷體</vt:lpstr>
      <vt:lpstr>Arial</vt:lpstr>
      <vt:lpstr>Arial Black</vt:lpstr>
      <vt:lpstr>Calibri</vt:lpstr>
      <vt:lpstr>Georgia</vt:lpstr>
      <vt:lpstr>Tahoma</vt:lpstr>
      <vt:lpstr>Times New Roman</vt:lpstr>
      <vt:lpstr>Trebuchet MS</vt:lpstr>
      <vt:lpstr>Wingdings 2</vt:lpstr>
      <vt:lpstr>都會</vt:lpstr>
      <vt:lpstr>   台灣醫療影像資訊標準協會 FHIR生理監測及醫學影像跨院互通研討會   發展台灣 FHIR Connectathon 建議</vt:lpstr>
      <vt:lpstr>PowerPoint 簡報</vt:lpstr>
      <vt:lpstr>Institutions that support health records on iPhone about 272+ US hospital systems</vt:lpstr>
      <vt:lpstr>美國FHIR發展概況</vt:lpstr>
      <vt:lpstr>Microsoft, Amazon, Google, IBM, Oracle, and Salesforce issue joint statement for healthcare interoperability</vt:lpstr>
      <vt:lpstr>HIMSS19  After interoperability: FHIR is the gateway for AI</vt:lpstr>
      <vt:lpstr>系統整合等級導致產業效率巨大的落差</vt:lpstr>
      <vt:lpstr> IHE Connectathon Since 2001 FHIR Connectathon Since 2012</vt:lpstr>
      <vt:lpstr>FHIR Connectathon List</vt:lpstr>
      <vt:lpstr>FHIR Connectathon 20 Tracks</vt:lpstr>
      <vt:lpstr>Standard In Active </vt:lpstr>
      <vt:lpstr>FHIR Connectathon 1</vt:lpstr>
      <vt:lpstr>FHIR Connectathon 2</vt:lpstr>
      <vt:lpstr>201801 Patient Track</vt:lpstr>
      <vt:lpstr>201805 CarePlan Track</vt:lpstr>
      <vt:lpstr>Taiwan FHIR Connectathon Suggestion</vt:lpstr>
      <vt:lpstr>2019年國際醫學資訊聯合研討會</vt:lpstr>
      <vt:lpstr>PowerPoint 簡報</vt:lpstr>
    </vt:vector>
  </TitlesOfParts>
  <Company>Maya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Administrator</dc:creator>
  <cp:lastModifiedBy>void Lee</cp:lastModifiedBy>
  <cp:revision>1244</cp:revision>
  <dcterms:created xsi:type="dcterms:W3CDTF">2009-07-14T08:27:14Z</dcterms:created>
  <dcterms:modified xsi:type="dcterms:W3CDTF">2019-05-23T07:10:25Z</dcterms:modified>
</cp:coreProperties>
</file>