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6" r:id="rId2"/>
    <p:sldId id="303" r:id="rId3"/>
    <p:sldId id="325" r:id="rId4"/>
    <p:sldId id="328" r:id="rId5"/>
    <p:sldId id="329" r:id="rId6"/>
    <p:sldId id="330" r:id="rId7"/>
    <p:sldId id="333" r:id="rId8"/>
    <p:sldId id="335" r:id="rId9"/>
    <p:sldId id="339" r:id="rId10"/>
    <p:sldId id="340" r:id="rId11"/>
    <p:sldId id="341" r:id="rId12"/>
    <p:sldId id="342" r:id="rId13"/>
    <p:sldId id="34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4" y="5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30904" y="2653698"/>
            <a:ext cx="88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mtClean="0"/>
              <a:t>JS draw BitMap</a:t>
            </a:r>
            <a:endParaRPr lang="en-US" altLang="zh-TW" sz="4800" b="1" dirty="0" smtClean="0"/>
          </a:p>
          <a:p>
            <a:pPr algn="ctr"/>
            <a:r>
              <a:rPr lang="en-US" altLang="zh-TW" sz="4800" b="1" smtClean="0"/>
              <a:t>JS </a:t>
            </a:r>
            <a:r>
              <a:rPr lang="zh-TW" altLang="en-US" sz="4800" b="1" smtClean="0"/>
              <a:t>繪製二維點陣圖</a:t>
            </a:r>
            <a:endParaRPr lang="zh-CN" altLang="en-US" sz="4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 smtClean="0"/>
              <a:t>改變相片顏色</a:t>
            </a:r>
            <a:r>
              <a:rPr lang="zh-TW" altLang="en-US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575" y="884588"/>
            <a:ext cx="3617844" cy="4525963"/>
          </a:xfrm>
        </p:spPr>
        <p:txBody>
          <a:bodyPr/>
          <a:lstStyle/>
          <a:p>
            <a:r>
              <a:rPr lang="zh-TW" altLang="en-US" smtClean="0"/>
              <a:t>設定圖片來源</a:t>
            </a:r>
            <a:endParaRPr lang="en-US" altLang="zh-TW" smtClean="0"/>
          </a:p>
          <a:p>
            <a:pPr lvl="1"/>
            <a:r>
              <a:rPr lang="zh-TW" altLang="en-US" smtClean="0"/>
              <a:t> </a:t>
            </a:r>
            <a:r>
              <a:rPr lang="en-US" altLang="zh-TW" smtClean="0"/>
              <a:t>img </a:t>
            </a:r>
            <a:r>
              <a:rPr lang="zh-TW" altLang="en-US" smtClean="0"/>
              <a:t>標籤 </a:t>
            </a:r>
            <a:r>
              <a:rPr lang="en-US" altLang="zh-TW" smtClean="0"/>
              <a:t>src </a:t>
            </a:r>
            <a:r>
              <a:rPr lang="zh-TW" altLang="en-US" smtClean="0"/>
              <a:t>屬性</a:t>
            </a:r>
            <a:endParaRPr lang="en-US" altLang="zh-TW" smtClean="0"/>
          </a:p>
          <a:p>
            <a:endParaRPr lang="en-US" altLang="zh-TW"/>
          </a:p>
          <a:p>
            <a:r>
              <a:rPr lang="en-US" altLang="zh-TW" smtClean="0"/>
              <a:t>ctx.drawImage </a:t>
            </a:r>
            <a:r>
              <a:rPr lang="zh-TW" altLang="en-US" smtClean="0"/>
              <a:t>繪製圖片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取得來源資料陣列</a:t>
            </a:r>
            <a:endParaRPr lang="en-US" altLang="zh-TW" smtClean="0"/>
          </a:p>
          <a:p>
            <a:pPr lvl="1"/>
            <a:r>
              <a:rPr lang="en-US" altLang="zh-TW" smtClean="0"/>
              <a:t>ctx.getImageData</a:t>
            </a:r>
          </a:p>
          <a:p>
            <a:pPr lvl="1"/>
            <a:r>
              <a:rPr lang="en-US" altLang="zh-TW" smtClean="0"/>
              <a:t>imgData array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5" y="1290845"/>
            <a:ext cx="8439150" cy="52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9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9782" y="-132866"/>
            <a:ext cx="10972800" cy="1143000"/>
          </a:xfrm>
        </p:spPr>
        <p:txBody>
          <a:bodyPr/>
          <a:lstStyle/>
          <a:p>
            <a:r>
              <a:rPr lang="zh-TW" altLang="en-US"/>
              <a:t>改變相片顏色範例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5"/>
            <a:ext cx="4581938" cy="4525963"/>
          </a:xfrm>
        </p:spPr>
        <p:txBody>
          <a:bodyPr/>
          <a:lstStyle/>
          <a:p>
            <a:r>
              <a:rPr lang="zh-TW" altLang="en-US"/>
              <a:t>存取二維點陣圖物件</a:t>
            </a:r>
          </a:p>
          <a:p>
            <a:pPr lvl="1"/>
            <a:r>
              <a:rPr lang="zh-TW" altLang="en-US"/>
              <a:t>使用雙重迴</a:t>
            </a:r>
            <a:r>
              <a:rPr lang="zh-TW" altLang="en-US" smtClean="0"/>
              <a:t>圈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將</a:t>
            </a:r>
            <a:r>
              <a:rPr lang="zh-TW" altLang="en-US"/>
              <a:t>點陣資料傳給畫布顯示</a:t>
            </a:r>
            <a:r>
              <a:rPr lang="en-US" altLang="zh-TW"/>
              <a:t>(</a:t>
            </a:r>
            <a:r>
              <a:rPr lang="zh-TW" altLang="en-US"/>
              <a:t>如 </a:t>
            </a:r>
            <a:r>
              <a:rPr lang="en-US" altLang="zh-TW"/>
              <a:t>HTML5 canvas</a:t>
            </a:r>
            <a:r>
              <a:rPr lang="en-US" altLang="zh-TW" smtClean="0"/>
              <a:t>)</a:t>
            </a:r>
          </a:p>
          <a:p>
            <a:pPr lvl="1"/>
            <a:r>
              <a:rPr lang="en-US" altLang="zh-TW" smtClean="0"/>
              <a:t> ctx.putImageData(imgData</a:t>
            </a:r>
            <a:r>
              <a:rPr lang="en-US" altLang="zh-TW"/>
              <a:t>, 0, 0);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417" y="1417638"/>
            <a:ext cx="7361582" cy="38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0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canvas </a:t>
            </a:r>
            <a:r>
              <a:rPr lang="zh-TW" altLang="en-US" smtClean="0"/>
              <a:t>繪圖方法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drawImage :</a:t>
            </a:r>
            <a:r>
              <a:rPr lang="zh-TW" altLang="en-US" smtClean="0"/>
              <a:t> 繪製 </a:t>
            </a:r>
            <a:r>
              <a:rPr lang="en-US" altLang="zh-TW" smtClean="0"/>
              <a:t>img </a:t>
            </a:r>
            <a:r>
              <a:rPr lang="zh-TW" altLang="en-US" smtClean="0"/>
              <a:t>標籤的圖檔</a:t>
            </a:r>
            <a:endParaRPr lang="en-US" altLang="zh-TW" smtClean="0"/>
          </a:p>
          <a:p>
            <a:r>
              <a:rPr lang="en-US" altLang="zh-TW" smtClean="0"/>
              <a:t>getImageData</a:t>
            </a:r>
            <a:r>
              <a:rPr lang="zh-TW" altLang="en-US" smtClean="0"/>
              <a:t> </a:t>
            </a:r>
            <a:r>
              <a:rPr lang="en-US" altLang="zh-TW" smtClean="0"/>
              <a:t>:</a:t>
            </a:r>
            <a:r>
              <a:rPr lang="zh-TW" altLang="en-US" smtClean="0"/>
              <a:t>取得繪圖物件得像素陣列物件</a:t>
            </a:r>
            <a:endParaRPr lang="en-US" altLang="zh-TW" smtClean="0"/>
          </a:p>
          <a:p>
            <a:r>
              <a:rPr lang="zh-TW" altLang="en-US"/>
              <a:t>改</a:t>
            </a:r>
            <a:r>
              <a:rPr lang="zh-TW" altLang="en-US" smtClean="0"/>
              <a:t>變陣列的值</a:t>
            </a:r>
            <a:endParaRPr lang="en-US" altLang="zh-TW"/>
          </a:p>
          <a:p>
            <a:r>
              <a:rPr lang="en-US" altLang="zh-TW" smtClean="0"/>
              <a:t>putImageData:</a:t>
            </a:r>
            <a:r>
              <a:rPr lang="zh-TW" altLang="en-US" smtClean="0"/>
              <a:t>陣列資料物件傳</a:t>
            </a:r>
            <a:r>
              <a:rPr lang="zh-TW" altLang="en-US"/>
              <a:t>給畫布</a:t>
            </a:r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reference:</a:t>
            </a:r>
            <a:endParaRPr lang="en-US" altLang="zh-TW"/>
          </a:p>
          <a:p>
            <a:pPr lvl="1"/>
            <a:r>
              <a:rPr lang="en-US" altLang="zh-TW"/>
              <a:t>https://www.w3schools.com/tags/canvas_getimagedata.asp</a:t>
            </a:r>
          </a:p>
          <a:p>
            <a:pPr lvl="1"/>
            <a:r>
              <a:rPr lang="en-US" altLang="zh-TW" smtClean="0"/>
              <a:t>https</a:t>
            </a:r>
            <a:r>
              <a:rPr lang="en-US" altLang="zh-TW"/>
              <a:t>://ithelp.ithome.com.tw/articles/10194874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r>
              <a:rPr lang="en-US" altLang="zh-TW" smtClean="0"/>
              <a:t>:</a:t>
            </a:r>
            <a:r>
              <a:rPr lang="zh-TW" altLang="en-US" smtClean="0"/>
              <a:t>　</a:t>
            </a:r>
            <a:r>
              <a:rPr lang="en-US" altLang="zh-TW" smtClean="0"/>
              <a:t>JS</a:t>
            </a:r>
            <a:r>
              <a:rPr lang="zh-TW" altLang="en-US" smtClean="0"/>
              <a:t> 程式改變圖片顏色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配合按鈕事件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點選後啟動繪圖函式</a:t>
            </a:r>
            <a:endParaRPr lang="en-US" altLang="zh-TW" smtClean="0"/>
          </a:p>
          <a:p>
            <a:pPr lvl="1"/>
            <a:r>
              <a:rPr lang="zh-TW" altLang="en-US" smtClean="0"/>
              <a:t>改變圖片顏色</a:t>
            </a:r>
            <a:endParaRPr lang="en-US" altLang="zh-TW" smtClean="0"/>
          </a:p>
          <a:p>
            <a:pPr lvl="2"/>
            <a:r>
              <a:rPr lang="zh-TW" altLang="en-US" smtClean="0"/>
              <a:t>如彩色變黑白、正片變負片、純綠色</a:t>
            </a:r>
            <a:r>
              <a:rPr lang="en-US" altLang="zh-TW" smtClean="0"/>
              <a:t>…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9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課程大綱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7442"/>
            <a:ext cx="10972800" cy="4188726"/>
          </a:xfrm>
        </p:spPr>
        <p:txBody>
          <a:bodyPr/>
          <a:lstStyle/>
          <a:p>
            <a:r>
              <a:rPr lang="zh-TW" altLang="en-US"/>
              <a:t>圖檔</a:t>
            </a:r>
            <a:r>
              <a:rPr lang="zh-TW" altLang="en-US" smtClean="0"/>
              <a:t>格式</a:t>
            </a:r>
            <a:r>
              <a:rPr lang="en-US" altLang="zh-TW" smtClean="0"/>
              <a:t>:</a:t>
            </a:r>
            <a:r>
              <a:rPr lang="zh-TW" altLang="en-US" smtClean="0"/>
              <a:t> 點陣圖及向量圖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zh-TW" altLang="en-US" smtClean="0"/>
              <a:t>雙重迴圈存取二維點陣圖物件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smtClean="0"/>
              <a:t>JS</a:t>
            </a:r>
            <a:r>
              <a:rPr lang="zh-TW" altLang="en-US" smtClean="0"/>
              <a:t> 在</a:t>
            </a:r>
            <a:r>
              <a:rPr lang="en-US" altLang="zh-TW" smtClean="0"/>
              <a:t>HTML5 Canvas </a:t>
            </a:r>
            <a:r>
              <a:rPr lang="zh-TW" altLang="en-US" smtClean="0"/>
              <a:t>繪製點陣圖的方法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smtClean="0"/>
              <a:t>JS </a:t>
            </a:r>
            <a:r>
              <a:rPr lang="zh-TW" altLang="en-US" smtClean="0"/>
              <a:t>讓圖片變色初體驗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醫學影像檔案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DICOM</a:t>
            </a:r>
            <a:r>
              <a:rPr lang="zh-TW" altLang="en-US" dirty="0" smtClean="0"/>
              <a:t> 檔</a:t>
            </a:r>
            <a:r>
              <a:rPr lang="en-US" altLang="zh-TW" dirty="0" smtClean="0"/>
              <a:t>)</a:t>
            </a:r>
            <a:r>
              <a:rPr lang="zh-TW" altLang="en-US" dirty="0"/>
              <a:t>範例</a:t>
            </a:r>
            <a:endParaRPr lang="en-US" altLang="zh-TW" sz="2200" dirty="0"/>
          </a:p>
          <a:p>
            <a:pPr lvl="1" eaLnBrk="1" hangingPunct="1"/>
            <a:endParaRPr lang="zh-TW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062959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電腦繪圖最小元素</a:t>
            </a:r>
            <a:endParaRPr lang="en-US" altLang="zh-TW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Pixel (</a:t>
            </a:r>
            <a:r>
              <a:rPr lang="zh-TW" altLang="en-US" dirty="0" smtClean="0"/>
              <a:t>像素點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lvl="1" eaLnBrk="1" hangingPunct="1"/>
            <a:r>
              <a:rPr lang="zh-TW" altLang="en-US" dirty="0" smtClean="0"/>
              <a:t>將螢幕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或視窗區域</a:t>
            </a:r>
            <a:r>
              <a:rPr lang="en-US" altLang="zh-TW" dirty="0" smtClean="0"/>
              <a:t>)</a:t>
            </a:r>
            <a:r>
              <a:rPr lang="zh-TW" altLang="en-US" dirty="0" smtClean="0"/>
              <a:t>當成二維平面</a:t>
            </a:r>
          </a:p>
          <a:p>
            <a:pPr lvl="1" eaLnBrk="1" hangingPunct="1"/>
            <a:r>
              <a:rPr lang="zh-TW" altLang="en-US" dirty="0" smtClean="0"/>
              <a:t>其解析度最小單位點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像素點</a:t>
            </a:r>
            <a:r>
              <a:rPr lang="en-US" altLang="zh-TW" dirty="0" smtClean="0"/>
              <a:t>)</a:t>
            </a:r>
          </a:p>
          <a:p>
            <a:pPr lvl="1" eaLnBrk="1" hangingPunct="1"/>
            <a:r>
              <a:rPr lang="zh-TW" altLang="en-US" dirty="0" smtClean="0"/>
              <a:t>可使用電腦程式設定像素點座標</a:t>
            </a:r>
            <a:r>
              <a:rPr lang="zh-TW" altLang="en-US" smtClean="0"/>
              <a:t>及顏色</a:t>
            </a:r>
            <a:endParaRPr lang="en-US" altLang="zh-TW" smtClean="0"/>
          </a:p>
          <a:p>
            <a:pPr lvl="2"/>
            <a:r>
              <a:rPr lang="en-US" altLang="zh-TW" smtClean="0"/>
              <a:t>(X,Y)(width, height)(column ,raw)</a:t>
            </a:r>
            <a:r>
              <a:rPr lang="zh-TW" altLang="en-US" smtClean="0"/>
              <a:t>二維陣列</a:t>
            </a:r>
            <a:endParaRPr lang="en-US" altLang="zh-TW" smtClean="0"/>
          </a:p>
          <a:p>
            <a:pPr lvl="2"/>
            <a:r>
              <a:rPr lang="zh-TW" altLang="en-US" smtClean="0"/>
              <a:t>每個點包含 </a:t>
            </a:r>
            <a:r>
              <a:rPr lang="en-US" altLang="zh-TW" smtClean="0"/>
              <a:t>RGB</a:t>
            </a:r>
            <a:r>
              <a:rPr lang="zh-TW" altLang="en-US" smtClean="0"/>
              <a:t> 三原色及一個透明度 </a:t>
            </a:r>
            <a:r>
              <a:rPr lang="en-US" altLang="zh-TW" smtClean="0"/>
              <a:t>Alpha value</a:t>
            </a:r>
          </a:p>
          <a:p>
            <a:pPr lvl="3"/>
            <a:r>
              <a:rPr lang="en-US" altLang="zh-TW" smtClean="0"/>
              <a:t>RGB </a:t>
            </a:r>
            <a:r>
              <a:rPr lang="zh-TW" altLang="en-US" smtClean="0"/>
              <a:t>及 </a:t>
            </a:r>
            <a:r>
              <a:rPr lang="en-US" altLang="zh-TW"/>
              <a:t>Alpha </a:t>
            </a:r>
            <a:r>
              <a:rPr lang="en-US" altLang="zh-TW" smtClean="0"/>
              <a:t>value</a:t>
            </a:r>
            <a:r>
              <a:rPr lang="zh-TW" altLang="en-US" smtClean="0"/>
              <a:t> 的數值範圍皆</a:t>
            </a:r>
            <a:r>
              <a:rPr lang="zh-TW" altLang="en-US"/>
              <a:t>為</a:t>
            </a:r>
            <a:r>
              <a:rPr lang="zh-TW" altLang="en-US" smtClean="0"/>
              <a:t> </a:t>
            </a:r>
            <a:r>
              <a:rPr lang="en-US" altLang="zh-TW" smtClean="0"/>
              <a:t>0-255</a:t>
            </a:r>
          </a:p>
          <a:p>
            <a:pPr lvl="3"/>
            <a:r>
              <a:rPr lang="zh-TW" altLang="en-US"/>
              <a:t>佔</a:t>
            </a:r>
            <a:r>
              <a:rPr lang="zh-TW" altLang="en-US" smtClean="0"/>
              <a:t>一個 </a:t>
            </a:r>
            <a:r>
              <a:rPr lang="en-US" altLang="zh-TW" smtClean="0"/>
              <a:t>byte</a:t>
            </a:r>
            <a:endParaRPr lang="en-US" altLang="zh-TW"/>
          </a:p>
          <a:p>
            <a:pPr lvl="1"/>
            <a:endParaRPr lang="zh-TW" altLang="en-US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3265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網頁標籤顏色設定範例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/colors/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trycolors_colornames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直接給定顏色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h1</a:t>
            </a:r>
            <a:r>
              <a:rPr lang="en-US" altLang="zh-TW" dirty="0"/>
              <a:t> style="</a:t>
            </a:r>
            <a:r>
              <a:rPr lang="en-US" altLang="zh-TW" dirty="0" err="1" smtClean="0"/>
              <a:t>color: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red</a:t>
            </a:r>
            <a:r>
              <a:rPr lang="en-US" altLang="zh-TW" dirty="0" smtClean="0"/>
              <a:t>"&gt;</a:t>
            </a:r>
            <a:r>
              <a:rPr lang="en-US" altLang="zh-TW" dirty="0"/>
              <a:t>Heading&lt;/</a:t>
            </a:r>
            <a:r>
              <a:rPr lang="en-US" altLang="zh-TW" dirty="0" err="1"/>
              <a:t>h1</a:t>
            </a:r>
            <a:r>
              <a:rPr lang="en-US" altLang="zh-TW" dirty="0" smtClean="0"/>
              <a:t>&gt;</a:t>
            </a:r>
          </a:p>
          <a:p>
            <a:r>
              <a:rPr lang="zh-TW" altLang="en-US" dirty="0"/>
              <a:t>給</a:t>
            </a:r>
            <a:r>
              <a:rPr lang="zh-TW" altLang="en-US" dirty="0" smtClean="0"/>
              <a:t>定 </a:t>
            </a:r>
            <a:r>
              <a:rPr lang="en-US" altLang="zh-TW" dirty="0" smtClean="0"/>
              <a:t>16 </a:t>
            </a:r>
            <a:r>
              <a:rPr lang="zh-TW" altLang="en-US" dirty="0" smtClean="0"/>
              <a:t>進制</a:t>
            </a:r>
            <a:r>
              <a:rPr lang="en-US" altLang="zh-TW" dirty="0" smtClean="0"/>
              <a:t>(00-</a:t>
            </a:r>
            <a:r>
              <a:rPr lang="en-US" altLang="zh-TW" dirty="0" err="1" smtClean="0"/>
              <a:t>FF</a:t>
            </a:r>
            <a:r>
              <a:rPr lang="en-US" altLang="zh-TW" dirty="0" smtClean="0"/>
              <a:t>: 0-255)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RGB</a:t>
            </a:r>
            <a:r>
              <a:rPr lang="zh-TW" altLang="en-US" dirty="0" smtClean="0"/>
              <a:t> 數值 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h1</a:t>
            </a:r>
            <a:r>
              <a:rPr lang="en-US" altLang="zh-TW" dirty="0"/>
              <a:t> style="color</a:t>
            </a:r>
            <a:r>
              <a:rPr lang="en-US" altLang="zh-TW" dirty="0" smtClean="0"/>
              <a:t>:</a:t>
            </a:r>
            <a:r>
              <a:rPr lang="en-US" altLang="zh-TW" b="1" dirty="0" smtClean="0">
                <a:solidFill>
                  <a:srgbClr val="FF0000"/>
                </a:solidFill>
              </a:rPr>
              <a:t>#</a:t>
            </a:r>
            <a:r>
              <a:rPr lang="en-US" altLang="zh-TW" b="1" dirty="0" err="1" smtClean="0">
                <a:solidFill>
                  <a:srgbClr val="FF0000"/>
                </a:solidFill>
              </a:rPr>
              <a:t>00FF00</a:t>
            </a:r>
            <a:r>
              <a:rPr lang="en-US" altLang="zh-TW" dirty="0" smtClean="0"/>
              <a:t>"&gt;</a:t>
            </a:r>
            <a:r>
              <a:rPr lang="en-US" altLang="zh-TW" dirty="0"/>
              <a:t>Heading&lt;/</a:t>
            </a:r>
            <a:r>
              <a:rPr lang="en-US" altLang="zh-TW" dirty="0" err="1"/>
              <a:t>h1</a:t>
            </a:r>
            <a:r>
              <a:rPr lang="en-US" altLang="zh-TW" dirty="0"/>
              <a:t>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741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HTML5</a:t>
            </a:r>
            <a:r>
              <a:rPr lang="en-US" altLang="zh-TW" dirty="0" smtClean="0"/>
              <a:t> canvas </a:t>
            </a:r>
            <a:r>
              <a:rPr lang="zh-TW" altLang="en-US" dirty="0" smtClean="0"/>
              <a:t>繪圖顏色設定範例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/tags/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tryhtml5_canvas_fillstyle</a:t>
            </a:r>
            <a:endParaRPr lang="en-US" altLang="zh-TW" dirty="0" smtClean="0"/>
          </a:p>
          <a:p>
            <a:r>
              <a:rPr lang="zh-TW" altLang="en-US" dirty="0"/>
              <a:t>直接給定顏色</a:t>
            </a:r>
          </a:p>
          <a:p>
            <a:pPr lvl="1"/>
            <a:r>
              <a:rPr lang="en-US" altLang="zh-TW" dirty="0" err="1" smtClean="0"/>
              <a:t>ctx.fillStyle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"blue";</a:t>
            </a:r>
            <a:endParaRPr lang="en-US" altLang="zh-TW" dirty="0"/>
          </a:p>
          <a:p>
            <a:r>
              <a:rPr lang="zh-TW" altLang="en-US" dirty="0" smtClean="0"/>
              <a:t>給</a:t>
            </a:r>
            <a:r>
              <a:rPr lang="zh-TW" altLang="en-US" dirty="0"/>
              <a:t>定 </a:t>
            </a:r>
            <a:r>
              <a:rPr lang="en-US" altLang="zh-TW" dirty="0"/>
              <a:t>16 </a:t>
            </a:r>
            <a:r>
              <a:rPr lang="zh-TW" altLang="en-US" dirty="0"/>
              <a:t>進制</a:t>
            </a:r>
            <a:r>
              <a:rPr lang="en-US" altLang="zh-TW" dirty="0"/>
              <a:t>(00-</a:t>
            </a:r>
            <a:r>
              <a:rPr lang="en-US" altLang="zh-TW" dirty="0" err="1"/>
              <a:t>FF</a:t>
            </a:r>
            <a:r>
              <a:rPr lang="en-US" altLang="zh-TW" dirty="0"/>
              <a:t>: 0-255)</a:t>
            </a:r>
            <a:r>
              <a:rPr lang="zh-TW" altLang="en-US" dirty="0"/>
              <a:t>的 </a:t>
            </a:r>
            <a:r>
              <a:rPr lang="en-US" altLang="zh-TW" dirty="0" err="1"/>
              <a:t>RGB</a:t>
            </a:r>
            <a:r>
              <a:rPr lang="en-US" altLang="zh-TW" dirty="0"/>
              <a:t> </a:t>
            </a:r>
            <a:r>
              <a:rPr lang="zh-TW" altLang="en-US" dirty="0"/>
              <a:t>數值 </a:t>
            </a:r>
          </a:p>
          <a:p>
            <a:pPr lvl="1"/>
            <a:r>
              <a:rPr lang="en-US" altLang="zh-TW" dirty="0" err="1"/>
              <a:t>ctx.fillStyle</a:t>
            </a:r>
            <a:r>
              <a:rPr lang="en-US" altLang="zh-TW" dirty="0"/>
              <a:t> = </a:t>
            </a:r>
            <a:r>
              <a:rPr lang="en-US" altLang="zh-TW" dirty="0" smtClean="0"/>
              <a:t>"</a:t>
            </a:r>
            <a:r>
              <a:rPr lang="en-US" altLang="zh-TW" b="1" dirty="0" smtClean="0">
                <a:solidFill>
                  <a:srgbClr val="FF0000"/>
                </a:solidFill>
              </a:rPr>
              <a:t>#</a:t>
            </a:r>
            <a:r>
              <a:rPr lang="en-US" altLang="zh-TW" b="1" dirty="0" err="1">
                <a:solidFill>
                  <a:srgbClr val="FF0000"/>
                </a:solidFill>
              </a:rPr>
              <a:t>FF0000</a:t>
            </a:r>
            <a:r>
              <a:rPr lang="en-US" altLang="zh-TW" dirty="0"/>
              <a:t>";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68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透明度</a:t>
            </a:r>
            <a:r>
              <a:rPr lang="en-US" altLang="zh-TW" dirty="0"/>
              <a:t>(</a:t>
            </a:r>
            <a:r>
              <a:rPr lang="en-US" altLang="zh-TW" dirty="0" smtClean="0"/>
              <a:t>alpha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CSS</a:t>
            </a:r>
            <a:r>
              <a:rPr lang="zh-TW" altLang="en-US" dirty="0" smtClean="0"/>
              <a:t> </a:t>
            </a:r>
            <a:r>
              <a:rPr lang="zh-TW" altLang="en-US" dirty="0"/>
              <a:t>範例</a:t>
            </a:r>
            <a:endParaRPr lang="en-US" altLang="zh-TW" dirty="0" smtClean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trycss3_color_rgba</a:t>
            </a:r>
            <a:endParaRPr lang="en-US" altLang="zh-TW" dirty="0" smtClean="0"/>
          </a:p>
          <a:p>
            <a:r>
              <a:rPr lang="es-ES" altLang="zh-TW" dirty="0"/>
              <a:t>HTML5 canvas </a:t>
            </a:r>
            <a:r>
              <a:rPr lang="zh-TW" altLang="es-ES" dirty="0"/>
              <a:t>範例</a:t>
            </a:r>
          </a:p>
          <a:p>
            <a:pPr lvl="1"/>
            <a:r>
              <a:rPr lang="es-ES" altLang="zh-TW" dirty="0"/>
              <a:t>https://www.w3schools.com/tags/tryit.asp?filename=tryhtml5_canvas_globalalpha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9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向量圖與點陣圖的差異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Bit-mapped Graphics </a:t>
            </a:r>
            <a:r>
              <a:rPr lang="zh-TW" altLang="en-US" sz="2600" smtClean="0"/>
              <a:t>點陣圖</a:t>
            </a:r>
            <a:r>
              <a:rPr lang="en-US" altLang="zh-TW" sz="2600" smtClean="0"/>
              <a:t>:</a:t>
            </a:r>
          </a:p>
          <a:p>
            <a:pPr lvl="1" eaLnBrk="1" hangingPunct="1"/>
            <a:r>
              <a:rPr lang="zh-TW" altLang="en-US" sz="2200" smtClean="0"/>
              <a:t>以二維點陣儲存影像上每一點的色階</a:t>
            </a:r>
            <a:r>
              <a:rPr lang="en-US" altLang="zh-TW" sz="2200" smtClean="0"/>
              <a:t>(pixel </a:t>
            </a:r>
            <a:r>
              <a:rPr lang="zh-TW" altLang="en-US" sz="2200" smtClean="0"/>
              <a:t>像素</a:t>
            </a:r>
            <a:r>
              <a:rPr lang="en-US" altLang="zh-TW" sz="2200" smtClean="0"/>
              <a:t>)</a:t>
            </a:r>
          </a:p>
          <a:p>
            <a:pPr lvl="1" eaLnBrk="1" hangingPunct="1"/>
            <a:r>
              <a:rPr lang="zh-TW" altLang="en-US" sz="2200" smtClean="0"/>
              <a:t>能真實呈現影像原貌及色彩上的細微差異，但將其放大後會產生鋸齒邊緣。</a:t>
            </a:r>
          </a:p>
          <a:p>
            <a:pPr eaLnBrk="1" hangingPunct="1"/>
            <a:r>
              <a:rPr lang="en-US" altLang="zh-TW" sz="2600" smtClean="0"/>
              <a:t>Vector Graphics </a:t>
            </a:r>
            <a:r>
              <a:rPr lang="zh-TW" altLang="en-US" sz="2600" smtClean="0"/>
              <a:t>向量圖</a:t>
            </a:r>
            <a:r>
              <a:rPr lang="en-US" altLang="zh-TW" sz="2600" smtClean="0"/>
              <a:t>:</a:t>
            </a:r>
          </a:p>
          <a:p>
            <a:pPr lvl="1" eaLnBrk="1" hangingPunct="1"/>
            <a:r>
              <a:rPr lang="zh-TW" altLang="en-US" sz="2200" smtClean="0"/>
              <a:t>是以數學運算為基礎，利用算式來表達線條及形狀</a:t>
            </a:r>
          </a:p>
          <a:p>
            <a:pPr lvl="1" eaLnBrk="1" hangingPunct="1"/>
            <a:r>
              <a:rPr lang="zh-TW" altLang="en-US" sz="2200" smtClean="0"/>
              <a:t>每當進行編輯時，線條的長度或形狀的面積會重新計算，因此不會牽涉到「解析度」的問題，即是沒有放大後失真及產生鋸齒狀的問題</a:t>
            </a:r>
          </a:p>
          <a:p>
            <a:pPr lvl="1" eaLnBrk="1" hangingPunct="1"/>
            <a:r>
              <a:rPr lang="zh-TW" altLang="en-US" sz="2200" smtClean="0"/>
              <a:t>向量圖的檔案大小比點陣圖小得多</a:t>
            </a:r>
          </a:p>
        </p:txBody>
      </p:sp>
    </p:spTree>
    <p:extLst>
      <p:ext uri="{BB962C8B-B14F-4D97-AF65-F5344CB8AC3E}">
        <p14:creationId xmlns:p14="http://schemas.microsoft.com/office/powerpoint/2010/main" val="17515952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600" smtClean="0"/>
              <a:t>常見的</a:t>
            </a:r>
            <a:r>
              <a:rPr lang="zh-TW" altLang="en-US" smtClean="0"/>
              <a:t>點陣圖格式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100" smtClean="0"/>
              <a:t>BMP(Windows Bit Map)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/>
              <a:t>Windows</a:t>
            </a:r>
            <a:r>
              <a:rPr lang="zh-TW" altLang="en-US" sz="2000" smtClean="0"/>
              <a:t>標準的影像格式 </a:t>
            </a:r>
          </a:p>
          <a:p>
            <a:pPr lvl="1">
              <a:lnSpc>
                <a:spcPct val="90000"/>
              </a:lnSpc>
            </a:pPr>
            <a:r>
              <a:rPr kumimoji="0" lang="zh-TW" altLang="en-US" sz="2000" smtClean="0"/>
              <a:t>以二維陣列儲存 </a:t>
            </a:r>
            <a:r>
              <a:rPr kumimoji="0" lang="en-US" altLang="zh-TW" sz="2000" smtClean="0"/>
              <a:t>Pixel value</a:t>
            </a:r>
            <a:r>
              <a:rPr kumimoji="0" lang="zh-TW" altLang="en-US" sz="2000" smtClean="0"/>
              <a:t>。 每個 </a:t>
            </a:r>
            <a:r>
              <a:rPr kumimoji="0" lang="en-US" altLang="zh-TW" sz="2000" smtClean="0"/>
              <a:t>Pixel </a:t>
            </a:r>
            <a:r>
              <a:rPr kumimoji="0" lang="zh-TW" altLang="en-US" sz="2000" smtClean="0"/>
              <a:t>存成 </a:t>
            </a:r>
            <a:r>
              <a:rPr kumimoji="0" lang="en-US" altLang="zh-TW" sz="2000" smtClean="0"/>
              <a:t>1, 4,8</a:t>
            </a:r>
            <a:r>
              <a:rPr kumimoji="0" lang="en-US" altLang="zh-TW" sz="2000" b="1" smtClean="0">
                <a:solidFill>
                  <a:srgbClr val="FF0000"/>
                </a:solidFill>
              </a:rPr>
              <a:t>, 24, 32 bit</a:t>
            </a:r>
            <a:r>
              <a:rPr kumimoji="0" lang="en-US" altLang="zh-TW" sz="2000" smtClean="0"/>
              <a:t>, </a:t>
            </a:r>
            <a:r>
              <a:rPr kumimoji="0" lang="zh-TW" altLang="en-US" sz="2000" smtClean="0"/>
              <a:t>無壓縮圖檔很大</a:t>
            </a:r>
          </a:p>
          <a:p>
            <a:pPr lvl="1">
              <a:lnSpc>
                <a:spcPct val="90000"/>
              </a:lnSpc>
            </a:pPr>
            <a:r>
              <a:rPr kumimoji="0" lang="zh-TW" altLang="en-US" sz="2000" smtClean="0"/>
              <a:t>瀏覽器不支援</a:t>
            </a:r>
          </a:p>
          <a:p>
            <a:pPr>
              <a:lnSpc>
                <a:spcPct val="90000"/>
              </a:lnSpc>
            </a:pPr>
            <a:r>
              <a:rPr lang="en-US" altLang="zh-TW" sz="2100" smtClean="0"/>
              <a:t>JPEG(Joint Photographic Experts Group )</a:t>
            </a:r>
            <a:r>
              <a:rPr lang="zh-TW" altLang="en-US" sz="2100" smtClean="0"/>
              <a:t>圖檔，又稱</a:t>
            </a:r>
            <a:r>
              <a:rPr lang="en-US" altLang="zh-TW" sz="2100" smtClean="0"/>
              <a:t>JPG</a:t>
            </a:r>
            <a:r>
              <a:rPr lang="zh-TW" altLang="en-US" sz="2100" smtClean="0"/>
              <a:t>檔</a:t>
            </a:r>
          </a:p>
          <a:p>
            <a:pPr lvl="1">
              <a:lnSpc>
                <a:spcPct val="90000"/>
              </a:lnSpc>
            </a:pPr>
            <a:r>
              <a:rPr lang="zh-TW" altLang="en-US" sz="2000" smtClean="0"/>
              <a:t>工業壓縮標準</a:t>
            </a:r>
          </a:p>
          <a:p>
            <a:pPr lvl="1">
              <a:lnSpc>
                <a:spcPct val="90000"/>
              </a:lnSpc>
            </a:pPr>
            <a:r>
              <a:rPr lang="zh-TW" altLang="en-US" sz="2000" smtClean="0"/>
              <a:t>適用於儲存全彩影像及縮小檔案大小 </a:t>
            </a:r>
          </a:p>
          <a:p>
            <a:pPr>
              <a:lnSpc>
                <a:spcPct val="90000"/>
              </a:lnSpc>
            </a:pPr>
            <a:r>
              <a:rPr lang="en-US" altLang="zh-TW" sz="2100" smtClean="0"/>
              <a:t>GIF(Graphics Interchange Format) </a:t>
            </a:r>
          </a:p>
          <a:p>
            <a:pPr lvl="1">
              <a:lnSpc>
                <a:spcPct val="90000"/>
              </a:lnSpc>
            </a:pPr>
            <a:r>
              <a:rPr lang="zh-TW" altLang="en-US" sz="2000" smtClean="0"/>
              <a:t>適合儲存</a:t>
            </a:r>
            <a:r>
              <a:rPr lang="en-US" altLang="zh-TW" sz="2000" smtClean="0"/>
              <a:t>256</a:t>
            </a:r>
            <a:r>
              <a:rPr lang="zh-TW" altLang="en-US" sz="2000" smtClean="0"/>
              <a:t>色彩色或</a:t>
            </a:r>
            <a:r>
              <a:rPr lang="en-US" altLang="zh-TW" sz="2000" smtClean="0"/>
              <a:t>256</a:t>
            </a:r>
            <a:r>
              <a:rPr lang="zh-TW" altLang="en-US" sz="2000" smtClean="0"/>
              <a:t>色灰階影像，</a:t>
            </a:r>
          </a:p>
          <a:p>
            <a:pPr lvl="1">
              <a:lnSpc>
                <a:spcPct val="90000"/>
              </a:lnSpc>
            </a:pPr>
            <a:r>
              <a:rPr lang="zh-TW" altLang="en-US" sz="2000" smtClean="0"/>
              <a:t>支援支援透明背景及動畫效果</a:t>
            </a:r>
          </a:p>
          <a:p>
            <a:pPr>
              <a:lnSpc>
                <a:spcPct val="90000"/>
              </a:lnSpc>
            </a:pPr>
            <a:r>
              <a:rPr lang="zh-TW" altLang="en-US" sz="2100" smtClean="0"/>
              <a:t>圖形格式進階說明</a:t>
            </a:r>
            <a:r>
              <a:rPr lang="en-US" altLang="zh-TW" sz="2100" smtClean="0"/>
              <a:t>:http://blog.yam.com/pachiichi/article/12771313</a:t>
            </a:r>
          </a:p>
        </p:txBody>
      </p:sp>
    </p:spTree>
    <p:extLst>
      <p:ext uri="{BB962C8B-B14F-4D97-AF65-F5344CB8AC3E}">
        <p14:creationId xmlns:p14="http://schemas.microsoft.com/office/powerpoint/2010/main" val="9069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zh-TW" altLang="en-US" smtClean="0"/>
              <a:t>常見的點陣圖繪製步驟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92092"/>
            <a:ext cx="10972800" cy="4525963"/>
          </a:xfrm>
        </p:spPr>
        <p:txBody>
          <a:bodyPr/>
          <a:lstStyle/>
          <a:p>
            <a:r>
              <a:rPr lang="zh-TW" altLang="en-US" smtClean="0"/>
              <a:t>取得資料來源</a:t>
            </a:r>
            <a:endParaRPr lang="en-US" altLang="zh-TW" smtClean="0"/>
          </a:p>
          <a:p>
            <a:pPr lvl="1"/>
            <a:r>
              <a:rPr lang="zh-TW" altLang="en-US" smtClean="0"/>
              <a:t>如相片或醫學影像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準備二</a:t>
            </a:r>
            <a:r>
              <a:rPr lang="zh-TW" altLang="en-US"/>
              <a:t>維點陣圖</a:t>
            </a:r>
            <a:r>
              <a:rPr lang="zh-TW" altLang="en-US" smtClean="0"/>
              <a:t>物件</a:t>
            </a:r>
            <a:r>
              <a:rPr lang="en-US" altLang="zh-TW"/>
              <a:t>(</a:t>
            </a:r>
            <a:r>
              <a:rPr lang="zh-TW" altLang="en-US"/>
              <a:t>如 </a:t>
            </a:r>
            <a:r>
              <a:rPr lang="en-US" altLang="zh-TW"/>
              <a:t>JS </a:t>
            </a:r>
            <a:r>
              <a:rPr lang="zh-TW" altLang="en-US"/>
              <a:t>資料物件</a:t>
            </a:r>
            <a:r>
              <a:rPr lang="en-US" altLang="zh-TW"/>
              <a:t>)</a:t>
            </a:r>
          </a:p>
          <a:p>
            <a:endParaRPr lang="en-US" altLang="zh-TW" smtClean="0"/>
          </a:p>
          <a:p>
            <a:r>
              <a:rPr lang="zh-TW" altLang="en-US" smtClean="0"/>
              <a:t>存取</a:t>
            </a:r>
            <a:r>
              <a:rPr lang="zh-TW" altLang="en-US"/>
              <a:t>二維點陣圖物件</a:t>
            </a:r>
          </a:p>
          <a:p>
            <a:pPr lvl="1"/>
            <a:r>
              <a:rPr lang="zh-TW" altLang="en-US" smtClean="0"/>
              <a:t>使用雙重</a:t>
            </a:r>
            <a:r>
              <a:rPr lang="zh-TW" altLang="en-US"/>
              <a:t>迴</a:t>
            </a:r>
            <a:r>
              <a:rPr lang="zh-TW" altLang="en-US" smtClean="0"/>
              <a:t>圈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將點陣資料傳給畫布顯示</a:t>
            </a:r>
            <a:r>
              <a:rPr lang="en-US" altLang="zh-TW" smtClean="0"/>
              <a:t>(</a:t>
            </a:r>
            <a:r>
              <a:rPr lang="zh-TW" altLang="en-US" smtClean="0"/>
              <a:t>如 </a:t>
            </a:r>
            <a:r>
              <a:rPr lang="en-US" altLang="zh-TW" smtClean="0"/>
              <a:t>HTML5 canvas)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072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629</Words>
  <Application>Microsoft Office PowerPoint</Application>
  <PresentationFormat>寬螢幕</PresentationFormat>
  <Paragraphs>100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宋体</vt:lpstr>
      <vt:lpstr>新細明體</vt:lpstr>
      <vt:lpstr>Arial</vt:lpstr>
      <vt:lpstr>Calibri</vt:lpstr>
      <vt:lpstr>Office 佈景主題</vt:lpstr>
      <vt:lpstr>PowerPoint 簡報</vt:lpstr>
      <vt:lpstr>課程大綱</vt:lpstr>
      <vt:lpstr>電腦繪圖最小元素</vt:lpstr>
      <vt:lpstr>網頁標籤顏色設定範例</vt:lpstr>
      <vt:lpstr>HTML5 canvas 繪圖顏色設定範例</vt:lpstr>
      <vt:lpstr>設定透明度(alpha value) </vt:lpstr>
      <vt:lpstr>向量圖與點陣圖的差異</vt:lpstr>
      <vt:lpstr>常見的點陣圖格式</vt:lpstr>
      <vt:lpstr>常見的點陣圖繪製步驟</vt:lpstr>
      <vt:lpstr>改變相片顏色範例</vt:lpstr>
      <vt:lpstr>改變相片顏色範例</vt:lpstr>
      <vt:lpstr>canvas 繪圖方法</vt:lpstr>
      <vt:lpstr>練習:　JS 程式改變圖片顏色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chhsiao</cp:lastModifiedBy>
  <cp:revision>85</cp:revision>
  <dcterms:created xsi:type="dcterms:W3CDTF">2015-07-27T07:00:14Z</dcterms:created>
  <dcterms:modified xsi:type="dcterms:W3CDTF">2020-03-18T10:20:08Z</dcterms:modified>
</cp:coreProperties>
</file>