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1" r:id="rId5"/>
    <p:sldId id="290" r:id="rId6"/>
    <p:sldId id="276" r:id="rId7"/>
    <p:sldId id="284" r:id="rId8"/>
    <p:sldId id="285" r:id="rId9"/>
    <p:sldId id="278" r:id="rId10"/>
    <p:sldId id="263" r:id="rId11"/>
    <p:sldId id="291" r:id="rId12"/>
    <p:sldId id="295" r:id="rId13"/>
    <p:sldId id="306" r:id="rId14"/>
    <p:sldId id="293" r:id="rId15"/>
    <p:sldId id="296" r:id="rId16"/>
    <p:sldId id="297" r:id="rId17"/>
    <p:sldId id="264" r:id="rId18"/>
    <p:sldId id="304" r:id="rId19"/>
    <p:sldId id="294" r:id="rId20"/>
    <p:sldId id="280" r:id="rId21"/>
    <p:sldId id="286" r:id="rId22"/>
    <p:sldId id="266" r:id="rId23"/>
    <p:sldId id="298" r:id="rId24"/>
    <p:sldId id="299" r:id="rId25"/>
    <p:sldId id="300" r:id="rId26"/>
    <p:sldId id="302" r:id="rId27"/>
    <p:sldId id="303" r:id="rId28"/>
    <p:sldId id="271" r:id="rId29"/>
    <p:sldId id="283" r:id="rId30"/>
    <p:sldId id="275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04" y="56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0E971-D1D3-4B0D-B02A-F36757F13815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78D51-231A-474D-BD5C-6D512229D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2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78D51-231A-474D-BD5C-6D512229D45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37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86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49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33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32656"/>
            <a:ext cx="11277600" cy="648072"/>
          </a:xfrm>
        </p:spPr>
        <p:txBody>
          <a:bodyPr>
            <a:normAutofit/>
          </a:bodyPr>
          <a:lstStyle>
            <a:lvl1pPr>
              <a:defRPr sz="3200" b="1" spc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0F7F-C0E3-49E4-A36F-F4FD91E90B80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5C99-E889-4B37-9101-AD0265263C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1268760"/>
            <a:ext cx="11277600" cy="504056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 b="1">
                <a:solidFill>
                  <a:schemeClr val="bg1">
                    <a:lumMod val="75000"/>
                  </a:schemeClr>
                </a:solidFill>
              </a:defRPr>
            </a:lvl1pPr>
            <a:lvl2pPr>
              <a:lnSpc>
                <a:spcPct val="100000"/>
              </a:lnSpc>
              <a:defRPr sz="2800" b="1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defRPr sz="2800" b="1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defRPr sz="2800" b="1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defRPr sz="2800" b="1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2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8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1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7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7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8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0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9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9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pPr/>
              <a:t>2020/3/12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7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zh-tw/magazine/hh708752.aspx" TargetMode="External"/><Relationship Id="rId2" Type="http://schemas.openxmlformats.org/officeDocument/2006/relationships/hyperlink" Target="http://translate.google.com.tw/translate?hl=zh-TW&amp;sl=zh-CN&amp;u=http://www.w3school.com.cn/html5/html_5_canvas.asp&amp;prev=sear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hueh.org.tw/%E9%9B%BB%E8%85%A6%E6%95%99%E5%AD%B8/JavaScript/eventKeyboardMouse.asp-title=8-2%20%E6%8D%95%E6%8D%89%E9%8D%B5%E7%9B%A4%E8%88%87%E6%BB%91%E9%BC%A0%E4%BA%8B%E4%BB%B6.htm" TargetMode="External"/><Relationship Id="rId5" Type="http://schemas.openxmlformats.org/officeDocument/2006/relationships/hyperlink" Target="http://www.kangting.tw/2012/07/canvas_19.html" TargetMode="External"/><Relationship Id="rId4" Type="http://schemas.openxmlformats.org/officeDocument/2006/relationships/hyperlink" Target="http://blog.sina.com.cn/s/blog_502364000100ne7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4427029" y="2553508"/>
            <a:ext cx="4312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chemeClr val="bg1"/>
                </a:solidFill>
              </a:rPr>
              <a:t>HTML5 Canvas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 rot="1982386">
            <a:off x="4219338" y="3762048"/>
            <a:ext cx="364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2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8127" y="2494896"/>
            <a:ext cx="5540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err="1">
                <a:solidFill>
                  <a:schemeClr val="bg1"/>
                </a:solidFill>
              </a:rPr>
              <a:t>HTML5</a:t>
            </a:r>
            <a:r>
              <a:rPr lang="en-US" altLang="zh-TW" sz="3200" b="1" dirty="0">
                <a:solidFill>
                  <a:schemeClr val="bg1"/>
                </a:solidFill>
              </a:rPr>
              <a:t> Canvas </a:t>
            </a:r>
            <a:r>
              <a:rPr lang="zh-TW" altLang="en-US" sz="3200" b="1" dirty="0">
                <a:solidFill>
                  <a:schemeClr val="bg1"/>
                </a:solidFill>
              </a:rPr>
              <a:t>常用繪圖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指令</a:t>
            </a:r>
            <a:endParaRPr lang="en-US" altLang="zh-TW" sz="3200" b="1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06363" y="3337560"/>
            <a:ext cx="4824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</a:rPr>
              <a:t>方塊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</a:rPr>
              <a:t>弧及圓形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bg1"/>
                </a:solidFill>
              </a:rPr>
              <a:t>線條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bg1"/>
                </a:solidFill>
              </a:rPr>
              <a:t>顏色漸變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bg1">
                    <a:lumMod val="50000"/>
                  </a:schemeClr>
                </a:solidFill>
              </a:rPr>
              <a:t>圖像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34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17122" y="574648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</a:rPr>
              <a:t>方塊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63595" y="2378239"/>
            <a:ext cx="91222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&lt;script type="text/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javascript</a:t>
            </a:r>
            <a:r>
              <a:rPr lang="en-US" altLang="zh-TW" sz="2400" dirty="0" smtClean="0">
                <a:solidFill>
                  <a:schemeClr val="bg1"/>
                </a:solidFill>
              </a:rPr>
              <a:t>"&gt;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var</a:t>
            </a:r>
            <a:r>
              <a:rPr lang="en-US" altLang="zh-TW" sz="2400" dirty="0" smtClean="0">
                <a:solidFill>
                  <a:schemeClr val="bg1"/>
                </a:solidFill>
              </a:rPr>
              <a:t> c=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altLang="zh-TW" sz="2400" dirty="0" smtClean="0">
                <a:solidFill>
                  <a:schemeClr val="bg1"/>
                </a:solidFill>
              </a:rPr>
              <a:t>("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myCanvas</a:t>
            </a:r>
            <a:r>
              <a:rPr lang="en-US" altLang="zh-TW" sz="2400" dirty="0" smtClean="0">
                <a:solidFill>
                  <a:schemeClr val="bg1"/>
                </a:solidFill>
              </a:rPr>
              <a:t>");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var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ctx</a:t>
            </a:r>
            <a:r>
              <a:rPr lang="en-US" altLang="zh-TW" sz="2400" dirty="0" smtClean="0">
                <a:solidFill>
                  <a:schemeClr val="bg1"/>
                </a:solidFill>
              </a:rPr>
              <a:t>=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c.getContext</a:t>
            </a:r>
            <a:r>
              <a:rPr lang="en-US" altLang="zh-TW" sz="2400" dirty="0" smtClean="0">
                <a:solidFill>
                  <a:schemeClr val="bg1"/>
                </a:solidFill>
              </a:rPr>
              <a:t>("2d"); 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ctx.fillStyle</a:t>
            </a:r>
            <a:r>
              <a:rPr lang="en-US" altLang="zh-TW" sz="2400" dirty="0">
                <a:solidFill>
                  <a:schemeClr val="bg1"/>
                </a:solidFill>
              </a:rPr>
              <a:t> = "#</a:t>
            </a:r>
            <a:r>
              <a:rPr lang="en-US" altLang="zh-TW" sz="2400" dirty="0" err="1">
                <a:solidFill>
                  <a:schemeClr val="bg1"/>
                </a:solidFill>
              </a:rPr>
              <a:t>FF0000</a:t>
            </a:r>
            <a:r>
              <a:rPr lang="en-US" altLang="zh-TW" sz="2400" dirty="0" smtClean="0">
                <a:solidFill>
                  <a:schemeClr val="bg1"/>
                </a:solidFill>
              </a:rPr>
              <a:t>";  //red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ctx.fillRect</a:t>
            </a:r>
            <a:r>
              <a:rPr lang="en-US" altLang="zh-TW" sz="2400" dirty="0" smtClean="0">
                <a:solidFill>
                  <a:schemeClr val="bg1"/>
                </a:solidFill>
              </a:rPr>
              <a:t>(100,30,150,75</a:t>
            </a:r>
            <a:r>
              <a:rPr lang="en-US" altLang="zh-TW" sz="2400" dirty="0">
                <a:solidFill>
                  <a:schemeClr val="bg1"/>
                </a:solidFill>
              </a:rPr>
              <a:t>);  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// </a:t>
            </a:r>
            <a:r>
              <a:rPr lang="en-US" altLang="zh-TW" sz="2400" dirty="0">
                <a:solidFill>
                  <a:schemeClr val="bg1"/>
                </a:solidFill>
              </a:rPr>
              <a:t>Top:100 Left:30 , width: 150, </a:t>
            </a:r>
            <a:r>
              <a:rPr lang="en-US" altLang="zh-TW" sz="2400" dirty="0" err="1">
                <a:solidFill>
                  <a:schemeClr val="bg1"/>
                </a:solidFill>
              </a:rPr>
              <a:t>heigth</a:t>
            </a:r>
            <a:r>
              <a:rPr lang="en-US" altLang="zh-TW" sz="2400" dirty="0">
                <a:solidFill>
                  <a:schemeClr val="bg1"/>
                </a:solidFill>
              </a:rPr>
              <a:t> :</a:t>
            </a:r>
            <a:r>
              <a:rPr lang="en-US" altLang="zh-TW" sz="2400" dirty="0" smtClean="0">
                <a:solidFill>
                  <a:schemeClr val="bg1"/>
                </a:solidFill>
              </a:rPr>
              <a:t>75</a:t>
            </a: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&lt;/script&gt;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369" y="341148"/>
            <a:ext cx="3886200" cy="1436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22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604095"/>
            <a:ext cx="10515600" cy="572868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https://</a:t>
            </a:r>
            <a:r>
              <a:rPr lang="en-US" altLang="zh-TW" dirty="0" err="1">
                <a:solidFill>
                  <a:schemeClr val="bg1"/>
                </a:solidFill>
              </a:rPr>
              <a:t>www.w3schools.com</a:t>
            </a:r>
            <a:r>
              <a:rPr lang="en-US" altLang="zh-TW" dirty="0">
                <a:solidFill>
                  <a:schemeClr val="bg1"/>
                </a:solidFill>
              </a:rPr>
              <a:t>/tags/</a:t>
            </a:r>
            <a:r>
              <a:rPr lang="en-US" altLang="zh-TW" dirty="0" err="1">
                <a:solidFill>
                  <a:schemeClr val="bg1"/>
                </a:solidFill>
              </a:rPr>
              <a:t>canvas_fillrect.asp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054" y="355349"/>
            <a:ext cx="8376185" cy="514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332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010685" y="624649"/>
            <a:ext cx="5260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</a:rPr>
              <a:t>設定填補</a:t>
            </a:r>
            <a:r>
              <a:rPr lang="zh-TW" altLang="en-US" sz="3200" dirty="0" smtClean="0">
                <a:solidFill>
                  <a:schemeClr val="bg1"/>
                </a:solidFill>
              </a:rPr>
              <a:t>顏色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63595" y="2378239"/>
            <a:ext cx="91222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chemeClr val="bg1"/>
                </a:solidFill>
              </a:rPr>
              <a:t>fillStyle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  <a:r>
              <a:rPr lang="zh-TW" altLang="en-US" sz="2400" dirty="0" smtClean="0">
                <a:solidFill>
                  <a:schemeClr val="bg1"/>
                </a:solidFill>
              </a:rPr>
              <a:t> 設定圖形區域填補顏色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bg1"/>
                </a:solidFill>
              </a:rPr>
              <a:t>參考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bg1"/>
                </a:solidFill>
              </a:rPr>
              <a:t>https://www.w3schools.com/tags/canvas_fillstyle.asp</a:t>
            </a:r>
            <a:endParaRPr lang="en-US" altLang="zh-TW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12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825372" y="579446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</a:rPr>
              <a:t>弧與圓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63595" y="2378239"/>
            <a:ext cx="912222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&lt;script type="text/</a:t>
            </a:r>
            <a:r>
              <a:rPr lang="en-US" altLang="zh-TW" sz="2400" dirty="0" err="1">
                <a:solidFill>
                  <a:schemeClr val="bg1"/>
                </a:solidFill>
              </a:rPr>
              <a:t>javascript</a:t>
            </a:r>
            <a:r>
              <a:rPr lang="en-US" altLang="zh-TW" sz="2400" dirty="0">
                <a:solidFill>
                  <a:schemeClr val="bg1"/>
                </a:solidFill>
              </a:rPr>
              <a:t>"&gt; 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var</a:t>
            </a:r>
            <a:r>
              <a:rPr lang="en-US" altLang="zh-TW" sz="2400" dirty="0">
                <a:solidFill>
                  <a:schemeClr val="bg1"/>
                </a:solidFill>
              </a:rPr>
              <a:t> c=</a:t>
            </a:r>
            <a:r>
              <a:rPr lang="en-US" altLang="zh-TW" sz="2400" dirty="0" err="1">
                <a:solidFill>
                  <a:schemeClr val="bg1"/>
                </a:solidFill>
              </a:rPr>
              <a:t>document.getElementById</a:t>
            </a:r>
            <a:r>
              <a:rPr lang="en-US" altLang="zh-TW" sz="2400" dirty="0">
                <a:solidFill>
                  <a:schemeClr val="bg1"/>
                </a:solidFill>
              </a:rPr>
              <a:t>("</a:t>
            </a:r>
            <a:r>
              <a:rPr lang="en-US" altLang="zh-TW" sz="2400" dirty="0" err="1">
                <a:solidFill>
                  <a:schemeClr val="bg1"/>
                </a:solidFill>
              </a:rPr>
              <a:t>myCanvas</a:t>
            </a:r>
            <a:r>
              <a:rPr lang="en-US" altLang="zh-TW" sz="2400" dirty="0">
                <a:solidFill>
                  <a:schemeClr val="bg1"/>
                </a:solidFill>
              </a:rPr>
              <a:t>"); 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var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cxt</a:t>
            </a:r>
            <a:r>
              <a:rPr lang="en-US" altLang="zh-TW" sz="2400" dirty="0">
                <a:solidFill>
                  <a:schemeClr val="bg1"/>
                </a:solidFill>
              </a:rPr>
              <a:t>=</a:t>
            </a:r>
            <a:r>
              <a:rPr lang="en-US" altLang="zh-TW" sz="2400" dirty="0" err="1">
                <a:solidFill>
                  <a:schemeClr val="bg1"/>
                </a:solidFill>
              </a:rPr>
              <a:t>c.getContext</a:t>
            </a:r>
            <a:r>
              <a:rPr lang="en-US" altLang="zh-TW" sz="2400" dirty="0">
                <a:solidFill>
                  <a:schemeClr val="bg1"/>
                </a:solidFill>
              </a:rPr>
              <a:t>("2d");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ctx.fillStyle</a:t>
            </a:r>
            <a:r>
              <a:rPr lang="en-US" altLang="zh-TW" sz="2400" dirty="0">
                <a:solidFill>
                  <a:schemeClr val="bg1"/>
                </a:solidFill>
              </a:rPr>
              <a:t>="#FF0000";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ctx.beginPath</a:t>
            </a:r>
            <a:r>
              <a:rPr lang="en-US" altLang="zh-TW" sz="2400" dirty="0">
                <a:solidFill>
                  <a:schemeClr val="bg1"/>
                </a:solidFill>
              </a:rPr>
              <a:t>();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在一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個畫布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中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開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始子路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徑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的一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個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新的集合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ctx.arc(70,18,15,0,Math.PI*2,true</a:t>
            </a:r>
            <a:r>
              <a:rPr lang="en-US" altLang="zh-TW" sz="2400" dirty="0">
                <a:solidFill>
                  <a:schemeClr val="bg1"/>
                </a:solidFill>
              </a:rPr>
              <a:t>); </a:t>
            </a:r>
          </a:p>
          <a:p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arc(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圓心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X,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圓心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Y,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半徑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起始弧度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结束弧度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,true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順時針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en-US" altLang="zh-CN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flase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逆時針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ctx.closePath</a:t>
            </a:r>
            <a:r>
              <a:rPr lang="en-US" altLang="zh-TW" sz="2400" dirty="0">
                <a:solidFill>
                  <a:schemeClr val="bg1"/>
                </a:solidFill>
              </a:rPr>
              <a:t>();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ctx.fill</a:t>
            </a:r>
            <a:r>
              <a:rPr lang="en-US" altLang="zh-TW" sz="2400" dirty="0">
                <a:solidFill>
                  <a:schemeClr val="bg1"/>
                </a:solidFill>
              </a:rPr>
              <a:t>();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填充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&lt;/script&gt;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/>
          <a:srcRect r="39102" b="44441"/>
          <a:stretch/>
        </p:blipFill>
        <p:spPr>
          <a:xfrm>
            <a:off x="8424041" y="517001"/>
            <a:ext cx="2290913" cy="91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25534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弧度及方向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65410"/>
            <a:ext cx="10515600" cy="572868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https://</a:t>
            </a:r>
            <a:r>
              <a:rPr lang="en-US" altLang="zh-TW" dirty="0" err="1">
                <a:solidFill>
                  <a:schemeClr val="bg1"/>
                </a:solidFill>
              </a:rPr>
              <a:t>www.w3schools.com</a:t>
            </a:r>
            <a:r>
              <a:rPr lang="en-US" altLang="zh-TW" dirty="0">
                <a:solidFill>
                  <a:schemeClr val="bg1"/>
                </a:solidFill>
              </a:rPr>
              <a:t>/tags/</a:t>
            </a:r>
            <a:r>
              <a:rPr lang="en-US" altLang="zh-TW" dirty="0" err="1">
                <a:solidFill>
                  <a:schemeClr val="bg1"/>
                </a:solidFill>
              </a:rPr>
              <a:t>canvas_fillrect.asp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653" y="1161798"/>
            <a:ext cx="681355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399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8489" y="633743"/>
            <a:ext cx="10515600" cy="572868"/>
          </a:xfrm>
        </p:spPr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context.</a:t>
            </a:r>
            <a:r>
              <a:rPr lang="en-US" altLang="zh-TW" dirty="0" err="1" smtClean="0">
                <a:solidFill>
                  <a:srgbClr val="FF0000"/>
                </a:solidFill>
              </a:rPr>
              <a:t>arc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x,y,r,sAngle,eAngle,counterclockwise</a:t>
            </a:r>
            <a:r>
              <a:rPr lang="en-US" altLang="zh-TW" dirty="0" smtClean="0">
                <a:solidFill>
                  <a:srgbClr val="FF0000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102" y="1358020"/>
            <a:ext cx="8943975" cy="535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374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825372" y="579446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</a:rPr>
              <a:t>線條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737" y="480940"/>
            <a:ext cx="2692734" cy="133792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563595" y="2378239"/>
            <a:ext cx="9122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&lt;script type="text/</a:t>
            </a:r>
            <a:r>
              <a:rPr lang="en-US" altLang="zh-TW" sz="2400" dirty="0" err="1">
                <a:solidFill>
                  <a:schemeClr val="bg1"/>
                </a:solidFill>
              </a:rPr>
              <a:t>javascript</a:t>
            </a:r>
            <a:r>
              <a:rPr lang="en-US" altLang="zh-TW" sz="2400" dirty="0">
                <a:solidFill>
                  <a:schemeClr val="bg1"/>
                </a:solidFill>
              </a:rPr>
              <a:t>"&gt; 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var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c=</a:t>
            </a:r>
            <a:r>
              <a:rPr lang="en-US" altLang="zh-TW" sz="2400" dirty="0" err="1">
                <a:solidFill>
                  <a:schemeClr val="bg1"/>
                </a:solidFill>
              </a:rPr>
              <a:t>document.getElementById</a:t>
            </a:r>
            <a:r>
              <a:rPr lang="en-US" altLang="zh-TW" sz="2400" dirty="0">
                <a:solidFill>
                  <a:schemeClr val="bg1"/>
                </a:solidFill>
              </a:rPr>
              <a:t>("</a:t>
            </a:r>
            <a:r>
              <a:rPr lang="en-US" altLang="zh-TW" sz="2400" dirty="0" err="1">
                <a:solidFill>
                  <a:schemeClr val="bg1"/>
                </a:solidFill>
              </a:rPr>
              <a:t>myCanvas</a:t>
            </a:r>
            <a:r>
              <a:rPr lang="en-US" altLang="zh-TW" sz="2400" dirty="0">
                <a:solidFill>
                  <a:schemeClr val="bg1"/>
                </a:solidFill>
              </a:rPr>
              <a:t>"); 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var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cxt</a:t>
            </a:r>
            <a:r>
              <a:rPr lang="en-US" altLang="zh-TW" sz="2400" dirty="0">
                <a:solidFill>
                  <a:schemeClr val="bg1"/>
                </a:solidFill>
              </a:rPr>
              <a:t>=</a:t>
            </a:r>
            <a:r>
              <a:rPr lang="en-US" altLang="zh-TW" sz="2400" dirty="0" err="1">
                <a:solidFill>
                  <a:schemeClr val="bg1"/>
                </a:solidFill>
              </a:rPr>
              <a:t>c.getContext</a:t>
            </a:r>
            <a:r>
              <a:rPr lang="en-US" altLang="zh-TW" sz="2400" dirty="0">
                <a:solidFill>
                  <a:schemeClr val="bg1"/>
                </a:solidFill>
              </a:rPr>
              <a:t>("2d");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ctx.moveTo</a:t>
            </a:r>
            <a:r>
              <a:rPr lang="en-US" altLang="zh-TW" sz="2400" dirty="0" smtClean="0">
                <a:solidFill>
                  <a:schemeClr val="bg1"/>
                </a:solidFill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</a:rPr>
              <a:t>10,10</a:t>
            </a:r>
            <a:r>
              <a:rPr lang="en-US" altLang="zh-TW" sz="2400" dirty="0">
                <a:solidFill>
                  <a:schemeClr val="bg1"/>
                </a:solidFill>
              </a:rPr>
              <a:t>);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en-US" altLang="zh-TW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moveTo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方法設定線條起始點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x,y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座標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ctx.lineTo</a:t>
            </a:r>
            <a:r>
              <a:rPr lang="en-US" altLang="zh-TW" sz="2400" dirty="0" smtClean="0">
                <a:solidFill>
                  <a:schemeClr val="bg1"/>
                </a:solidFill>
              </a:rPr>
              <a:t>(</a:t>
            </a:r>
            <a:r>
              <a:rPr lang="en-US" altLang="zh-TW" sz="2400" dirty="0" smtClean="0">
                <a:solidFill>
                  <a:srgbClr val="FFC000"/>
                </a:solidFill>
              </a:rPr>
              <a:t>150,50</a:t>
            </a:r>
            <a:r>
              <a:rPr lang="en-US" altLang="zh-TW" sz="2400" dirty="0">
                <a:solidFill>
                  <a:schemeClr val="bg1"/>
                </a:solidFill>
              </a:rPr>
              <a:t>);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lineTo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畫一直線連結</a:t>
            </a:r>
            <a:r>
              <a:rPr lang="zh-TW" altLang="en-US" sz="2000" dirty="0" smtClean="0">
                <a:solidFill>
                  <a:srgbClr val="FF0000"/>
                </a:solidFill>
              </a:rPr>
              <a:t>當前</a:t>
            </a:r>
            <a:r>
              <a:rPr lang="zh-TW" altLang="en-US" sz="2000" dirty="0">
                <a:solidFill>
                  <a:srgbClr val="FF0000"/>
                </a:solidFill>
              </a:rPr>
              <a:t>座標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與</a:t>
            </a:r>
            <a:r>
              <a:rPr lang="zh-TW" altLang="en-US" sz="2000" dirty="0" smtClean="0">
                <a:solidFill>
                  <a:srgbClr val="FFC000"/>
                </a:solidFill>
              </a:rPr>
              <a:t>指定</a:t>
            </a:r>
            <a:r>
              <a:rPr lang="zh-TW" altLang="en-US" sz="2000" dirty="0">
                <a:solidFill>
                  <a:srgbClr val="FFC000"/>
                </a:solidFill>
              </a:rPr>
              <a:t>的</a:t>
            </a:r>
            <a:r>
              <a:rPr lang="zh-TW" altLang="en-US" sz="2000" dirty="0" smtClean="0">
                <a:solidFill>
                  <a:srgbClr val="FFC000"/>
                </a:solidFill>
              </a:rPr>
              <a:t>座標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ctx.lineTo</a:t>
            </a:r>
            <a:r>
              <a:rPr lang="en-US" altLang="zh-TW" sz="2400" dirty="0" smtClean="0">
                <a:solidFill>
                  <a:schemeClr val="bg1"/>
                </a:solidFill>
              </a:rPr>
              <a:t>(10,50</a:t>
            </a:r>
            <a:r>
              <a:rPr lang="en-US" altLang="zh-TW" sz="2400" dirty="0">
                <a:solidFill>
                  <a:schemeClr val="bg1"/>
                </a:solidFill>
              </a:rPr>
              <a:t>); </a:t>
            </a:r>
            <a:r>
              <a:rPr lang="en-US" altLang="zh-TW" sz="2000" dirty="0">
                <a:solidFill>
                  <a:srgbClr val="92D050"/>
                </a:solidFill>
              </a:rPr>
              <a:t>//</a:t>
            </a:r>
            <a:r>
              <a:rPr lang="zh-TW" altLang="en-US" sz="2000" dirty="0">
                <a:solidFill>
                  <a:srgbClr val="92D050"/>
                </a:solidFill>
              </a:rPr>
              <a:t> </a:t>
            </a:r>
            <a:r>
              <a:rPr lang="zh-TW" altLang="en-US" sz="2000" dirty="0" smtClean="0">
                <a:solidFill>
                  <a:srgbClr val="92D050"/>
                </a:solidFill>
              </a:rPr>
              <a:t>指定</a:t>
            </a:r>
            <a:r>
              <a:rPr lang="zh-TW" altLang="en-US" sz="2000" dirty="0">
                <a:solidFill>
                  <a:srgbClr val="92D050"/>
                </a:solidFill>
              </a:rPr>
              <a:t>終點座標，再次畫線</a:t>
            </a:r>
            <a:endParaRPr lang="en-US" altLang="zh-TW" sz="2000" dirty="0">
              <a:solidFill>
                <a:srgbClr val="92D050"/>
              </a:solidFill>
            </a:endParaRP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ctx.stroke</a:t>
            </a:r>
            <a:r>
              <a:rPr lang="en-US" altLang="zh-TW" sz="2400" dirty="0">
                <a:solidFill>
                  <a:schemeClr val="bg1"/>
                </a:solidFill>
              </a:rPr>
              <a:t>(); 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顯示線條。</a:t>
            </a:r>
            <a:r>
              <a:rPr lang="zh-TW" altLang="en-US" sz="2000" dirty="0" smtClean="0">
                <a:solidFill>
                  <a:srgbClr val="FF0000"/>
                </a:solidFill>
              </a:rPr>
              <a:t>一定要有此指令，不然看不到線</a:t>
            </a:r>
            <a:endParaRPr lang="en-US" altLang="zh-TW" sz="2000" dirty="0">
              <a:solidFill>
                <a:srgbClr val="FF0000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&lt;/script</a:t>
            </a:r>
            <a:r>
              <a:rPr lang="en-US" altLang="zh-TW" sz="2400" dirty="0" smtClean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925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333461" y="567031"/>
            <a:ext cx="5044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</a:rPr>
              <a:t>畫出一條紅色水平線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80302" y="2067524"/>
            <a:ext cx="91222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&lt;script type="text/</a:t>
            </a:r>
            <a:r>
              <a:rPr lang="en-US" altLang="zh-TW" sz="2400" dirty="0" err="1">
                <a:solidFill>
                  <a:schemeClr val="bg1"/>
                </a:solidFill>
              </a:rPr>
              <a:t>javascript</a:t>
            </a:r>
            <a:r>
              <a:rPr lang="en-US" altLang="zh-TW" sz="2400" dirty="0">
                <a:solidFill>
                  <a:schemeClr val="bg1"/>
                </a:solidFill>
              </a:rPr>
              <a:t>"&gt; 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var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c=</a:t>
            </a:r>
            <a:r>
              <a:rPr lang="en-US" altLang="zh-TW" sz="2400" dirty="0" err="1">
                <a:solidFill>
                  <a:schemeClr val="bg1"/>
                </a:solidFill>
              </a:rPr>
              <a:t>document.getElementById</a:t>
            </a:r>
            <a:r>
              <a:rPr lang="en-US" altLang="zh-TW" sz="2400" dirty="0">
                <a:solidFill>
                  <a:schemeClr val="bg1"/>
                </a:solidFill>
              </a:rPr>
              <a:t>("</a:t>
            </a:r>
            <a:r>
              <a:rPr lang="en-US" altLang="zh-TW" sz="2400" dirty="0" err="1">
                <a:solidFill>
                  <a:schemeClr val="bg1"/>
                </a:solidFill>
              </a:rPr>
              <a:t>myCanvas</a:t>
            </a:r>
            <a:r>
              <a:rPr lang="en-US" altLang="zh-TW" sz="2400" dirty="0">
                <a:solidFill>
                  <a:schemeClr val="bg1"/>
                </a:solidFill>
              </a:rPr>
              <a:t>"); 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var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cxt</a:t>
            </a:r>
            <a:r>
              <a:rPr lang="en-US" altLang="zh-TW" sz="2400" dirty="0">
                <a:solidFill>
                  <a:schemeClr val="bg1"/>
                </a:solidFill>
              </a:rPr>
              <a:t>=</a:t>
            </a:r>
            <a:r>
              <a:rPr lang="en-US" altLang="zh-TW" sz="2400" dirty="0" err="1">
                <a:solidFill>
                  <a:schemeClr val="bg1"/>
                </a:solidFill>
              </a:rPr>
              <a:t>c.getContext</a:t>
            </a:r>
            <a:r>
              <a:rPr lang="en-US" altLang="zh-TW" sz="2400" dirty="0">
                <a:solidFill>
                  <a:schemeClr val="bg1"/>
                </a:solidFill>
              </a:rPr>
              <a:t>("2d"); </a:t>
            </a:r>
          </a:p>
          <a:p>
            <a:endParaRPr lang="en-US" altLang="zh-TW" sz="2400" dirty="0" smtClean="0">
              <a:solidFill>
                <a:schemeClr val="bg1"/>
              </a:solidFill>
            </a:endParaRP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ctx.beginPath</a:t>
            </a:r>
            <a:r>
              <a:rPr lang="en-US" altLang="zh-TW" sz="24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ctx.lineWidth</a:t>
            </a:r>
            <a:r>
              <a:rPr lang="en-US" altLang="zh-TW" sz="2400" dirty="0">
                <a:solidFill>
                  <a:schemeClr val="bg1"/>
                </a:solidFill>
              </a:rPr>
              <a:t> = 2;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ctx.strokeStyle</a:t>
            </a:r>
            <a:r>
              <a:rPr lang="en-US" altLang="zh-TW" sz="2400" dirty="0">
                <a:solidFill>
                  <a:schemeClr val="bg1"/>
                </a:solidFill>
              </a:rPr>
              <a:t> ="#FF0000"; // red;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ctx.moveTo</a:t>
            </a:r>
            <a:r>
              <a:rPr lang="en-US" altLang="zh-TW" sz="2400" dirty="0">
                <a:solidFill>
                  <a:schemeClr val="bg1"/>
                </a:solidFill>
              </a:rPr>
              <a:t>(0, 300);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ctx.lineTo</a:t>
            </a:r>
            <a:r>
              <a:rPr lang="en-US" altLang="zh-TW" sz="2400" dirty="0">
                <a:solidFill>
                  <a:schemeClr val="bg1"/>
                </a:solidFill>
              </a:rPr>
              <a:t>(800, 300);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ctx.stroke</a:t>
            </a:r>
            <a:r>
              <a:rPr lang="en-US" altLang="zh-TW" sz="2400" dirty="0">
                <a:solidFill>
                  <a:schemeClr val="bg1"/>
                </a:solidFill>
              </a:rPr>
              <a:t>();</a:t>
            </a:r>
          </a:p>
          <a:p>
            <a:endParaRPr lang="en-US" altLang="zh-TW" sz="2400" dirty="0" smtClean="0">
              <a:solidFill>
                <a:schemeClr val="bg1"/>
              </a:solidFill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&lt;/</a:t>
            </a:r>
            <a:r>
              <a:rPr lang="en-US" altLang="zh-TW" sz="2400" dirty="0">
                <a:solidFill>
                  <a:schemeClr val="bg1"/>
                </a:solidFill>
              </a:rPr>
              <a:t>script</a:t>
            </a:r>
            <a:r>
              <a:rPr lang="en-US" altLang="zh-TW" sz="2400" dirty="0" smtClean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466" y="1272007"/>
            <a:ext cx="5562103" cy="471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4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010685" y="624649"/>
            <a:ext cx="5260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</a:rPr>
              <a:t>設定線條格式及填補顏色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63595" y="2378239"/>
            <a:ext cx="9122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chemeClr val="bg1"/>
                </a:solidFill>
              </a:rPr>
              <a:t>beginPath</a:t>
            </a:r>
            <a:r>
              <a:rPr lang="en-US" altLang="zh-TW" sz="2400" dirty="0" smtClean="0">
                <a:solidFill>
                  <a:schemeClr val="bg1"/>
                </a:solidFill>
              </a:rPr>
              <a:t>()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  <a:r>
              <a:rPr lang="zh-TW" altLang="en-US" sz="2400" dirty="0" smtClean="0">
                <a:solidFill>
                  <a:schemeClr val="bg1"/>
                </a:solidFill>
              </a:rPr>
              <a:t> 重新定義線條屬性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chemeClr val="bg1"/>
                </a:solidFill>
              </a:rPr>
              <a:t>lineWidth</a:t>
            </a:r>
            <a:r>
              <a:rPr lang="zh-TW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  <a:r>
              <a:rPr lang="zh-TW" altLang="en-US" sz="2400" dirty="0" smtClean="0">
                <a:solidFill>
                  <a:schemeClr val="bg1"/>
                </a:solidFill>
              </a:rPr>
              <a:t> 設定線條寬度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chemeClr val="bg1"/>
                </a:solidFill>
              </a:rPr>
              <a:t>strokeStyle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="#FF0000"; </a:t>
            </a:r>
            <a:r>
              <a:rPr lang="en-US" altLang="zh-TW" sz="2400" dirty="0" smtClean="0">
                <a:solidFill>
                  <a:schemeClr val="bg1"/>
                </a:solidFill>
              </a:rPr>
              <a:t>//</a:t>
            </a:r>
            <a:r>
              <a:rPr lang="zh-TW" altLang="en-US" sz="2400" dirty="0" smtClean="0">
                <a:solidFill>
                  <a:schemeClr val="bg1"/>
                </a:solidFill>
              </a:rPr>
              <a:t>線條顏色</a:t>
            </a:r>
            <a:r>
              <a:rPr lang="en-US" altLang="zh-TW" sz="2400" dirty="0" smtClean="0">
                <a:solidFill>
                  <a:schemeClr val="bg1"/>
                </a:solidFill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bg1"/>
                </a:solidFill>
              </a:rPr>
              <a:t>參考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bg1"/>
                </a:solidFill>
              </a:rPr>
              <a:t>https</a:t>
            </a:r>
            <a:r>
              <a:rPr lang="en-US" altLang="zh-TW" sz="2400" dirty="0">
                <a:solidFill>
                  <a:schemeClr val="bg1"/>
                </a:solidFill>
              </a:rPr>
              <a:t>://www.w3schools.com/tags/canvas_strokestyle.asp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5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010400" y="905614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10400" y="1893587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10401" y="1068225"/>
            <a:ext cx="134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</a:rPr>
              <a:t>目錄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350470" y="1318145"/>
            <a:ext cx="162911" cy="1629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720958" y="1259024"/>
            <a:ext cx="1710559" cy="281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16388" y="1146627"/>
            <a:ext cx="1687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Aldhabi" panose="01000000000000000000" pitchFamily="2" charset="-78"/>
                <a:cs typeface="Aldhabi" panose="01000000000000000000" pitchFamily="2" charset="-78"/>
              </a:rPr>
              <a:t>Canvas</a:t>
            </a:r>
            <a:endParaRPr lang="zh-CN" altLang="en-US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00"/>
          <a:stretch/>
        </p:blipFill>
        <p:spPr>
          <a:xfrm>
            <a:off x="0" y="7025641"/>
            <a:ext cx="12192000" cy="387096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10431517" y="1893587"/>
            <a:ext cx="0" cy="40652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874521" y="5958840"/>
            <a:ext cx="85569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874520" y="5486400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菱形 19"/>
          <p:cNvSpPr/>
          <p:nvPr/>
        </p:nvSpPr>
        <p:spPr>
          <a:xfrm>
            <a:off x="1558290" y="4918710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1874520" y="4446270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1558290" y="3989070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stCxn id="26" idx="0"/>
          </p:cNvCxnSpPr>
          <p:nvPr/>
        </p:nvCxnSpPr>
        <p:spPr>
          <a:xfrm flipV="1">
            <a:off x="1874520" y="3379470"/>
            <a:ext cx="0" cy="609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菱形 27"/>
          <p:cNvSpPr/>
          <p:nvPr/>
        </p:nvSpPr>
        <p:spPr>
          <a:xfrm>
            <a:off x="1558290" y="2946051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874520" y="2488851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/>
          <p:cNvSpPr/>
          <p:nvPr/>
        </p:nvSpPr>
        <p:spPr>
          <a:xfrm>
            <a:off x="1558290" y="1915446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91640" y="1936267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691640" y="2977163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691639" y="4027512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691638" y="4987774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2573589" y="2055785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Canvas</a:t>
            </a:r>
            <a:r>
              <a:rPr lang="zh-TW" altLang="en-US" b="1" dirty="0" smtClean="0">
                <a:solidFill>
                  <a:schemeClr val="bg1"/>
                </a:solidFill>
              </a:rPr>
              <a:t>介紹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573589" y="3077013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HTML5</a:t>
            </a:r>
            <a:r>
              <a:rPr lang="en-US" altLang="zh-TW" b="1" dirty="0" smtClean="0">
                <a:solidFill>
                  <a:schemeClr val="bg1"/>
                </a:solidFill>
              </a:rPr>
              <a:t> Canvas </a:t>
            </a:r>
            <a:r>
              <a:rPr lang="zh-TW" altLang="en-US" b="1" dirty="0" smtClean="0">
                <a:solidFill>
                  <a:schemeClr val="bg1"/>
                </a:solidFill>
              </a:rPr>
              <a:t>常用繪圖指令</a:t>
            </a:r>
            <a:endParaRPr lang="en-US" altLang="zh-TW" b="1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573589" y="4119621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Canvas</a:t>
            </a:r>
            <a:r>
              <a:rPr lang="zh-TW" altLang="en-US" b="1" dirty="0" smtClean="0">
                <a:solidFill>
                  <a:schemeClr val="bg1"/>
                </a:solidFill>
              </a:rPr>
              <a:t> 應用實例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573589" y="5017962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參考文獻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61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4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20" grpId="0" animBg="1"/>
      <p:bldP spid="26" grpId="0" animBg="1"/>
      <p:bldP spid="28" grpId="0" animBg="1"/>
      <p:bldP spid="30" grpId="0" animBg="1"/>
      <p:bldP spid="34" grpId="0"/>
      <p:bldP spid="35" grpId="0"/>
      <p:bldP spid="36" grpId="0"/>
      <p:bldP spid="37" grpId="0"/>
      <p:bldP spid="44" grpId="0"/>
      <p:bldP spid="46" grpId="0"/>
      <p:bldP spid="47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17122" y="574648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</a:rPr>
              <a:t>漸變</a:t>
            </a:r>
            <a:r>
              <a:rPr lang="en-US" altLang="zh-TW" sz="3200" b="1" dirty="0">
                <a:solidFill>
                  <a:schemeClr val="bg1"/>
                </a:solidFill>
              </a:rPr>
              <a:t>(</a:t>
            </a:r>
            <a:r>
              <a:rPr lang="zh-TW" altLang="en-US" sz="3200" b="1" dirty="0">
                <a:solidFill>
                  <a:schemeClr val="bg1"/>
                </a:solidFill>
              </a:rPr>
              <a:t>線性</a:t>
            </a:r>
            <a:r>
              <a:rPr lang="en-US" altLang="zh-TW" sz="3200" b="1" dirty="0">
                <a:solidFill>
                  <a:schemeClr val="bg1"/>
                </a:solidFill>
              </a:rPr>
              <a:t>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63595" y="2378239"/>
            <a:ext cx="91222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&lt;script type="text/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javascript</a:t>
            </a:r>
            <a:r>
              <a:rPr lang="en-US" altLang="zh-TW" sz="2400" dirty="0" smtClean="0">
                <a:solidFill>
                  <a:schemeClr val="bg1"/>
                </a:solidFill>
              </a:rPr>
              <a:t>"&gt;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var</a:t>
            </a:r>
            <a:r>
              <a:rPr lang="en-US" altLang="zh-TW" sz="2400" dirty="0" smtClean="0">
                <a:solidFill>
                  <a:schemeClr val="bg1"/>
                </a:solidFill>
              </a:rPr>
              <a:t> c=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altLang="zh-TW" sz="2400" dirty="0" smtClean="0">
                <a:solidFill>
                  <a:schemeClr val="bg1"/>
                </a:solidFill>
              </a:rPr>
              <a:t>("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myCanvas</a:t>
            </a:r>
            <a:r>
              <a:rPr lang="en-US" altLang="zh-TW" sz="2400" dirty="0" smtClean="0">
                <a:solidFill>
                  <a:schemeClr val="bg1"/>
                </a:solidFill>
              </a:rPr>
              <a:t>");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var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cxt</a:t>
            </a:r>
            <a:r>
              <a:rPr lang="en-US" altLang="zh-TW" sz="2400" dirty="0" smtClean="0">
                <a:solidFill>
                  <a:schemeClr val="bg1"/>
                </a:solidFill>
              </a:rPr>
              <a:t>=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c.getContext</a:t>
            </a:r>
            <a:r>
              <a:rPr lang="en-US" altLang="zh-TW" sz="2400" dirty="0" smtClean="0">
                <a:solidFill>
                  <a:schemeClr val="bg1"/>
                </a:solidFill>
              </a:rPr>
              <a:t>("2d");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var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grd</a:t>
            </a:r>
            <a:r>
              <a:rPr lang="en-US" altLang="zh-TW" sz="2400" dirty="0" smtClean="0">
                <a:solidFill>
                  <a:schemeClr val="bg1"/>
                </a:solidFill>
              </a:rPr>
              <a:t>=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cxt.createLinearGradient</a:t>
            </a:r>
            <a:r>
              <a:rPr lang="en-US" altLang="zh-TW" sz="2400" dirty="0" smtClean="0">
                <a:solidFill>
                  <a:schemeClr val="bg1"/>
                </a:solidFill>
              </a:rPr>
              <a:t>(0,0,175,50);</a:t>
            </a: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沿著直線從（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0,0)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至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(175,50)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繪製漸變</a:t>
            </a:r>
            <a:endParaRPr lang="en-US" altLang="zh-TW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grd.addColorStop</a:t>
            </a:r>
            <a:r>
              <a:rPr lang="en-US" altLang="zh-TW" sz="2400" dirty="0" smtClean="0">
                <a:solidFill>
                  <a:schemeClr val="bg1"/>
                </a:solidFill>
              </a:rPr>
              <a:t>(0, "#FF0000"); </a:t>
            </a:r>
            <a:r>
              <a:rPr lang="zh-TW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漸變填充，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0: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標示終點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在</a:t>
            </a:r>
            <a:r>
              <a:rPr lang="en-US" altLang="zh-CN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軸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的比例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(0-1.0)</a:t>
            </a:r>
            <a:endParaRPr lang="en-US" altLang="zh-CN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grd.addColorStop</a:t>
            </a:r>
            <a:r>
              <a:rPr lang="en-US" altLang="zh-TW" sz="2400" dirty="0" smtClean="0">
                <a:solidFill>
                  <a:schemeClr val="bg1"/>
                </a:solidFill>
              </a:rPr>
              <a:t>(1,"#00FF00");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cxt.fillStyle</a:t>
            </a:r>
            <a:r>
              <a:rPr lang="en-US" altLang="zh-TW" sz="2400" dirty="0" smtClean="0">
                <a:solidFill>
                  <a:schemeClr val="bg1"/>
                </a:solidFill>
              </a:rPr>
              <a:t>=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grd</a:t>
            </a:r>
            <a:r>
              <a:rPr lang="en-US" altLang="zh-TW" sz="2400" dirty="0" smtClean="0">
                <a:solidFill>
                  <a:schemeClr val="bg1"/>
                </a:solidFill>
              </a:rPr>
              <a:t>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cxt.fillRect</a:t>
            </a:r>
            <a:r>
              <a:rPr lang="en-US" altLang="zh-TW" sz="2400" dirty="0" smtClean="0">
                <a:solidFill>
                  <a:schemeClr val="bg1"/>
                </a:solidFill>
              </a:rPr>
              <a:t>(0,0,175,50); 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繪製一個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矩形，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且以當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前的</a:t>
            </a:r>
            <a:r>
              <a:rPr lang="en-US" altLang="zh-CN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fillStyle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來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填充</a:t>
            </a:r>
            <a:endParaRPr lang="en-US" altLang="zh-TW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&lt;/script&gt;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/>
          <a:srcRect b="35703"/>
          <a:stretch/>
        </p:blipFill>
        <p:spPr>
          <a:xfrm>
            <a:off x="8268545" y="473745"/>
            <a:ext cx="3323809" cy="8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</a:rPr>
              <a:t>Canvas JS</a:t>
            </a:r>
            <a:r>
              <a:rPr lang="zh-TW" altLang="en-US" sz="3600" dirty="0" smtClean="0">
                <a:solidFill>
                  <a:schemeClr val="bg1"/>
                </a:solidFill>
              </a:rPr>
              <a:t> 繪圖方法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69438"/>
              </p:ext>
            </p:extLst>
          </p:nvPr>
        </p:nvGraphicFramePr>
        <p:xfrm>
          <a:off x="623392" y="1340768"/>
          <a:ext cx="10753194" cy="504055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095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8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32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方法成員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solidFill>
                            <a:schemeClr val="bg1"/>
                          </a:solidFill>
                        </a:rPr>
                        <a:t>說明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466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beginPath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開始線條圖形的描繪。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466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closePath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結束線條圖形的描繪。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23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moveTo()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移至指定的座標點。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6466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lineTo()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從目前的座標點到指定的座標點畫一條直線。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23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rect()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畫一個矩形。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23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stroke()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描繪圖形。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23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fill()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描繪圖形並以指定的顏色填滿封閉區域。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270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664353" y="556934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</a:rPr>
              <a:t>練習</a:t>
            </a:r>
            <a:r>
              <a:rPr lang="en-US" altLang="zh-TW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87625" y="4011593"/>
            <a:ext cx="11521440" cy="57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453640" y="2941320"/>
            <a:ext cx="0" cy="10760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55520" y="2262147"/>
            <a:ext cx="246763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利用上述所學，於畫布上畫出一條紅色的線。</a:t>
            </a:r>
            <a:endParaRPr lang="en-US" altLang="zh-TW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06041" y="3442920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</a:rPr>
              <a:t>直線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026715" y="4011593"/>
            <a:ext cx="0" cy="11947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827898" y="4751111"/>
            <a:ext cx="267999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利用上述所學</a:t>
            </a: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，不指定顏色，畫出兩個大小不一樣的圓。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48387" y="4191943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</a:rPr>
              <a:t>圓形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2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0" grpId="0" animBg="1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809587" y="532594"/>
            <a:ext cx="4105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練習</a:t>
            </a:r>
            <a:r>
              <a:rPr lang="zh-TW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2 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挑戰題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87625" y="4011593"/>
            <a:ext cx="11521440" cy="57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453640" y="2941320"/>
            <a:ext cx="0" cy="10760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55520" y="2262147"/>
            <a:ext cx="148159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畫出座標格</a:t>
            </a:r>
            <a:endParaRPr lang="en-US" altLang="zh-TW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06041" y="3442920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</a:rPr>
              <a:t>座標格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026715" y="4011593"/>
            <a:ext cx="0" cy="11947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827898" y="4751111"/>
            <a:ext cx="267999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畫座標格及訊號</a:t>
            </a:r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</a:t>
            </a: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包含在 </a:t>
            </a:r>
            <a:r>
              <a:rPr lang="en-US" altLang="zh-TW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js</a:t>
            </a:r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陣列檔</a:t>
            </a:r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)</a:t>
            </a: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。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48387" y="4191943"/>
            <a:ext cx="3959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</a:rPr>
              <a:t>座標格及訊號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1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0" grpId="0" animBg="1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8139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畫出心電圖座標格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13" y="1143000"/>
            <a:ext cx="1167847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92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8139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畫出心電圖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58" y="1043609"/>
            <a:ext cx="11311145" cy="572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49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8139" y="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ECGDat.js </a:t>
            </a:r>
            <a:r>
              <a:rPr lang="zh-TW" altLang="en-US" dirty="0" smtClean="0">
                <a:solidFill>
                  <a:schemeClr val="bg1"/>
                </a:solidFill>
              </a:rPr>
              <a:t>資料格式說明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470991" y="2047461"/>
            <a:ext cx="863710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</a:rPr>
              <a:t>包含兩組資料 </a:t>
            </a:r>
            <a:r>
              <a:rPr lang="en-US" altLang="zh-TW" sz="3200" dirty="0" smtClean="0">
                <a:solidFill>
                  <a:schemeClr val="bg1"/>
                </a:solidFill>
              </a:rPr>
              <a:t>(</a:t>
            </a:r>
            <a:r>
              <a:rPr lang="zh-TW" altLang="en-US" sz="3200" dirty="0" smtClean="0">
                <a:solidFill>
                  <a:schemeClr val="bg1"/>
                </a:solidFill>
              </a:rPr>
              <a:t>兩個導程 </a:t>
            </a:r>
            <a:r>
              <a:rPr lang="en-US" altLang="zh-TW" sz="3200" dirty="0" smtClean="0">
                <a:solidFill>
                  <a:schemeClr val="bg1"/>
                </a:solidFill>
              </a:rPr>
              <a:t>Two leads)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</a:rPr>
              <a:t>以 </a:t>
            </a:r>
            <a:r>
              <a:rPr lang="en-US" altLang="zh-TW" sz="3200" dirty="0" smtClean="0">
                <a:solidFill>
                  <a:schemeClr val="bg1"/>
                </a:solidFill>
              </a:rPr>
              <a:t>2 </a:t>
            </a:r>
            <a:r>
              <a:rPr lang="zh-TW" altLang="en-US" sz="3200" dirty="0" smtClean="0">
                <a:solidFill>
                  <a:schemeClr val="bg1"/>
                </a:solidFill>
              </a:rPr>
              <a:t>維陣列表示，如右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</a:rPr>
              <a:t>電壓 </a:t>
            </a:r>
            <a:r>
              <a:rPr lang="en-US" altLang="zh-TW" sz="3200" dirty="0" smtClean="0">
                <a:solidFill>
                  <a:schemeClr val="bg1"/>
                </a:solidFill>
              </a:rPr>
              <a:t>0 </a:t>
            </a:r>
            <a:r>
              <a:rPr lang="zh-TW" altLang="en-US" sz="3200" dirty="0" smtClean="0">
                <a:solidFill>
                  <a:schemeClr val="bg1"/>
                </a:solidFill>
              </a:rPr>
              <a:t>點對應到 </a:t>
            </a:r>
            <a:r>
              <a:rPr lang="en-US" altLang="zh-TW" sz="3200" dirty="0" smtClean="0">
                <a:solidFill>
                  <a:schemeClr val="bg1"/>
                </a:solidFill>
              </a:rPr>
              <a:t>1024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</a:rPr>
              <a:t>數值範圍未知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</a:rPr>
              <a:t>取樣頻率未知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824" y="2047461"/>
            <a:ext cx="23717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73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1696" y="22983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可能用到的</a:t>
            </a:r>
            <a:r>
              <a:rPr lang="zh-TW" altLang="en-US" dirty="0">
                <a:solidFill>
                  <a:schemeClr val="bg1"/>
                </a:solidFill>
              </a:rPr>
              <a:t>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8546"/>
            <a:ext cx="10515600" cy="4351338"/>
          </a:xfrm>
        </p:spPr>
        <p:txBody>
          <a:bodyPr/>
          <a:lstStyle/>
          <a:p>
            <a:r>
              <a:rPr lang="en-US" altLang="zh-TW" dirty="0" err="1">
                <a:solidFill>
                  <a:schemeClr val="bg1"/>
                </a:solidFill>
              </a:rPr>
              <a:t>ctx.beginPath</a:t>
            </a:r>
            <a:r>
              <a:rPr lang="en-US" altLang="zh-TW" dirty="0" smtClean="0">
                <a:solidFill>
                  <a:schemeClr val="bg1"/>
                </a:solidFill>
              </a:rPr>
              <a:t>();  //</a:t>
            </a:r>
            <a:r>
              <a:rPr lang="zh-TW" altLang="en-US" smtClean="0">
                <a:solidFill>
                  <a:schemeClr val="bg1"/>
                </a:solidFill>
              </a:rPr>
              <a:t>重新設定線條樣式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ctx.strokeStyle</a:t>
            </a:r>
            <a:r>
              <a:rPr lang="en-US" altLang="zh-TW" dirty="0">
                <a:solidFill>
                  <a:schemeClr val="bg1"/>
                </a:solidFill>
              </a:rPr>
              <a:t>="#FF0000</a:t>
            </a:r>
            <a:r>
              <a:rPr lang="en-US" altLang="zh-TW" dirty="0" smtClean="0">
                <a:solidFill>
                  <a:schemeClr val="bg1"/>
                </a:solidFill>
              </a:rPr>
              <a:t>";</a:t>
            </a:r>
          </a:p>
          <a:p>
            <a:r>
              <a:rPr lang="en-US" altLang="zh-TW" dirty="0" err="1">
                <a:solidFill>
                  <a:schemeClr val="bg1"/>
                </a:solidFill>
              </a:rPr>
              <a:t>ctx.lineWidth</a:t>
            </a:r>
            <a:r>
              <a:rPr lang="en-US" altLang="zh-TW" dirty="0">
                <a:solidFill>
                  <a:schemeClr val="bg1"/>
                </a:solidFill>
              </a:rPr>
              <a:t>= 3;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ctx.moveTo(x1,y1);</a:t>
            </a: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ctx.lineTo</a:t>
            </a:r>
            <a:r>
              <a:rPr lang="en-US" altLang="zh-TW" dirty="0" smtClean="0">
                <a:solidFill>
                  <a:schemeClr val="bg1"/>
                </a:solidFill>
              </a:rPr>
              <a:t>(x2,y2);}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ctx.moveTo(x1,y);  </a:t>
            </a:r>
            <a:r>
              <a:rPr lang="en-US" altLang="zh-TW" dirty="0" err="1">
                <a:solidFill>
                  <a:schemeClr val="bg1"/>
                </a:solidFill>
              </a:rPr>
              <a:t>ctx.lineTo</a:t>
            </a:r>
            <a:r>
              <a:rPr lang="en-US" altLang="zh-TW" dirty="0">
                <a:solidFill>
                  <a:schemeClr val="bg1"/>
                </a:solidFill>
              </a:rPr>
              <a:t>(x2,y);  //</a:t>
            </a:r>
            <a:r>
              <a:rPr lang="zh-TW" altLang="en-US" dirty="0">
                <a:solidFill>
                  <a:schemeClr val="bg1"/>
                </a:solidFill>
              </a:rPr>
              <a:t>水平線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ctx.moveTo(x,y1);  </a:t>
            </a:r>
            <a:r>
              <a:rPr lang="en-US" altLang="zh-TW" dirty="0" err="1">
                <a:solidFill>
                  <a:schemeClr val="bg1"/>
                </a:solidFill>
              </a:rPr>
              <a:t>ctx.lineTo</a:t>
            </a:r>
            <a:r>
              <a:rPr lang="en-US" altLang="zh-TW" dirty="0">
                <a:solidFill>
                  <a:schemeClr val="bg1"/>
                </a:solidFill>
              </a:rPr>
              <a:t>(x,y2);  //</a:t>
            </a:r>
            <a:r>
              <a:rPr lang="zh-TW" altLang="en-US" dirty="0">
                <a:solidFill>
                  <a:schemeClr val="bg1"/>
                </a:solidFill>
              </a:rPr>
              <a:t>垂直線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ctx.moveTo(x1,y1);  </a:t>
            </a:r>
            <a:r>
              <a:rPr lang="en-US" altLang="zh-TW" dirty="0" err="1">
                <a:solidFill>
                  <a:schemeClr val="bg1"/>
                </a:solidFill>
              </a:rPr>
              <a:t>ctx.lineTo</a:t>
            </a:r>
            <a:r>
              <a:rPr lang="en-US" altLang="zh-TW" dirty="0">
                <a:solidFill>
                  <a:schemeClr val="bg1"/>
                </a:solidFill>
              </a:rPr>
              <a:t>(x2,y2);  </a:t>
            </a:r>
            <a:r>
              <a:rPr lang="en-US" altLang="zh-TW" dirty="0" err="1">
                <a:solidFill>
                  <a:schemeClr val="bg1"/>
                </a:solidFill>
              </a:rPr>
              <a:t>ctx.lineTo</a:t>
            </a:r>
            <a:r>
              <a:rPr lang="en-US" altLang="zh-TW" dirty="0">
                <a:solidFill>
                  <a:schemeClr val="bg1"/>
                </a:solidFill>
              </a:rPr>
              <a:t>(x3,y3); //</a:t>
            </a:r>
            <a:r>
              <a:rPr lang="zh-TW" altLang="en-US" dirty="0">
                <a:solidFill>
                  <a:schemeClr val="bg1"/>
                </a:solidFill>
              </a:rPr>
              <a:t>折線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ctx.moveTo(x1,y1); </a:t>
            </a:r>
            <a:r>
              <a:rPr lang="en-US" altLang="zh-TW" dirty="0" err="1">
                <a:solidFill>
                  <a:schemeClr val="bg1"/>
                </a:solidFill>
              </a:rPr>
              <a:t>ctx.lineTo</a:t>
            </a:r>
            <a:r>
              <a:rPr lang="en-US" altLang="zh-TW" dirty="0">
                <a:solidFill>
                  <a:schemeClr val="bg1"/>
                </a:solidFill>
              </a:rPr>
              <a:t>(x2,y2);  </a:t>
            </a:r>
            <a:r>
              <a:rPr lang="en-US" altLang="zh-TW" dirty="0" err="1">
                <a:solidFill>
                  <a:schemeClr val="bg1"/>
                </a:solidFill>
              </a:rPr>
              <a:t>ctx.lineTo</a:t>
            </a:r>
            <a:r>
              <a:rPr lang="en-US" altLang="zh-TW" dirty="0">
                <a:solidFill>
                  <a:schemeClr val="bg1"/>
                </a:solidFill>
              </a:rPr>
              <a:t>(x3,y3); //</a:t>
            </a:r>
            <a:r>
              <a:rPr lang="zh-TW" altLang="en-US" dirty="0">
                <a:solidFill>
                  <a:schemeClr val="bg1"/>
                </a:solidFill>
              </a:rPr>
              <a:t>水平軸波形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42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 rot="2762313">
            <a:off x="2410156" y="2067608"/>
            <a:ext cx="2472335" cy="2131323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 rot="2762313">
            <a:off x="2296487" y="3948996"/>
            <a:ext cx="1370864" cy="1181779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90122" y="1269548"/>
            <a:ext cx="168593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4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7" name="六边形 6"/>
          <p:cNvSpPr/>
          <p:nvPr/>
        </p:nvSpPr>
        <p:spPr>
          <a:xfrm rot="2762313">
            <a:off x="3690541" y="6060728"/>
            <a:ext cx="1019764" cy="879107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 rot="2762313">
            <a:off x="2243488" y="5591097"/>
            <a:ext cx="647363" cy="558072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448097" y="2494896"/>
            <a:ext cx="4477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</a:rPr>
              <a:t>參考文獻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71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2235467" y="1384434"/>
            <a:ext cx="7772400" cy="4114800"/>
          </a:xfrm>
        </p:spPr>
        <p:txBody>
          <a:bodyPr/>
          <a:lstStyle/>
          <a:p>
            <a:r>
              <a:rPr lang="en-US" altLang="zh-TW" sz="2000" dirty="0" smtClean="0">
                <a:hlinkClick r:id="rId2"/>
              </a:rPr>
              <a:t>http://translate.google.com.tw/translate?hl=zh-TW&amp;sl=zh-CN&amp;u=http://www.w3school.com.cn/html5/html_5_canvas.asp&amp;prev=search</a:t>
            </a:r>
            <a:endParaRPr lang="en-US" altLang="zh-TW" sz="2000" dirty="0" smtClean="0"/>
          </a:p>
          <a:p>
            <a:r>
              <a:rPr lang="en-US" altLang="zh-TW" sz="2000" dirty="0" smtClean="0">
                <a:hlinkClick r:id="rId3"/>
              </a:rPr>
              <a:t>https://msdn.microsoft.com/zh-tw/magazine/hh708752.aspx</a:t>
            </a:r>
            <a:endParaRPr lang="en-US" altLang="zh-TW" sz="2000" dirty="0" smtClean="0"/>
          </a:p>
          <a:p>
            <a:r>
              <a:rPr lang="en-US" altLang="zh-TW" sz="2000" dirty="0" smtClean="0">
                <a:hlinkClick r:id="rId4"/>
              </a:rPr>
              <a:t>http://blog.sina.com.cn/s/blog_502364000100ne7x.html</a:t>
            </a:r>
            <a:endParaRPr lang="en-US" altLang="zh-TW" sz="2000" dirty="0" smtClean="0"/>
          </a:p>
          <a:p>
            <a:r>
              <a:rPr lang="en-US" altLang="zh-TW" sz="2000" dirty="0">
                <a:hlinkClick r:id="rId5"/>
              </a:rPr>
              <a:t>http://</a:t>
            </a:r>
            <a:r>
              <a:rPr lang="en-US" altLang="zh-TW" sz="2000" dirty="0" smtClean="0">
                <a:hlinkClick r:id="rId5"/>
              </a:rPr>
              <a:t>www.kangting.tw/2012/07/canvas_19.html</a:t>
            </a:r>
            <a:endParaRPr lang="en-US" altLang="zh-TW" sz="2000" dirty="0" smtClean="0"/>
          </a:p>
          <a:p>
            <a:r>
              <a:rPr lang="en-US" altLang="zh-TW" sz="2000" dirty="0">
                <a:hlinkClick r:id="rId6"/>
              </a:rPr>
              <a:t>http://www.chueh.org.tw/%</a:t>
            </a:r>
            <a:r>
              <a:rPr lang="en-US" altLang="zh-TW" sz="2000" dirty="0" smtClean="0">
                <a:hlinkClick r:id="rId6"/>
              </a:rPr>
              <a:t>E9%9B%BB%E8%85%A6%E6%95%99%E5%AD%B8/JavaScript/eventKeyboardMouse.asp-title=8-2%20%E6%8D%95%E6%8D%89%E9%8D%B5%E7%9B%A4%E8%88%87%E6%BB%91%E9%BC%A0%E4%BA%8B%E4%BB%B6.htm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70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 flipH="1">
            <a:off x="1103587" y="1024758"/>
            <a:ext cx="1072055" cy="1072055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 flipH="1">
            <a:off x="1056290" y="1713186"/>
            <a:ext cx="1119351" cy="111935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 flipH="1">
            <a:off x="1639614" y="772509"/>
            <a:ext cx="3421117" cy="342111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 flipH="1">
            <a:off x="2948151" y="3587967"/>
            <a:ext cx="1211318" cy="121131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 flipH="1">
            <a:off x="2948151" y="4432736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 flipH="1">
            <a:off x="1182413" y="3855981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 flipH="1">
            <a:off x="5657193" y="5090941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 flipH="1">
            <a:off x="3862552" y="1317734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12124" y="597935"/>
            <a:ext cx="174734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 smtClean="0">
                <a:solidFill>
                  <a:schemeClr val="bg1"/>
                </a:solidFill>
              </a:rPr>
              <a:t>1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 flipH="1">
            <a:off x="4866289" y="4514190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 flipH="1">
            <a:off x="3900652" y="5672955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 flipH="1">
            <a:off x="4729656" y="5033138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448097" y="2494896"/>
            <a:ext cx="4477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</a:rPr>
              <a:t>Canvas</a:t>
            </a:r>
            <a:r>
              <a:rPr lang="zh-TW" altLang="en-US" sz="3200" b="1" dirty="0">
                <a:solidFill>
                  <a:schemeClr val="bg1"/>
                </a:solidFill>
              </a:rPr>
              <a:t>介紹</a:t>
            </a:r>
            <a:endParaRPr lang="en-US" altLang="zh-TW" sz="32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48097" y="3077603"/>
            <a:ext cx="4824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</a:rPr>
              <a:t>什麼是 </a:t>
            </a:r>
            <a:r>
              <a:rPr lang="en-US" altLang="zh-TW" b="1" dirty="0" smtClean="0">
                <a:solidFill>
                  <a:schemeClr val="bg1"/>
                </a:solidFill>
              </a:rPr>
              <a:t>Canvas</a:t>
            </a:r>
            <a:r>
              <a:rPr lang="zh-TW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bg1"/>
                </a:solidFill>
              </a:rPr>
              <a:t>如何</a:t>
            </a:r>
            <a:r>
              <a:rPr lang="zh-TW" altLang="en-US" b="1" dirty="0">
                <a:solidFill>
                  <a:schemeClr val="bg1"/>
                </a:solidFill>
              </a:rPr>
              <a:t>使用</a:t>
            </a:r>
            <a:r>
              <a:rPr lang="en-US" altLang="zh-TW" b="1" dirty="0" smtClean="0">
                <a:solidFill>
                  <a:schemeClr val="bg1"/>
                </a:solidFill>
              </a:rPr>
              <a:t>canvas</a:t>
            </a:r>
            <a:r>
              <a:rPr lang="zh-TW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chemeClr val="bg1"/>
                </a:solidFill>
              </a:rPr>
              <a:t>JavaScript </a:t>
            </a:r>
            <a:r>
              <a:rPr lang="zh-TW" altLang="en-US" b="1" dirty="0" smtClean="0">
                <a:solidFill>
                  <a:schemeClr val="bg1"/>
                </a:solidFill>
              </a:rPr>
              <a:t>繪製圖形</a:t>
            </a:r>
            <a:endParaRPr lang="en-US" altLang="zh-TW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5538619" y="3798968"/>
            <a:ext cx="5490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rot="1982386">
            <a:off x="4219338" y="3700493"/>
            <a:ext cx="3642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smtClean="0"/>
              <a:t>Thanks</a:t>
            </a:r>
            <a:endParaRPr lang="zh-CN" altLang="en-US" sz="32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1754529" y="652302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8723214" y="710755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000821" y="398458"/>
            <a:ext cx="5652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</a:rPr>
              <a:t>HTML </a:t>
            </a:r>
            <a:r>
              <a:rPr lang="en-US" altLang="zh-TW" sz="4000" b="1" dirty="0" smtClean="0">
                <a:solidFill>
                  <a:schemeClr val="bg1"/>
                </a:solidFill>
              </a:rPr>
              <a:t>5</a:t>
            </a:r>
            <a:r>
              <a:rPr lang="zh-TW" altLang="en-US" sz="4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4000" b="1" dirty="0" smtClean="0">
                <a:solidFill>
                  <a:schemeClr val="bg1"/>
                </a:solidFill>
              </a:rPr>
              <a:t>canvas </a:t>
            </a:r>
            <a:r>
              <a:rPr lang="zh-TW" altLang="en-US" sz="4000" b="1" dirty="0">
                <a:solidFill>
                  <a:schemeClr val="bg1"/>
                </a:solidFill>
              </a:rPr>
              <a:t>畫布標籤  </a:t>
            </a:r>
            <a:endParaRPr lang="en-US" altLang="zh-TW" sz="40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01057" y="1106344"/>
            <a:ext cx="29012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</a:rPr>
              <a:t>&lt;canvas&gt; 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957793" y="2053241"/>
            <a:ext cx="19891" cy="317966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149794" y="5609439"/>
            <a:ext cx="77456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278086" y="2053241"/>
            <a:ext cx="8722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/>
                </a:solidFill>
              </a:rPr>
              <a:t>為 </a:t>
            </a:r>
            <a:r>
              <a:rPr lang="en-US" altLang="zh-TW" sz="2800" dirty="0" err="1">
                <a:solidFill>
                  <a:schemeClr val="bg1"/>
                </a:solidFill>
              </a:rPr>
              <a:t>HTML5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zh-TW" altLang="en-US" sz="2800" dirty="0" smtClean="0">
                <a:solidFill>
                  <a:schemeClr val="bg1"/>
                </a:solidFill>
              </a:rPr>
              <a:t>網頁新訂標籤，定義一個矩形畫布區域</a:t>
            </a:r>
            <a:r>
              <a:rPr lang="zh-TW" altLang="en-US" sz="2800" dirty="0">
                <a:solidFill>
                  <a:schemeClr val="bg1"/>
                </a:solidFill>
              </a:rPr>
              <a:t>，</a:t>
            </a:r>
            <a:r>
              <a:rPr lang="zh-TW" altLang="en-US" sz="2800" b="1" dirty="0">
                <a:solidFill>
                  <a:srgbClr val="FF0000"/>
                </a:solidFill>
              </a:rPr>
              <a:t>可透過 </a:t>
            </a:r>
            <a:r>
              <a:rPr lang="en-US" altLang="zh-TW" sz="2800" b="1" dirty="0">
                <a:solidFill>
                  <a:srgbClr val="FF0000"/>
                </a:solidFill>
              </a:rPr>
              <a:t>JavaScript</a:t>
            </a:r>
            <a:r>
              <a:rPr lang="zh-TW" altLang="en-US" sz="2800" b="1" dirty="0">
                <a:solidFill>
                  <a:srgbClr val="FF0000"/>
                </a:solidFill>
              </a:rPr>
              <a:t>繪製圖形</a:t>
            </a:r>
            <a:r>
              <a:rPr lang="zh-TW" altLang="en-US" sz="2800" dirty="0" smtClean="0">
                <a:solidFill>
                  <a:schemeClr val="bg1"/>
                </a:solidFill>
              </a:rPr>
              <a:t>。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/>
                </a:solidFill>
              </a:rPr>
              <a:t>如繪製直線、折線、</a:t>
            </a:r>
            <a:r>
              <a:rPr lang="zh-TW" altLang="en-US" sz="2800" dirty="0">
                <a:solidFill>
                  <a:schemeClr val="bg1"/>
                </a:solidFill>
              </a:rPr>
              <a:t>矩形、圓形、字</a:t>
            </a:r>
            <a:r>
              <a:rPr lang="zh-TW" altLang="en-US" sz="2800" dirty="0" smtClean="0">
                <a:solidFill>
                  <a:schemeClr val="bg1"/>
                </a:solidFill>
              </a:rPr>
              <a:t>符、以及圖像。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/>
                </a:solidFill>
              </a:rPr>
              <a:t>讓</a:t>
            </a:r>
            <a:r>
              <a:rPr lang="zh-TW" altLang="en-US" sz="2800" dirty="0">
                <a:solidFill>
                  <a:schemeClr val="bg1"/>
                </a:solidFill>
              </a:rPr>
              <a:t>網頁直接支援</a:t>
            </a:r>
            <a:r>
              <a:rPr lang="zh-TW" altLang="en-US" sz="2800" dirty="0" smtClean="0">
                <a:solidFill>
                  <a:schemeClr val="bg1"/>
                </a:solidFill>
              </a:rPr>
              <a:t>電腦繪圖</a:t>
            </a:r>
            <a:r>
              <a:rPr lang="en-US" altLang="zh-TW" sz="2800" dirty="0" smtClean="0">
                <a:solidFill>
                  <a:schemeClr val="bg1"/>
                </a:solidFill>
              </a:rPr>
              <a:t>(</a:t>
            </a:r>
            <a:r>
              <a:rPr lang="zh-TW" altLang="en-US" sz="2800" dirty="0" smtClean="0">
                <a:solidFill>
                  <a:schemeClr val="bg1"/>
                </a:solidFill>
              </a:rPr>
              <a:t>傳統</a:t>
            </a:r>
            <a:r>
              <a:rPr lang="zh-TW" altLang="en-US" sz="2800" dirty="0">
                <a:solidFill>
                  <a:schemeClr val="bg1"/>
                </a:solidFill>
              </a:rPr>
              <a:t>網頁無繪製圖型</a:t>
            </a:r>
            <a:r>
              <a:rPr lang="zh-TW" altLang="en-US" sz="2800" dirty="0" smtClean="0">
                <a:solidFill>
                  <a:schemeClr val="bg1"/>
                </a:solidFill>
              </a:rPr>
              <a:t>功能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  <a:endParaRPr lang="zh-TW" altLang="en-US" sz="2800" dirty="0">
              <a:solidFill>
                <a:schemeClr val="bg1"/>
              </a:solidFill>
            </a:endParaRPr>
          </a:p>
          <a:p>
            <a:endParaRPr lang="zh-TW" altLang="en-US" sz="2800" dirty="0">
              <a:solidFill>
                <a:schemeClr val="bg1"/>
              </a:solidFill>
            </a:endParaRPr>
          </a:p>
          <a:p>
            <a:endParaRPr lang="en-US" altLang="zh-TW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1754529" y="652302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8723214" y="710755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000821" y="398458"/>
            <a:ext cx="5652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</a:rPr>
              <a:t>HTML </a:t>
            </a:r>
            <a:r>
              <a:rPr lang="en-US" altLang="zh-TW" sz="4000" b="1" dirty="0" smtClean="0">
                <a:solidFill>
                  <a:schemeClr val="bg1"/>
                </a:solidFill>
              </a:rPr>
              <a:t>5</a:t>
            </a:r>
            <a:r>
              <a:rPr lang="zh-TW" altLang="en-US" sz="4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4000" b="1" dirty="0" smtClean="0">
                <a:solidFill>
                  <a:schemeClr val="bg1"/>
                </a:solidFill>
              </a:rPr>
              <a:t>canvas </a:t>
            </a:r>
            <a:r>
              <a:rPr lang="zh-TW" altLang="en-US" sz="4000" b="1" dirty="0">
                <a:solidFill>
                  <a:schemeClr val="bg1"/>
                </a:solidFill>
              </a:rPr>
              <a:t>畫布標籤  </a:t>
            </a:r>
            <a:endParaRPr lang="en-US" altLang="zh-TW" sz="40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56694" y="1470445"/>
            <a:ext cx="29012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</a:rPr>
              <a:t>&lt;canvas&gt; 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957793" y="2053241"/>
            <a:ext cx="19891" cy="209841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149794" y="4034137"/>
            <a:ext cx="77456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199992" y="2256065"/>
            <a:ext cx="872261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</a:rPr>
              <a:t>為 </a:t>
            </a:r>
            <a:r>
              <a:rPr lang="en-US" altLang="zh-TW" sz="2800" dirty="0">
                <a:solidFill>
                  <a:schemeClr val="bg1"/>
                </a:solidFill>
              </a:rPr>
              <a:t>HTML5 </a:t>
            </a:r>
            <a:r>
              <a:rPr lang="zh-TW" altLang="en-US" sz="2800" dirty="0" smtClean="0">
                <a:solidFill>
                  <a:schemeClr val="bg1"/>
                </a:solidFill>
              </a:rPr>
              <a:t>網頁標籤，定義一個</a:t>
            </a:r>
            <a:r>
              <a:rPr lang="zh-TW" altLang="en-US" sz="2800" dirty="0">
                <a:solidFill>
                  <a:schemeClr val="bg1"/>
                </a:solidFill>
              </a:rPr>
              <a:t>矩形區域，</a:t>
            </a:r>
            <a:r>
              <a:rPr lang="zh-TW" altLang="en-US" sz="2800" b="1" dirty="0">
                <a:solidFill>
                  <a:srgbClr val="FF0000"/>
                </a:solidFill>
              </a:rPr>
              <a:t>可透過 </a:t>
            </a:r>
            <a:r>
              <a:rPr lang="en-US" altLang="zh-TW" sz="2800" b="1" dirty="0">
                <a:solidFill>
                  <a:srgbClr val="FF0000"/>
                </a:solidFill>
              </a:rPr>
              <a:t>JavaScript</a:t>
            </a:r>
            <a:r>
              <a:rPr lang="zh-TW" altLang="en-US" sz="2800" b="1" dirty="0">
                <a:solidFill>
                  <a:srgbClr val="FF0000"/>
                </a:solidFill>
              </a:rPr>
              <a:t>繪製圖形</a:t>
            </a:r>
            <a:r>
              <a:rPr lang="zh-TW" altLang="en-US" sz="2800" dirty="0" smtClean="0">
                <a:solidFill>
                  <a:schemeClr val="bg1"/>
                </a:solidFill>
              </a:rPr>
              <a:t>。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r>
              <a:rPr lang="zh-TW" altLang="en-US" sz="2800" dirty="0" smtClean="0">
                <a:solidFill>
                  <a:schemeClr val="bg1"/>
                </a:solidFill>
              </a:rPr>
              <a:t>繪製直線、折線、</a:t>
            </a:r>
            <a:r>
              <a:rPr lang="zh-TW" altLang="en-US" sz="2800" dirty="0">
                <a:solidFill>
                  <a:schemeClr val="bg1"/>
                </a:solidFill>
              </a:rPr>
              <a:t>矩形、圓形、字</a:t>
            </a:r>
            <a:r>
              <a:rPr lang="zh-TW" altLang="en-US" sz="2800" dirty="0" smtClean="0">
                <a:solidFill>
                  <a:schemeClr val="bg1"/>
                </a:solidFill>
              </a:rPr>
              <a:t>符、以及圖像。</a:t>
            </a:r>
            <a:endParaRPr lang="zh-TW" altLang="en-US" sz="2800" dirty="0">
              <a:solidFill>
                <a:schemeClr val="bg1"/>
              </a:solidFill>
            </a:endParaRPr>
          </a:p>
          <a:p>
            <a:endParaRPr lang="en-US" altLang="zh-TW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79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032838" y="394007"/>
            <a:ext cx="331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</a:rPr>
              <a:t>加入 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canvas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 標籤</a:t>
            </a:r>
            <a:endParaRPr lang="en-US" altLang="zh-TW" sz="24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36803" y="1639573"/>
            <a:ext cx="6815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</a:rPr>
              <a:t>只需在 </a:t>
            </a:r>
            <a:r>
              <a:rPr lang="en-US" altLang="zh-TW" sz="2000" dirty="0">
                <a:solidFill>
                  <a:schemeClr val="bg1"/>
                </a:solidFill>
              </a:rPr>
              <a:t>HTML5 </a:t>
            </a:r>
            <a:r>
              <a:rPr lang="zh-TW" altLang="en-US" sz="2000" dirty="0">
                <a:solidFill>
                  <a:schemeClr val="bg1"/>
                </a:solidFill>
              </a:rPr>
              <a:t>標記中添加 </a:t>
            </a:r>
            <a:r>
              <a:rPr lang="en-US" altLang="zh-TW" sz="2000" dirty="0">
                <a:solidFill>
                  <a:schemeClr val="bg1"/>
                </a:solidFill>
              </a:rPr>
              <a:t>&lt;canvas&gt; </a:t>
            </a:r>
            <a:r>
              <a:rPr lang="zh-TW" altLang="en-US" sz="2000" dirty="0">
                <a:solidFill>
                  <a:schemeClr val="bg1"/>
                </a:solidFill>
              </a:rPr>
              <a:t>元素即可，如下所示：</a:t>
            </a:r>
            <a:endParaRPr lang="en-US" altLang="zh-TW" sz="2000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636803" y="1824388"/>
            <a:ext cx="0" cy="318200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636803" y="5006395"/>
            <a:ext cx="49069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906951" y="2077311"/>
            <a:ext cx="70936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&lt;!</a:t>
            </a:r>
            <a:r>
              <a:rPr lang="en-US" altLang="zh-TW" sz="2000" dirty="0">
                <a:solidFill>
                  <a:schemeClr val="bg1"/>
                </a:solidFill>
              </a:rPr>
              <a:t>DOCTYPE html&gt;</a:t>
            </a:r>
          </a:p>
          <a:p>
            <a:r>
              <a:rPr lang="en-US" altLang="zh-TW" sz="2000" b="1" dirty="0">
                <a:solidFill>
                  <a:schemeClr val="bg1"/>
                </a:solidFill>
              </a:rPr>
              <a:t>&lt;html</a:t>
            </a:r>
            <a:r>
              <a:rPr lang="en-US" altLang="zh-TW" sz="2000" dirty="0">
                <a:solidFill>
                  <a:schemeClr val="bg1"/>
                </a:solidFill>
              </a:rPr>
              <a:t> </a:t>
            </a:r>
            <a:r>
              <a:rPr lang="en-US" altLang="zh-TW" sz="2000" b="1" dirty="0">
                <a:solidFill>
                  <a:schemeClr val="bg1"/>
                </a:solidFill>
              </a:rPr>
              <a:t>&gt;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  </a:t>
            </a:r>
            <a:r>
              <a:rPr lang="en-US" altLang="zh-TW" sz="2000" b="1" dirty="0">
                <a:solidFill>
                  <a:schemeClr val="bg1"/>
                </a:solidFill>
              </a:rPr>
              <a:t>&lt;head&gt;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  </a:t>
            </a:r>
            <a:r>
              <a:rPr lang="en-US" altLang="zh-TW" sz="2000" b="1" dirty="0">
                <a:solidFill>
                  <a:schemeClr val="bg1"/>
                </a:solidFill>
              </a:rPr>
              <a:t>&lt;/head&gt;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  </a:t>
            </a:r>
            <a:r>
              <a:rPr lang="en-US" altLang="zh-TW" sz="2000" b="1" dirty="0">
                <a:solidFill>
                  <a:schemeClr val="bg1"/>
                </a:solidFill>
              </a:rPr>
              <a:t>&lt;body&gt;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        </a:t>
            </a:r>
            <a:r>
              <a:rPr lang="en-US" altLang="zh-TW" sz="2000" b="1" dirty="0">
                <a:solidFill>
                  <a:schemeClr val="bg1"/>
                </a:solidFill>
              </a:rPr>
              <a:t>&lt;canvas</a:t>
            </a:r>
            <a:r>
              <a:rPr lang="en-US" altLang="zh-TW" sz="2000" dirty="0">
                <a:solidFill>
                  <a:schemeClr val="bg1"/>
                </a:solidFill>
              </a:rPr>
              <a:t> id</a:t>
            </a:r>
            <a:r>
              <a:rPr lang="en-US" altLang="zh-TW" sz="2000" dirty="0" smtClean="0">
                <a:solidFill>
                  <a:schemeClr val="bg1"/>
                </a:solidFill>
              </a:rPr>
              <a:t>="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id1</a:t>
            </a:r>
            <a:r>
              <a:rPr lang="en-US" altLang="zh-TW" sz="2000" dirty="0" smtClean="0">
                <a:solidFill>
                  <a:schemeClr val="bg1"/>
                </a:solidFill>
              </a:rPr>
              <a:t>"</a:t>
            </a:r>
            <a:r>
              <a:rPr lang="en-US" altLang="zh-TW" sz="2000" dirty="0">
                <a:solidFill>
                  <a:schemeClr val="bg1"/>
                </a:solidFill>
              </a:rPr>
              <a:t> width="600" height="450"</a:t>
            </a:r>
            <a:r>
              <a:rPr lang="en-US" altLang="zh-TW" sz="2000" b="1" dirty="0">
                <a:solidFill>
                  <a:schemeClr val="bg1"/>
                </a:solidFill>
              </a:rPr>
              <a:t>&gt;</a:t>
            </a:r>
            <a:r>
              <a:rPr lang="en-US" altLang="zh-TW" sz="2000" dirty="0">
                <a:solidFill>
                  <a:schemeClr val="bg1"/>
                </a:solidFill>
              </a:rPr>
              <a:t>&lt;/canvas&gt;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        </a:t>
            </a:r>
            <a:r>
              <a:rPr lang="en-US" altLang="zh-TW" sz="2000" dirty="0">
                <a:solidFill>
                  <a:schemeClr val="bg1"/>
                </a:solidFill>
              </a:rPr>
              <a:t>&lt;script type="text/</a:t>
            </a:r>
            <a:r>
              <a:rPr lang="en-US" altLang="zh-TW" sz="2000" dirty="0" err="1">
                <a:solidFill>
                  <a:schemeClr val="bg1"/>
                </a:solidFill>
              </a:rPr>
              <a:t>javascript</a:t>
            </a:r>
            <a:r>
              <a:rPr lang="en-US" altLang="zh-TW" sz="2000" dirty="0">
                <a:solidFill>
                  <a:schemeClr val="bg1"/>
                </a:solidFill>
              </a:rPr>
              <a:t>"&gt; &lt;/script&gt;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 </a:t>
            </a:r>
            <a:r>
              <a:rPr lang="zh-TW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&lt;/body&gt;</a:t>
            </a:r>
          </a:p>
          <a:p>
            <a:r>
              <a:rPr lang="en-US" altLang="zh-TW" sz="2000" b="1" dirty="0">
                <a:solidFill>
                  <a:schemeClr val="bg1"/>
                </a:solidFill>
              </a:rPr>
              <a:t>&lt;/html&gt;</a:t>
            </a:r>
          </a:p>
          <a:p>
            <a:endParaRPr lang="en-US" altLang="zh-TW" sz="2000" dirty="0">
              <a:solidFill>
                <a:schemeClr val="bg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390208" y="273552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不可放於</a:t>
            </a:r>
            <a:r>
              <a:rPr lang="en-US" altLang="zh-TW" b="1" dirty="0" smtClean="0">
                <a:solidFill>
                  <a:srgbClr val="FF0000"/>
                </a:solidFill>
              </a:rPr>
              <a:t>head</a:t>
            </a:r>
            <a:r>
              <a:rPr lang="zh-TW" altLang="en-US" b="1" dirty="0" smtClean="0">
                <a:solidFill>
                  <a:srgbClr val="FF0000"/>
                </a:solidFill>
              </a:rPr>
              <a:t>間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43740" y="3590223"/>
            <a:ext cx="1108268" cy="3946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219974" y="3104858"/>
            <a:ext cx="23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一定要有關閉標籤</a:t>
            </a:r>
          </a:p>
        </p:txBody>
      </p:sp>
      <p:sp>
        <p:nvSpPr>
          <p:cNvPr id="5" name="橢圓 4"/>
          <p:cNvSpPr/>
          <p:nvPr/>
        </p:nvSpPr>
        <p:spPr>
          <a:xfrm>
            <a:off x="5399773" y="3474190"/>
            <a:ext cx="2143977" cy="6069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7543750" y="3917482"/>
            <a:ext cx="676224" cy="596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8008858" y="4551876"/>
            <a:ext cx="301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若未</a:t>
            </a:r>
            <a:r>
              <a:rPr lang="zh-TW" altLang="en-US" dirty="0" smtClean="0">
                <a:solidFill>
                  <a:schemeClr val="bg1"/>
                </a:solidFill>
              </a:rPr>
              <a:t>指定</a:t>
            </a:r>
            <a:r>
              <a:rPr lang="zh-TW" altLang="en-US" dirty="0">
                <a:solidFill>
                  <a:schemeClr val="bg1"/>
                </a:solidFill>
              </a:rPr>
              <a:t>值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zh-TW" altLang="en-US" dirty="0">
                <a:solidFill>
                  <a:schemeClr val="bg1"/>
                </a:solidFill>
              </a:rPr>
              <a:t>其預設值為 </a:t>
            </a:r>
            <a:r>
              <a:rPr lang="en-US" altLang="zh-TW" dirty="0">
                <a:solidFill>
                  <a:schemeClr val="bg1"/>
                </a:solidFill>
              </a:rPr>
              <a:t>width=300, height=150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88440" y="5628626"/>
            <a:ext cx="7199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一個</a:t>
            </a:r>
            <a:r>
              <a:rPr lang="zh-TW" altLang="en-US" dirty="0">
                <a:solidFill>
                  <a:schemeClr val="bg1"/>
                </a:solidFill>
              </a:rPr>
              <a:t>網頁中可以有多個 </a:t>
            </a:r>
            <a:r>
              <a:rPr lang="en-US" altLang="zh-TW" dirty="0">
                <a:solidFill>
                  <a:schemeClr val="bg1"/>
                </a:solidFill>
              </a:rPr>
              <a:t>canvas </a:t>
            </a:r>
            <a:r>
              <a:rPr lang="zh-TW" altLang="en-US" dirty="0">
                <a:solidFill>
                  <a:schemeClr val="bg1"/>
                </a:solidFill>
              </a:rPr>
              <a:t>元素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zh-TW" altLang="en-US" dirty="0">
                <a:solidFill>
                  <a:schemeClr val="bg1"/>
                </a:solidFill>
              </a:rPr>
              <a:t>以不同的 </a:t>
            </a:r>
            <a:r>
              <a:rPr lang="en-US" altLang="zh-TW" dirty="0">
                <a:solidFill>
                  <a:schemeClr val="bg1"/>
                </a:solidFill>
              </a:rPr>
              <a:t>id 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不重複名稱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</a:rPr>
              <a:t>識別</a:t>
            </a:r>
            <a:r>
              <a:rPr lang="zh-TW" altLang="en-US" dirty="0">
                <a:solidFill>
                  <a:schemeClr val="bg1"/>
                </a:solidFill>
              </a:rPr>
              <a:t>。</a:t>
            </a:r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07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4" grpId="0"/>
      <p:bldP spid="5" grpId="0" animBg="1"/>
      <p:bldP spid="2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 smtClean="0">
                <a:solidFill>
                  <a:schemeClr val="bg1"/>
                </a:solidFill>
              </a:rPr>
              <a:t>電腦螢幕座標設定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393" y="1633869"/>
            <a:ext cx="109728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600" dirty="0" smtClean="0">
                <a:solidFill>
                  <a:schemeClr val="bg1"/>
                </a:solidFill>
              </a:rPr>
              <a:t>在座標系統中是以像素</a:t>
            </a:r>
            <a:r>
              <a:rPr lang="en-US" altLang="zh-TW" sz="2600" dirty="0" smtClean="0">
                <a:solidFill>
                  <a:schemeClr val="bg1"/>
                </a:solidFill>
              </a:rPr>
              <a:t>(Pixel)</a:t>
            </a:r>
            <a:r>
              <a:rPr lang="zh-TW" altLang="en-US" sz="2600" dirty="0" smtClean="0">
                <a:solidFill>
                  <a:schemeClr val="bg1"/>
                </a:solidFill>
              </a:rPr>
              <a:t>為單位，像素是指螢幕上的一個點。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600" dirty="0" smtClean="0">
                <a:solidFill>
                  <a:schemeClr val="bg1"/>
                </a:solidFill>
              </a:rPr>
              <a:t>每個像素都有一個座標點與之對應，左上角的坐標設為</a:t>
            </a:r>
            <a:r>
              <a:rPr lang="en-US" altLang="zh-TW" sz="2600" dirty="0" smtClean="0">
                <a:solidFill>
                  <a:schemeClr val="bg1"/>
                </a:solidFill>
              </a:rPr>
              <a:t>(0,0)</a:t>
            </a:r>
            <a:r>
              <a:rPr lang="zh-TW" altLang="en-US" sz="2600" dirty="0" smtClean="0">
                <a:solidFill>
                  <a:schemeClr val="bg1"/>
                </a:solidFill>
              </a:rPr>
              <a:t>，向右為正，</a:t>
            </a:r>
            <a:r>
              <a:rPr lang="zh-TW" altLang="en-US" sz="2600" dirty="0" smtClean="0">
                <a:solidFill>
                  <a:srgbClr val="FF0000"/>
                </a:solidFill>
              </a:rPr>
              <a:t>向下為正</a:t>
            </a:r>
            <a:r>
              <a:rPr lang="zh-TW" altLang="en-US" sz="2600" dirty="0" smtClean="0">
                <a:solidFill>
                  <a:schemeClr val="bg1"/>
                </a:solidFill>
              </a:rPr>
              <a:t>。一般以</a:t>
            </a:r>
            <a:r>
              <a:rPr lang="en-US" altLang="zh-TW" sz="2600" dirty="0" smtClean="0">
                <a:solidFill>
                  <a:schemeClr val="bg1"/>
                </a:solidFill>
              </a:rPr>
              <a:t>(</a:t>
            </a:r>
            <a:r>
              <a:rPr lang="en-US" altLang="zh-TW" sz="2600" dirty="0" err="1" smtClean="0">
                <a:solidFill>
                  <a:schemeClr val="bg1"/>
                </a:solidFill>
              </a:rPr>
              <a:t>x,y</a:t>
            </a:r>
            <a:r>
              <a:rPr lang="en-US" altLang="zh-TW" sz="2600" dirty="0" smtClean="0">
                <a:solidFill>
                  <a:schemeClr val="bg1"/>
                </a:solidFill>
              </a:rPr>
              <a:t>)</a:t>
            </a:r>
            <a:r>
              <a:rPr lang="zh-TW" altLang="en-US" sz="2600" dirty="0" smtClean="0">
                <a:solidFill>
                  <a:schemeClr val="bg1"/>
                </a:solidFill>
              </a:rPr>
              <a:t>代表畫布上某個像素的座標點，水平已</a:t>
            </a:r>
            <a:r>
              <a:rPr lang="en-US" altLang="zh-TW" sz="2600" dirty="0" smtClean="0">
                <a:solidFill>
                  <a:schemeClr val="bg1"/>
                </a:solidFill>
              </a:rPr>
              <a:t>x</a:t>
            </a:r>
            <a:r>
              <a:rPr lang="zh-TW" altLang="en-US" sz="2600" dirty="0" smtClean="0">
                <a:solidFill>
                  <a:schemeClr val="bg1"/>
                </a:solidFill>
              </a:rPr>
              <a:t>座標表示，垂直以</a:t>
            </a:r>
            <a:r>
              <a:rPr lang="en-US" altLang="zh-TW" sz="2600" dirty="0" smtClean="0">
                <a:solidFill>
                  <a:schemeClr val="bg1"/>
                </a:solidFill>
              </a:rPr>
              <a:t>y</a:t>
            </a:r>
            <a:r>
              <a:rPr lang="zh-TW" altLang="en-US" sz="2600" dirty="0" smtClean="0">
                <a:solidFill>
                  <a:schemeClr val="bg1"/>
                </a:solidFill>
              </a:rPr>
              <a:t>表示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8233" y="3465355"/>
            <a:ext cx="6345767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433439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>
                                      <p:cBhvr>
                                        <p:cTn id="6" dur="20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P spid="798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4400" dirty="0" smtClean="0">
                <a:solidFill>
                  <a:schemeClr val="bg1"/>
                </a:solidFill>
              </a:rPr>
              <a:t>HTML5</a:t>
            </a:r>
            <a:r>
              <a:rPr lang="zh-TW" altLang="en-US" sz="4400" dirty="0" smtClean="0">
                <a:solidFill>
                  <a:schemeClr val="bg1"/>
                </a:solidFill>
              </a:rPr>
              <a:t> </a:t>
            </a:r>
            <a:r>
              <a:rPr lang="en-US" altLang="zh-TW" sz="4400" dirty="0" smtClean="0">
                <a:solidFill>
                  <a:schemeClr val="bg1"/>
                </a:solidFill>
              </a:rPr>
              <a:t>Canvas </a:t>
            </a:r>
            <a:r>
              <a:rPr lang="zh-TW" altLang="en-US" sz="4400" dirty="0" smtClean="0">
                <a:solidFill>
                  <a:schemeClr val="bg1"/>
                </a:solidFill>
              </a:rPr>
              <a:t>使用步驟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網頁中</a:t>
            </a:r>
            <a:r>
              <a:rPr lang="zh-TW" altLang="en-US" dirty="0" smtClean="0"/>
              <a:t>定義一塊特定大小的繪圖區塊</a:t>
            </a:r>
            <a:r>
              <a:rPr lang="en-US" altLang="zh-TW" dirty="0" smtClean="0"/>
              <a:t>(canvas </a:t>
            </a:r>
            <a:r>
              <a:rPr lang="zh-TW" altLang="en-US" dirty="0" smtClean="0"/>
              <a:t>標籤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>
                <a:solidFill>
                  <a:srgbClr val="7030A0"/>
                </a:solidFill>
              </a:rPr>
              <a:t>&lt;canvas id=" </a:t>
            </a:r>
            <a:r>
              <a:rPr lang="en-US" altLang="zh-TW" dirty="0" err="1">
                <a:solidFill>
                  <a:srgbClr val="7030A0"/>
                </a:solidFill>
              </a:rPr>
              <a:t>myCanvas</a:t>
            </a:r>
            <a:r>
              <a:rPr lang="en-US" altLang="zh-TW" dirty="0">
                <a:solidFill>
                  <a:srgbClr val="7030A0"/>
                </a:solidFill>
              </a:rPr>
              <a:t> " width="600" height="450"&gt;&lt;/canvas&gt;</a:t>
            </a:r>
          </a:p>
          <a:p>
            <a:r>
              <a:rPr lang="zh-TW" altLang="en-US" dirty="0" smtClean="0"/>
              <a:t>使用 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 程式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取得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canvas </a:t>
            </a:r>
            <a:r>
              <a:rPr lang="zh-TW" altLang="en-US" dirty="0" smtClean="0"/>
              <a:t>標籤</a:t>
            </a:r>
            <a:endParaRPr lang="en-US" altLang="zh-TW" dirty="0" smtClean="0"/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c=</a:t>
            </a:r>
            <a:r>
              <a:rPr lang="en-US" altLang="zh-TW" dirty="0" err="1">
                <a:solidFill>
                  <a:srgbClr val="0070C0"/>
                </a:solidFill>
              </a:rPr>
              <a:t>document.getElementById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0070C0"/>
                </a:solidFill>
              </a:rPr>
              <a:t>myCanvas</a:t>
            </a:r>
            <a:r>
              <a:rPr lang="en-US" altLang="zh-TW" dirty="0">
                <a:solidFill>
                  <a:srgbClr val="0070C0"/>
                </a:solidFill>
              </a:rPr>
              <a:t>"); 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1"/>
            <a:r>
              <a:rPr lang="zh-TW" altLang="en-US" dirty="0" smtClean="0"/>
              <a:t>取得此標籤的繪圖物件</a:t>
            </a:r>
            <a:endParaRPr lang="en-US" altLang="zh-TW" dirty="0" smtClean="0"/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ctx</a:t>
            </a:r>
            <a:r>
              <a:rPr lang="en-US" altLang="zh-TW" dirty="0">
                <a:solidFill>
                  <a:srgbClr val="0070C0"/>
                </a:solidFill>
              </a:rPr>
              <a:t>=</a:t>
            </a:r>
            <a:r>
              <a:rPr lang="en-US" altLang="zh-TW" dirty="0" err="1">
                <a:solidFill>
                  <a:srgbClr val="0070C0"/>
                </a:solidFill>
              </a:rPr>
              <a:t>c.getContext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0070C0"/>
                </a:solidFill>
              </a:rPr>
              <a:t>2d</a:t>
            </a:r>
            <a:r>
              <a:rPr lang="en-US" altLang="zh-TW" dirty="0">
                <a:solidFill>
                  <a:srgbClr val="0070C0"/>
                </a:solidFill>
              </a:rPr>
              <a:t>"); 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1"/>
            <a:r>
              <a:rPr lang="zh-TW" altLang="en-US" dirty="0" smtClean="0"/>
              <a:t>使用繪圖物件的方法繪製圖形</a:t>
            </a:r>
            <a:endParaRPr lang="en-US" altLang="zh-TW" dirty="0" smtClean="0"/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ctx.fillStyle</a:t>
            </a:r>
            <a:r>
              <a:rPr lang="en-US" altLang="zh-TW" dirty="0">
                <a:solidFill>
                  <a:srgbClr val="0070C0"/>
                </a:solidFill>
              </a:rPr>
              <a:t>="#</a:t>
            </a:r>
            <a:r>
              <a:rPr lang="en-US" altLang="zh-TW" dirty="0" err="1">
                <a:solidFill>
                  <a:srgbClr val="0070C0"/>
                </a:solidFill>
              </a:rPr>
              <a:t>FF0000</a:t>
            </a:r>
            <a:r>
              <a:rPr lang="en-US" altLang="zh-TW" dirty="0">
                <a:solidFill>
                  <a:srgbClr val="0070C0"/>
                </a:solidFill>
              </a:rPr>
              <a:t>"; 	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2"/>
            <a:r>
              <a:rPr lang="en-US" altLang="zh-TW" dirty="0" err="1" smtClean="0">
                <a:solidFill>
                  <a:srgbClr val="0070C0"/>
                </a:solidFill>
              </a:rPr>
              <a:t>ctx.fillRect</a:t>
            </a:r>
            <a:r>
              <a:rPr lang="en-US" altLang="zh-TW" dirty="0" smtClean="0">
                <a:solidFill>
                  <a:srgbClr val="0070C0"/>
                </a:solidFill>
              </a:rPr>
              <a:t>(0,0,150,75</a:t>
            </a:r>
            <a:r>
              <a:rPr lang="en-US" altLang="zh-TW" dirty="0">
                <a:solidFill>
                  <a:srgbClr val="0070C0"/>
                </a:solidFill>
              </a:rPr>
              <a:t>);    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69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212231" y="641758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750207" y="656998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59346" y="418545"/>
            <a:ext cx="349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</a:rPr>
              <a:t>利用</a:t>
            </a:r>
            <a:r>
              <a:rPr lang="en-US" altLang="zh-TW" sz="2400" b="1" dirty="0">
                <a:solidFill>
                  <a:schemeClr val="bg1"/>
                </a:solidFill>
              </a:rPr>
              <a:t>JavaScript </a:t>
            </a:r>
            <a:r>
              <a:rPr lang="zh-TW" altLang="en-US" sz="2400" b="1" dirty="0">
                <a:solidFill>
                  <a:schemeClr val="bg1"/>
                </a:solidFill>
              </a:rPr>
              <a:t>繪製圖形</a:t>
            </a:r>
            <a:endParaRPr lang="en-US" altLang="zh-TW" sz="2400" b="1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36803" y="2590381"/>
            <a:ext cx="290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</a:rPr>
              <a:t>範例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36803" y="1196812"/>
            <a:ext cx="290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JavaScript </a:t>
            </a:r>
            <a:r>
              <a:rPr lang="zh-TW" altLang="en-US" sz="2000" b="1" dirty="0">
                <a:solidFill>
                  <a:schemeClr val="bg1"/>
                </a:solidFill>
              </a:rPr>
              <a:t>繪製圖形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636803" y="1381627"/>
            <a:ext cx="19891" cy="95769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636803" y="2339325"/>
            <a:ext cx="49069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600760" y="2790436"/>
            <a:ext cx="0" cy="3950558"/>
          </a:xfrm>
          <a:prstGeom prst="line">
            <a:avLst/>
          </a:prstGeom>
          <a:ln w="28575">
            <a:solidFill>
              <a:srgbClr val="0D8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600760" y="6706034"/>
            <a:ext cx="49069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810697" y="1563833"/>
            <a:ext cx="6092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canvas </a:t>
            </a:r>
            <a:r>
              <a:rPr lang="zh-TW" altLang="en-US" sz="2000" dirty="0">
                <a:solidFill>
                  <a:schemeClr val="bg1"/>
                </a:solidFill>
              </a:rPr>
              <a:t>元素本身是沒有繪圖能力的。 所有的繪製工作必須在</a:t>
            </a:r>
            <a:r>
              <a:rPr lang="en-US" altLang="zh-TW" sz="2000" dirty="0">
                <a:solidFill>
                  <a:schemeClr val="bg1"/>
                </a:solidFill>
              </a:rPr>
              <a:t>JavaScript </a:t>
            </a:r>
            <a:r>
              <a:rPr lang="zh-TW" altLang="en-US" sz="2000" dirty="0">
                <a:solidFill>
                  <a:schemeClr val="bg1"/>
                </a:solidFill>
              </a:rPr>
              <a:t>內部</a:t>
            </a:r>
            <a:r>
              <a:rPr lang="zh-TW" altLang="en-US" sz="2000" dirty="0" smtClean="0">
                <a:solidFill>
                  <a:schemeClr val="bg1"/>
                </a:solidFill>
              </a:rPr>
              <a:t>完成。</a:t>
            </a:r>
            <a:endParaRPr lang="en-US" altLang="zh-TW" sz="20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10697" y="2920382"/>
            <a:ext cx="87299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&lt;canvas</a:t>
            </a:r>
            <a:r>
              <a:rPr lang="en-US" altLang="zh-TW" sz="2000" dirty="0">
                <a:solidFill>
                  <a:schemeClr val="bg1"/>
                </a:solidFill>
              </a:rPr>
              <a:t> id</a:t>
            </a:r>
            <a:r>
              <a:rPr lang="en-US" altLang="zh-TW" sz="2000" dirty="0" smtClean="0">
                <a:solidFill>
                  <a:schemeClr val="bg1"/>
                </a:solidFill>
              </a:rPr>
              <a:t>="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myCanvas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</a:rPr>
              <a:t>"</a:t>
            </a:r>
            <a:r>
              <a:rPr lang="en-US" altLang="zh-TW" sz="2000" dirty="0">
                <a:solidFill>
                  <a:schemeClr val="bg1"/>
                </a:solidFill>
              </a:rPr>
              <a:t> width="600" height="450"</a:t>
            </a:r>
            <a:r>
              <a:rPr lang="en-US" altLang="zh-TW" sz="2000" b="1" dirty="0">
                <a:solidFill>
                  <a:schemeClr val="bg1"/>
                </a:solidFill>
              </a:rPr>
              <a:t>&gt;</a:t>
            </a:r>
            <a:r>
              <a:rPr lang="en-US" altLang="zh-TW" sz="2000" dirty="0">
                <a:solidFill>
                  <a:schemeClr val="bg1"/>
                </a:solidFill>
              </a:rPr>
              <a:t>&lt;/canvas&gt;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&lt;</a:t>
            </a:r>
            <a:r>
              <a:rPr lang="en-US" altLang="zh-TW" sz="2000" dirty="0">
                <a:solidFill>
                  <a:schemeClr val="bg1"/>
                </a:solidFill>
              </a:rPr>
              <a:t>script type="text/</a:t>
            </a:r>
            <a:r>
              <a:rPr lang="en-US" altLang="zh-TW" sz="2000" dirty="0" err="1">
                <a:solidFill>
                  <a:schemeClr val="bg1"/>
                </a:solidFill>
              </a:rPr>
              <a:t>javascript</a:t>
            </a:r>
            <a:r>
              <a:rPr lang="en-US" altLang="zh-TW" sz="2000" dirty="0">
                <a:solidFill>
                  <a:schemeClr val="bg1"/>
                </a:solidFill>
              </a:rPr>
              <a:t>"&gt; 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	</a:t>
            </a:r>
            <a:r>
              <a:rPr lang="en-US" altLang="zh-TW" sz="2000" dirty="0" err="1">
                <a:solidFill>
                  <a:schemeClr val="bg1"/>
                </a:solidFill>
              </a:rPr>
              <a:t>var</a:t>
            </a:r>
            <a:r>
              <a:rPr lang="en-US" altLang="zh-TW" sz="2000" dirty="0">
                <a:solidFill>
                  <a:schemeClr val="bg1"/>
                </a:solidFill>
              </a:rPr>
              <a:t> c=</a:t>
            </a:r>
            <a:r>
              <a:rPr lang="en-US" altLang="zh-TW" sz="2000" dirty="0" err="1">
                <a:solidFill>
                  <a:schemeClr val="bg1"/>
                </a:solidFill>
              </a:rPr>
              <a:t>document.getElementById</a:t>
            </a:r>
            <a:r>
              <a:rPr lang="en-US" altLang="zh-TW" sz="2000" dirty="0">
                <a:solidFill>
                  <a:schemeClr val="bg1"/>
                </a:solidFill>
              </a:rPr>
              <a:t>("</a:t>
            </a:r>
            <a:r>
              <a:rPr lang="en-US" altLang="zh-TW" sz="2000" dirty="0" err="1">
                <a:solidFill>
                  <a:schemeClr val="bg1"/>
                </a:solidFill>
              </a:rPr>
              <a:t>myCanvas</a:t>
            </a:r>
            <a:r>
              <a:rPr lang="en-US" altLang="zh-TW" sz="2000" dirty="0">
                <a:solidFill>
                  <a:schemeClr val="bg1"/>
                </a:solidFill>
              </a:rPr>
              <a:t>"); 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	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JavaScript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使用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來尋找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canvas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元素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	</a:t>
            </a:r>
            <a:r>
              <a:rPr lang="en-US" altLang="zh-TW" sz="2000" dirty="0" err="1">
                <a:solidFill>
                  <a:schemeClr val="bg1"/>
                </a:solidFill>
              </a:rPr>
              <a:t>var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ctx</a:t>
            </a:r>
            <a:r>
              <a:rPr lang="en-US" altLang="zh-TW" sz="2000" dirty="0" smtClean="0">
                <a:solidFill>
                  <a:schemeClr val="bg1"/>
                </a:solidFill>
              </a:rPr>
              <a:t>=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c.getContext</a:t>
            </a:r>
            <a:r>
              <a:rPr lang="en-US" altLang="zh-TW" sz="2000" dirty="0">
                <a:solidFill>
                  <a:schemeClr val="bg1"/>
                </a:solidFill>
              </a:rPr>
              <a:t>("</a:t>
            </a:r>
            <a:r>
              <a:rPr lang="en-US" altLang="zh-TW" sz="2000" dirty="0">
                <a:solidFill>
                  <a:srgbClr val="FF0000"/>
                </a:solidFill>
              </a:rPr>
              <a:t>2d</a:t>
            </a:r>
            <a:r>
              <a:rPr lang="en-US" altLang="zh-TW" sz="2000" dirty="0">
                <a:solidFill>
                  <a:schemeClr val="bg1"/>
                </a:solidFill>
              </a:rPr>
              <a:t>"); </a:t>
            </a: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	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創建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context 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對象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擁有多種繪製路徑、矩形、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圓形、字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符以及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添加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圖像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的方法。</a:t>
            </a:r>
            <a:r>
              <a:rPr lang="zh-TW" altLang="en-US" sz="2000" dirty="0">
                <a:solidFill>
                  <a:srgbClr val="FF0000"/>
                </a:solidFill>
              </a:rPr>
              <a:t>目前僅有</a:t>
            </a:r>
            <a:r>
              <a:rPr lang="en-US" altLang="zh-TW" sz="2000" dirty="0">
                <a:solidFill>
                  <a:srgbClr val="FF0000"/>
                </a:solidFill>
              </a:rPr>
              <a:t>2D</a:t>
            </a:r>
            <a:r>
              <a:rPr lang="zh-TW" altLang="en-US" sz="2000" dirty="0">
                <a:solidFill>
                  <a:srgbClr val="FF0000"/>
                </a:solidFill>
              </a:rPr>
              <a:t>無</a:t>
            </a:r>
            <a:r>
              <a:rPr lang="en-US" altLang="zh-TW" sz="2000" dirty="0" smtClean="0">
                <a:solidFill>
                  <a:srgbClr val="FF0000"/>
                </a:solidFill>
              </a:rPr>
              <a:t>3D</a:t>
            </a:r>
            <a:endParaRPr lang="en-US" altLang="zh-TW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	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繪製一個紅色的矩形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	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ctx.fillStyle</a:t>
            </a:r>
            <a:r>
              <a:rPr lang="en-US" altLang="zh-TW" sz="2000" dirty="0">
                <a:solidFill>
                  <a:schemeClr val="bg1"/>
                </a:solidFill>
              </a:rPr>
              <a:t>="#FF0000"; 	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en-US" altLang="zh-TW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fillStyle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方法將其染成紅色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	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ctx.fillRect</a:t>
            </a:r>
            <a:r>
              <a:rPr lang="en-US" altLang="zh-TW" sz="2000" dirty="0" smtClean="0">
                <a:solidFill>
                  <a:schemeClr val="bg1"/>
                </a:solidFill>
              </a:rPr>
              <a:t>(0,0,150,75</a:t>
            </a:r>
            <a:r>
              <a:rPr lang="en-US" altLang="zh-TW" sz="2000" dirty="0">
                <a:solidFill>
                  <a:schemeClr val="bg1"/>
                </a:solidFill>
              </a:rPr>
              <a:t>); </a:t>
            </a:r>
            <a:r>
              <a:rPr lang="zh-TW" altLang="en-US" sz="2000" dirty="0">
                <a:solidFill>
                  <a:schemeClr val="bg1"/>
                </a:solidFill>
              </a:rPr>
              <a:t>  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en-US" altLang="zh-TW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fillRect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方法規定了形狀、位置和尺寸。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&lt;/script&gt;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090276" y="6402440"/>
            <a:ext cx="3687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</a:rPr>
              <a:t>繪製</a:t>
            </a:r>
            <a:r>
              <a:rPr lang="en-US" altLang="zh-TW" sz="1600" dirty="0">
                <a:solidFill>
                  <a:schemeClr val="bg1"/>
                </a:solidFill>
              </a:rPr>
              <a:t>150x75 </a:t>
            </a:r>
            <a:r>
              <a:rPr lang="zh-TW" altLang="en-US" sz="1600" dirty="0">
                <a:solidFill>
                  <a:schemeClr val="bg1"/>
                </a:solidFill>
              </a:rPr>
              <a:t>的</a:t>
            </a:r>
            <a:r>
              <a:rPr lang="zh-TW" altLang="en-US" sz="1600" dirty="0" smtClean="0">
                <a:solidFill>
                  <a:schemeClr val="bg1"/>
                </a:solidFill>
              </a:rPr>
              <a:t>矩形，</a:t>
            </a:r>
            <a:r>
              <a:rPr lang="zh-TW" altLang="en-US" sz="1600" dirty="0">
                <a:solidFill>
                  <a:schemeClr val="bg1"/>
                </a:solidFill>
              </a:rPr>
              <a:t>從左上角開始</a:t>
            </a:r>
            <a:r>
              <a:rPr lang="en-US" altLang="zh-TW" sz="1600" dirty="0">
                <a:solidFill>
                  <a:schemeClr val="bg1"/>
                </a:solidFill>
              </a:rPr>
              <a:t>(0,0)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85886" y="6044665"/>
            <a:ext cx="1174282" cy="279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7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975</Words>
  <Application>Microsoft Office PowerPoint</Application>
  <PresentationFormat>寬螢幕</PresentationFormat>
  <Paragraphs>209</Paragraphs>
  <Slides>30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Aldhabi</vt:lpstr>
      <vt:lpstr>微软雅黑</vt:lpstr>
      <vt:lpstr>宋体</vt:lpstr>
      <vt:lpstr>新細明體</vt:lpstr>
      <vt:lpstr>Arial</vt:lpstr>
      <vt:lpstr>Calibri</vt:lpstr>
      <vt:lpstr>Calibri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電腦螢幕座標設定</vt:lpstr>
      <vt:lpstr>HTML5 Canvas 使用步驟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弧度及方向</vt:lpstr>
      <vt:lpstr>PowerPoint 簡報</vt:lpstr>
      <vt:lpstr>PowerPoint 簡報</vt:lpstr>
      <vt:lpstr>PowerPoint 簡報</vt:lpstr>
      <vt:lpstr>PowerPoint 簡報</vt:lpstr>
      <vt:lpstr>PowerPoint 簡報</vt:lpstr>
      <vt:lpstr>Canvas JS 繪圖方法</vt:lpstr>
      <vt:lpstr>PowerPoint 簡報</vt:lpstr>
      <vt:lpstr>PowerPoint 簡報</vt:lpstr>
      <vt:lpstr>畫出心電圖座標格</vt:lpstr>
      <vt:lpstr>畫出心電圖</vt:lpstr>
      <vt:lpstr>ECGDat.js 資料格式說明</vt:lpstr>
      <vt:lpstr>可能用到的指令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chhsiao</cp:lastModifiedBy>
  <cp:revision>76</cp:revision>
  <dcterms:created xsi:type="dcterms:W3CDTF">2015-07-27T07:00:14Z</dcterms:created>
  <dcterms:modified xsi:type="dcterms:W3CDTF">2020-03-12T16:22:46Z</dcterms:modified>
</cp:coreProperties>
</file>