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303" r:id="rId3"/>
    <p:sldId id="325" r:id="rId4"/>
    <p:sldId id="328" r:id="rId5"/>
    <p:sldId id="329" r:id="rId6"/>
    <p:sldId id="330" r:id="rId7"/>
    <p:sldId id="333" r:id="rId8"/>
    <p:sldId id="335" r:id="rId9"/>
    <p:sldId id="337" r:id="rId10"/>
    <p:sldId id="33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2" y="6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JS draw BitMap</a:t>
            </a:r>
            <a:endParaRPr lang="en-US" altLang="zh-TW" sz="4800" b="1" dirty="0"/>
          </a:p>
          <a:p>
            <a:pPr algn="ctr"/>
            <a:r>
              <a:rPr lang="en-US" altLang="zh-TW" sz="4800" b="1"/>
              <a:t>JS </a:t>
            </a:r>
            <a:r>
              <a:rPr lang="zh-TW" altLang="en-US" sz="4800" b="1"/>
              <a:t>繪製二維點陣圖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雙重迴圈存取二維點陣圖物件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二維點陣圖物件</a:t>
            </a:r>
            <a:endParaRPr lang="en-US" altLang="zh-TW"/>
          </a:p>
          <a:p>
            <a:r>
              <a:rPr lang="zh-TW" altLang="en-US"/>
              <a:t>各類電腦繪圖程式皆有類似的物件</a:t>
            </a:r>
            <a:endParaRPr lang="en-US" altLang="zh-TW"/>
          </a:p>
          <a:p>
            <a:r>
              <a:rPr lang="zh-TW" altLang="en-US"/>
              <a:t>代表一固定長寬</a:t>
            </a:r>
            <a:r>
              <a:rPr lang="en-US" altLang="zh-TW"/>
              <a:t>( height,width) or (raws , columns) </a:t>
            </a:r>
            <a:r>
              <a:rPr lang="zh-TW" altLang="en-US"/>
              <a:t>之圖片</a:t>
            </a:r>
            <a:endParaRPr lang="en-US" altLang="zh-TW"/>
          </a:p>
          <a:p>
            <a:r>
              <a:rPr lang="zh-TW" altLang="en-US"/>
              <a:t>可用雙重迴圈設定或取得圖片每一點的顏色，如下示意程式</a:t>
            </a:r>
            <a:endParaRPr lang="en-US" altLang="zh-TW"/>
          </a:p>
          <a:p>
            <a:r>
              <a:rPr lang="en-US" altLang="zh-TW"/>
              <a:t>for(x=0;x&lt; width;x++)</a:t>
            </a:r>
          </a:p>
          <a:p>
            <a:pPr marL="457200" lvl="1" indent="0">
              <a:buNone/>
            </a:pPr>
            <a:r>
              <a:rPr lang="en-US" altLang="zh-TW"/>
              <a:t>{for(y=0;y&lt;height;y++) </a:t>
            </a:r>
          </a:p>
          <a:p>
            <a:pPr marL="457200" lvl="1" indent="0">
              <a:buNone/>
            </a:pPr>
            <a:r>
              <a:rPr lang="en-US" altLang="zh-TW"/>
              <a:t>     {bitMapObject.point[x][y].color = rgb(a,b,c); }</a:t>
            </a:r>
          </a:p>
          <a:p>
            <a:pPr marL="457200" lvl="1" indent="0">
              <a:buNone/>
            </a:pPr>
            <a:r>
              <a:rPr lang="en-US" altLang="zh-TW"/>
              <a:t>}</a:t>
            </a:r>
          </a:p>
          <a:p>
            <a:r>
              <a:rPr lang="en-US" altLang="zh-TW"/>
              <a:t> 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4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 dirty="0"/>
              <a:t>圖檔格式</a:t>
            </a:r>
            <a:r>
              <a:rPr lang="en-US" altLang="zh-TW" dirty="0"/>
              <a:t>:</a:t>
            </a:r>
            <a:r>
              <a:rPr lang="zh-TW" altLang="en-US" dirty="0"/>
              <a:t> 點陣圖及向量圖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雙重迴圈存取二維點陣圖物件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JS</a:t>
            </a:r>
            <a:r>
              <a:rPr lang="zh-TW" altLang="en-US" dirty="0"/>
              <a:t> 在</a:t>
            </a:r>
            <a:r>
              <a:rPr lang="en-US" altLang="zh-TW" dirty="0"/>
              <a:t>HTML5 Canvas </a:t>
            </a:r>
            <a:r>
              <a:rPr lang="zh-TW" altLang="en-US" dirty="0"/>
              <a:t>繪製點陣圖的方法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繪製醫學影像初體驗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醫學影像檔案 </a:t>
            </a:r>
            <a:r>
              <a:rPr lang="en-US" altLang="zh-TW" dirty="0"/>
              <a:t>(</a:t>
            </a:r>
            <a:r>
              <a:rPr lang="en-US" altLang="zh-TW" dirty="0" err="1"/>
              <a:t>DICOM</a:t>
            </a:r>
            <a:r>
              <a:rPr lang="zh-TW" altLang="en-US" dirty="0"/>
              <a:t> 檔</a:t>
            </a:r>
            <a:r>
              <a:rPr lang="en-US" altLang="zh-TW" dirty="0"/>
              <a:t>)</a:t>
            </a:r>
            <a:r>
              <a:rPr lang="zh-TW" altLang="en-US" dirty="0"/>
              <a:t>範例</a:t>
            </a:r>
            <a:endParaRPr lang="en-US" altLang="zh-TW" sz="2200" dirty="0"/>
          </a:p>
          <a:p>
            <a:pPr lvl="1" eaLnBrk="1" hangingPunct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電腦繪圖最小元素</a:t>
            </a: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Pixel (</a:t>
            </a:r>
            <a:r>
              <a:rPr lang="zh-TW" altLang="en-US" dirty="0"/>
              <a:t>像素點</a:t>
            </a:r>
            <a:r>
              <a:rPr lang="en-US" altLang="zh-TW" dirty="0"/>
              <a:t>)</a:t>
            </a:r>
            <a:endParaRPr lang="zh-TW" altLang="en-US" dirty="0"/>
          </a:p>
          <a:p>
            <a:pPr lvl="1" eaLnBrk="1" hangingPunct="1"/>
            <a:r>
              <a:rPr lang="zh-TW" altLang="en-US" dirty="0"/>
              <a:t>將螢幕</a:t>
            </a:r>
            <a:r>
              <a:rPr lang="en-US" altLang="zh-TW" dirty="0"/>
              <a:t>(</a:t>
            </a:r>
            <a:r>
              <a:rPr lang="zh-TW" altLang="en-US" dirty="0"/>
              <a:t>或視窗區域</a:t>
            </a:r>
            <a:r>
              <a:rPr lang="en-US" altLang="zh-TW" dirty="0"/>
              <a:t>)</a:t>
            </a:r>
            <a:r>
              <a:rPr lang="zh-TW" altLang="en-US" dirty="0"/>
              <a:t>當成二維平面</a:t>
            </a:r>
          </a:p>
          <a:p>
            <a:pPr lvl="1" eaLnBrk="1" hangingPunct="1"/>
            <a:r>
              <a:rPr lang="zh-TW" altLang="en-US" dirty="0"/>
              <a:t>其解析度最小單位點</a:t>
            </a:r>
            <a:r>
              <a:rPr lang="en-US" altLang="zh-TW" dirty="0"/>
              <a:t>(</a:t>
            </a:r>
            <a:r>
              <a:rPr lang="zh-TW" altLang="en-US" dirty="0"/>
              <a:t>像素點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zh-TW" altLang="en-US" dirty="0"/>
              <a:t>可使用電腦程式設定像素點座標</a:t>
            </a:r>
            <a:r>
              <a:rPr lang="zh-TW" altLang="en-US"/>
              <a:t>及顏色</a:t>
            </a:r>
            <a:endParaRPr lang="en-US" altLang="zh-TW"/>
          </a:p>
          <a:p>
            <a:pPr lvl="2"/>
            <a:r>
              <a:rPr lang="en-US" altLang="zh-TW"/>
              <a:t>(X,Y)(width, height)(column ,raw)</a:t>
            </a:r>
            <a:r>
              <a:rPr lang="zh-TW" altLang="en-US"/>
              <a:t>二維陣列</a:t>
            </a:r>
            <a:endParaRPr lang="en-US" altLang="zh-TW"/>
          </a:p>
          <a:p>
            <a:pPr lvl="2"/>
            <a:r>
              <a:rPr lang="zh-TW" altLang="en-US"/>
              <a:t>每個點包含 </a:t>
            </a:r>
            <a:r>
              <a:rPr lang="en-US" altLang="zh-TW"/>
              <a:t>RGB</a:t>
            </a:r>
            <a:r>
              <a:rPr lang="zh-TW" altLang="en-US"/>
              <a:t> 三原色及一個透明度 </a:t>
            </a:r>
            <a:r>
              <a:rPr lang="en-US" altLang="zh-TW"/>
              <a:t>Alpha value</a:t>
            </a:r>
          </a:p>
          <a:p>
            <a:pPr lvl="3"/>
            <a:r>
              <a:rPr lang="en-US" altLang="zh-TW"/>
              <a:t>RGB </a:t>
            </a:r>
            <a:r>
              <a:rPr lang="zh-TW" altLang="en-US"/>
              <a:t>及 </a:t>
            </a:r>
            <a:r>
              <a:rPr lang="en-US" altLang="zh-TW"/>
              <a:t>Alpha value</a:t>
            </a:r>
            <a:r>
              <a:rPr lang="zh-TW" altLang="en-US"/>
              <a:t> 的數值範圍皆為 </a:t>
            </a:r>
            <a:r>
              <a:rPr lang="en-US" altLang="zh-TW"/>
              <a:t>0-255</a:t>
            </a:r>
          </a:p>
          <a:p>
            <a:pPr lvl="3"/>
            <a:r>
              <a:rPr lang="zh-TW" altLang="en-US"/>
              <a:t>佔一個 </a:t>
            </a:r>
            <a:r>
              <a:rPr lang="en-US" altLang="zh-TW"/>
              <a:t>byte</a:t>
            </a:r>
          </a:p>
          <a:p>
            <a:pPr lvl="1"/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654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網頁標籤顏色設定範例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/colors/</a:t>
            </a:r>
            <a:r>
              <a:rPr lang="en-US" altLang="zh-TW" dirty="0" err="1"/>
              <a:t>tryit.asp?filename</a:t>
            </a:r>
            <a:r>
              <a:rPr lang="en-US" altLang="zh-TW" dirty="0"/>
              <a:t>=</a:t>
            </a:r>
            <a:r>
              <a:rPr lang="en-US" altLang="zh-TW" dirty="0" err="1"/>
              <a:t>trycolors_colornames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直接給定顏色</a:t>
            </a:r>
            <a:endParaRPr lang="en-US" altLang="zh-TW" dirty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</a:t>
            </a:r>
            <a:r>
              <a:rPr lang="en-US" altLang="zh-TW" dirty="0" err="1"/>
              <a:t>color:</a:t>
            </a:r>
            <a:r>
              <a:rPr lang="en-US" altLang="zh-TW" b="1" dirty="0" err="1">
                <a:solidFill>
                  <a:srgbClr val="FF0000"/>
                </a:solidFill>
              </a:rPr>
              <a:t>red</a:t>
            </a:r>
            <a:r>
              <a:rPr lang="en-US" altLang="zh-TW" dirty="0"/>
              <a:t>"&gt;Heading&lt;/</a:t>
            </a:r>
            <a:r>
              <a:rPr lang="en-US" altLang="zh-TW" dirty="0" err="1"/>
              <a:t>h1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給定 </a:t>
            </a:r>
            <a:r>
              <a:rPr lang="en-US" altLang="zh-TW" dirty="0"/>
              <a:t>16 </a:t>
            </a:r>
            <a:r>
              <a:rPr lang="zh-TW" altLang="en-US" dirty="0"/>
              <a:t>進制</a:t>
            </a:r>
            <a:r>
              <a:rPr lang="en-US" altLang="zh-TW" dirty="0"/>
              <a:t>(00-</a:t>
            </a:r>
            <a:r>
              <a:rPr lang="en-US" altLang="zh-TW" dirty="0" err="1"/>
              <a:t>FF</a:t>
            </a:r>
            <a:r>
              <a:rPr lang="en-US" altLang="zh-TW" dirty="0"/>
              <a:t>: 0-255)</a:t>
            </a:r>
            <a:r>
              <a:rPr lang="zh-TW" altLang="en-US" dirty="0"/>
              <a:t>的 </a:t>
            </a:r>
            <a:r>
              <a:rPr lang="en-US" altLang="zh-TW" dirty="0" err="1"/>
              <a:t>RGB</a:t>
            </a:r>
            <a:r>
              <a:rPr lang="zh-TW" altLang="en-US" dirty="0"/>
              <a:t> 數值 </a:t>
            </a:r>
            <a:endParaRPr lang="en-US" altLang="zh-TW" dirty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h1</a:t>
            </a:r>
            <a:r>
              <a:rPr lang="en-US" altLang="zh-TW" dirty="0"/>
              <a:t> style="color:</a:t>
            </a: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b="1" dirty="0" err="1">
                <a:solidFill>
                  <a:srgbClr val="FF0000"/>
                </a:solidFill>
              </a:rPr>
              <a:t>00FF00</a:t>
            </a:r>
            <a:r>
              <a:rPr lang="en-US" altLang="zh-TW" dirty="0"/>
              <a:t>"&gt;Heading&lt;/</a:t>
            </a:r>
            <a:r>
              <a:rPr lang="en-US" altLang="zh-TW" dirty="0" err="1"/>
              <a:t>h1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4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HTML5</a:t>
            </a:r>
            <a:r>
              <a:rPr lang="en-US" altLang="zh-TW" dirty="0"/>
              <a:t> canvas </a:t>
            </a:r>
            <a:r>
              <a:rPr lang="zh-TW" altLang="en-US" dirty="0"/>
              <a:t>繪圖顏色設定範例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/tags/</a:t>
            </a:r>
            <a:r>
              <a:rPr lang="en-US" altLang="zh-TW" dirty="0" err="1"/>
              <a:t>tryit.asp?filename</a:t>
            </a:r>
            <a:r>
              <a:rPr lang="en-US" altLang="zh-TW" dirty="0"/>
              <a:t>=</a:t>
            </a:r>
            <a:r>
              <a:rPr lang="en-US" altLang="zh-TW" dirty="0" err="1"/>
              <a:t>tryhtml5_canvas_fillstyle</a:t>
            </a:r>
            <a:endParaRPr lang="en-US" altLang="zh-TW" dirty="0"/>
          </a:p>
          <a:p>
            <a:r>
              <a:rPr lang="zh-TW" altLang="en-US" dirty="0"/>
              <a:t>直接給定顏色</a:t>
            </a:r>
          </a:p>
          <a:p>
            <a:pPr lvl="1"/>
            <a:r>
              <a:rPr lang="en-US" altLang="zh-TW" dirty="0" err="1"/>
              <a:t>ctx.fillStyle</a:t>
            </a:r>
            <a:r>
              <a:rPr lang="en-US" altLang="zh-TW" dirty="0"/>
              <a:t> = "blue";</a:t>
            </a:r>
          </a:p>
          <a:p>
            <a:r>
              <a:rPr lang="zh-TW" altLang="en-US" dirty="0"/>
              <a:t>給定 </a:t>
            </a:r>
            <a:r>
              <a:rPr lang="en-US" altLang="zh-TW" dirty="0"/>
              <a:t>16 </a:t>
            </a:r>
            <a:r>
              <a:rPr lang="zh-TW" altLang="en-US" dirty="0"/>
              <a:t>進制</a:t>
            </a:r>
            <a:r>
              <a:rPr lang="en-US" altLang="zh-TW" dirty="0"/>
              <a:t>(00-</a:t>
            </a:r>
            <a:r>
              <a:rPr lang="en-US" altLang="zh-TW" dirty="0" err="1"/>
              <a:t>FF</a:t>
            </a:r>
            <a:r>
              <a:rPr lang="en-US" altLang="zh-TW" dirty="0"/>
              <a:t>: 0-255)</a:t>
            </a:r>
            <a:r>
              <a:rPr lang="zh-TW" altLang="en-US" dirty="0"/>
              <a:t>的 </a:t>
            </a:r>
            <a:r>
              <a:rPr lang="en-US" altLang="zh-TW" dirty="0" err="1"/>
              <a:t>RGB</a:t>
            </a:r>
            <a:r>
              <a:rPr lang="en-US" altLang="zh-TW" dirty="0"/>
              <a:t> </a:t>
            </a:r>
            <a:r>
              <a:rPr lang="zh-TW" altLang="en-US" dirty="0"/>
              <a:t>數值 </a:t>
            </a:r>
          </a:p>
          <a:p>
            <a:pPr lvl="1"/>
            <a:r>
              <a:rPr lang="en-US" altLang="zh-TW" dirty="0" err="1"/>
              <a:t>ctx.fillStyle</a:t>
            </a:r>
            <a:r>
              <a:rPr lang="en-US" altLang="zh-TW" dirty="0"/>
              <a:t> = "</a:t>
            </a: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b="1" dirty="0" err="1">
                <a:solidFill>
                  <a:srgbClr val="FF0000"/>
                </a:solidFill>
              </a:rPr>
              <a:t>FF0000</a:t>
            </a:r>
            <a:r>
              <a:rPr lang="en-US" altLang="zh-TW" dirty="0"/>
              <a:t>";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設定透明度</a:t>
            </a:r>
            <a:r>
              <a:rPr lang="en-US" altLang="zh-TW" dirty="0"/>
              <a:t>(alpha</a:t>
            </a:r>
            <a:r>
              <a:rPr lang="zh-TW" altLang="en-US" dirty="0"/>
              <a:t> </a:t>
            </a:r>
            <a:r>
              <a:rPr lang="en-US" altLang="zh-TW" dirty="0"/>
              <a:t>value)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zh-TW" altLang="en-US" dirty="0"/>
              <a:t> 範例</a:t>
            </a:r>
            <a:endParaRPr lang="en-US" altLang="zh-TW" dirty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www.w3schools.com</a:t>
            </a:r>
            <a:r>
              <a:rPr lang="en-US" altLang="zh-TW" dirty="0"/>
              <a:t>/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tryit.asp?filename</a:t>
            </a:r>
            <a:r>
              <a:rPr lang="en-US" altLang="zh-TW" dirty="0"/>
              <a:t>=</a:t>
            </a:r>
            <a:r>
              <a:rPr lang="en-US" altLang="zh-TW" dirty="0" err="1"/>
              <a:t>trycss3_color_rgba</a:t>
            </a:r>
            <a:endParaRPr lang="en-US" altLang="zh-TW" dirty="0"/>
          </a:p>
          <a:p>
            <a:r>
              <a:rPr lang="es-ES" altLang="zh-TW" dirty="0"/>
              <a:t>HTML5 canvas </a:t>
            </a:r>
            <a:r>
              <a:rPr lang="zh-TW" altLang="es-ES" dirty="0"/>
              <a:t>範例</a:t>
            </a:r>
          </a:p>
          <a:p>
            <a:pPr lvl="1"/>
            <a:r>
              <a:rPr lang="es-ES" altLang="zh-TW" dirty="0"/>
              <a:t>https://www.w3schools.com/tags/tryit.asp?filename=tryhtml5_canvas_globalalpha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向量圖與點陣圖的差異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Bit-mapped Graphics </a:t>
            </a:r>
            <a:r>
              <a:rPr lang="zh-TW" altLang="en-US" sz="2600" dirty="0"/>
              <a:t>點陣圖</a:t>
            </a:r>
            <a:r>
              <a:rPr lang="en-US" altLang="zh-TW" sz="2600" dirty="0"/>
              <a:t>:</a:t>
            </a:r>
          </a:p>
          <a:p>
            <a:pPr lvl="1" eaLnBrk="1" hangingPunct="1"/>
            <a:r>
              <a:rPr lang="zh-TW" altLang="en-US" sz="2200" dirty="0"/>
              <a:t>以二維點陣儲存影像上每一點的色階</a:t>
            </a:r>
            <a:r>
              <a:rPr lang="en-US" altLang="zh-TW" sz="2200" dirty="0"/>
              <a:t>(pixel </a:t>
            </a:r>
            <a:r>
              <a:rPr lang="zh-TW" altLang="en-US" sz="2200" dirty="0"/>
              <a:t>像素</a:t>
            </a:r>
            <a:r>
              <a:rPr lang="en-US" altLang="zh-TW" sz="2200" dirty="0"/>
              <a:t>)</a:t>
            </a:r>
          </a:p>
          <a:p>
            <a:pPr lvl="1" eaLnBrk="1" hangingPunct="1"/>
            <a:r>
              <a:rPr lang="zh-TW" altLang="en-US" sz="2200" dirty="0"/>
              <a:t>能真實呈現影像原貌及色彩上的細微差異，但將其放大後會產生鋸齒邊緣。</a:t>
            </a:r>
          </a:p>
          <a:p>
            <a:pPr eaLnBrk="1" hangingPunct="1"/>
            <a:endParaRPr lang="en-US" altLang="zh-TW" sz="2600" dirty="0"/>
          </a:p>
          <a:p>
            <a:pPr eaLnBrk="1" hangingPunct="1"/>
            <a:r>
              <a:rPr lang="en-US" altLang="zh-TW" sz="2600" dirty="0"/>
              <a:t>Vector Graphics </a:t>
            </a:r>
            <a:r>
              <a:rPr lang="zh-TW" altLang="en-US" sz="2600" dirty="0"/>
              <a:t>向量圖</a:t>
            </a:r>
            <a:r>
              <a:rPr lang="en-US" altLang="zh-TW" sz="2600" dirty="0"/>
              <a:t>:</a:t>
            </a:r>
          </a:p>
          <a:p>
            <a:pPr lvl="1" eaLnBrk="1" hangingPunct="1"/>
            <a:r>
              <a:rPr lang="zh-TW" altLang="en-US" sz="2200" dirty="0"/>
              <a:t>是以數學運算為基礎，利用算式來表達線條及形狀</a:t>
            </a:r>
          </a:p>
          <a:p>
            <a:pPr lvl="1" eaLnBrk="1" hangingPunct="1"/>
            <a:r>
              <a:rPr lang="zh-TW" altLang="en-US" sz="2200" dirty="0"/>
              <a:t>每當進行編輯時，線條的長度或形狀的面積會重新計算，因此不會牽涉到「解析度」的問題，即是沒有放大後失真及產生鋸齒狀的問題</a:t>
            </a:r>
          </a:p>
          <a:p>
            <a:pPr lvl="1" eaLnBrk="1" hangingPunct="1"/>
            <a:r>
              <a:rPr lang="zh-TW" altLang="en-US" sz="2200" dirty="0"/>
              <a:t>向量圖的檔案大小比點陣圖小得多</a:t>
            </a:r>
          </a:p>
        </p:txBody>
      </p:sp>
    </p:spTree>
    <p:extLst>
      <p:ext uri="{BB962C8B-B14F-4D97-AF65-F5344CB8AC3E}">
        <p14:creationId xmlns:p14="http://schemas.microsoft.com/office/powerpoint/2010/main" val="17515952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600"/>
              <a:t>常見的</a:t>
            </a:r>
            <a:r>
              <a:rPr lang="zh-TW" altLang="en-US"/>
              <a:t>點陣圖格式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/>
              <a:t>BMP(Windows Bit Map)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Windows</a:t>
            </a:r>
            <a:r>
              <a:rPr lang="zh-TW" altLang="en-US" sz="2000"/>
              <a:t>標準的影像格式 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/>
              <a:t>以二維陣列儲存 </a:t>
            </a:r>
            <a:r>
              <a:rPr kumimoji="0" lang="en-US" altLang="zh-TW" sz="2000"/>
              <a:t>Pixel value</a:t>
            </a:r>
            <a:r>
              <a:rPr kumimoji="0" lang="zh-TW" altLang="en-US" sz="2000"/>
              <a:t>。 每個 </a:t>
            </a:r>
            <a:r>
              <a:rPr kumimoji="0" lang="en-US" altLang="zh-TW" sz="2000"/>
              <a:t>Pixel </a:t>
            </a:r>
            <a:r>
              <a:rPr kumimoji="0" lang="zh-TW" altLang="en-US" sz="2000"/>
              <a:t>存成 </a:t>
            </a:r>
            <a:r>
              <a:rPr kumimoji="0" lang="en-US" altLang="zh-TW" sz="2000"/>
              <a:t>1, 4,8</a:t>
            </a:r>
            <a:r>
              <a:rPr kumimoji="0" lang="en-US" altLang="zh-TW" sz="2000" b="1">
                <a:solidFill>
                  <a:srgbClr val="FF0000"/>
                </a:solidFill>
              </a:rPr>
              <a:t>, 24, 32 bit</a:t>
            </a:r>
            <a:r>
              <a:rPr kumimoji="0" lang="en-US" altLang="zh-TW" sz="2000"/>
              <a:t>, </a:t>
            </a:r>
            <a:r>
              <a:rPr kumimoji="0" lang="zh-TW" altLang="en-US" sz="2000"/>
              <a:t>無壓縮圖檔很大</a:t>
            </a:r>
          </a:p>
          <a:p>
            <a:pPr lvl="1">
              <a:lnSpc>
                <a:spcPct val="90000"/>
              </a:lnSpc>
            </a:pPr>
            <a:r>
              <a:rPr kumimoji="0" lang="zh-TW" altLang="en-US" sz="2000"/>
              <a:t>瀏覽器不支援</a:t>
            </a:r>
          </a:p>
          <a:p>
            <a:pPr>
              <a:lnSpc>
                <a:spcPct val="90000"/>
              </a:lnSpc>
            </a:pPr>
            <a:r>
              <a:rPr lang="en-US" altLang="zh-TW" sz="2100"/>
              <a:t>JPEG(Joint Photographic Experts Group )</a:t>
            </a:r>
            <a:r>
              <a:rPr lang="zh-TW" altLang="en-US" sz="2100"/>
              <a:t>圖檔，又稱</a:t>
            </a:r>
            <a:r>
              <a:rPr lang="en-US" altLang="zh-TW" sz="2100"/>
              <a:t>JPG</a:t>
            </a:r>
            <a:r>
              <a:rPr lang="zh-TW" altLang="en-US" sz="2100"/>
              <a:t>檔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工業壓縮標準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適用於儲存全彩影像及縮小檔案大小 </a:t>
            </a:r>
          </a:p>
          <a:p>
            <a:pPr>
              <a:lnSpc>
                <a:spcPct val="90000"/>
              </a:lnSpc>
            </a:pPr>
            <a:r>
              <a:rPr lang="en-US" altLang="zh-TW" sz="2100"/>
              <a:t>GIF(Graphics Interchange Format) 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適合儲存</a:t>
            </a:r>
            <a:r>
              <a:rPr lang="en-US" altLang="zh-TW" sz="2000"/>
              <a:t>256</a:t>
            </a:r>
            <a:r>
              <a:rPr lang="zh-TW" altLang="en-US" sz="2000"/>
              <a:t>色彩色或</a:t>
            </a:r>
            <a:r>
              <a:rPr lang="en-US" altLang="zh-TW" sz="2000"/>
              <a:t>256</a:t>
            </a:r>
            <a:r>
              <a:rPr lang="zh-TW" altLang="en-US" sz="2000"/>
              <a:t>色灰階影像，</a:t>
            </a:r>
          </a:p>
          <a:p>
            <a:pPr lvl="1">
              <a:lnSpc>
                <a:spcPct val="90000"/>
              </a:lnSpc>
            </a:pPr>
            <a:r>
              <a:rPr lang="zh-TW" altLang="en-US" sz="2000"/>
              <a:t>支援支援透明背景及動畫效果</a:t>
            </a:r>
          </a:p>
          <a:p>
            <a:pPr>
              <a:lnSpc>
                <a:spcPct val="90000"/>
              </a:lnSpc>
            </a:pPr>
            <a:r>
              <a:rPr lang="zh-TW" altLang="en-US" sz="2100"/>
              <a:t>圖形格式進階說明</a:t>
            </a:r>
            <a:r>
              <a:rPr lang="en-US" altLang="zh-TW" sz="2100"/>
              <a:t>:http://blog.yam.com/pachiichi/article/12771313</a:t>
            </a:r>
          </a:p>
        </p:txBody>
      </p:sp>
    </p:spTree>
    <p:extLst>
      <p:ext uri="{BB962C8B-B14F-4D97-AF65-F5344CB8AC3E}">
        <p14:creationId xmlns:p14="http://schemas.microsoft.com/office/powerpoint/2010/main" val="9069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1371" y="-126578"/>
            <a:ext cx="10972800" cy="1143000"/>
          </a:xfrm>
        </p:spPr>
        <p:txBody>
          <a:bodyPr/>
          <a:lstStyle/>
          <a:p>
            <a:r>
              <a:rPr lang="zh-TW" altLang="en-US" dirty="0"/>
              <a:t>程式繪製點陣圖步驟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16422"/>
            <a:ext cx="10972800" cy="4525963"/>
          </a:xfrm>
        </p:spPr>
        <p:txBody>
          <a:bodyPr/>
          <a:lstStyle/>
          <a:p>
            <a:r>
              <a:rPr lang="zh-TW" altLang="en-US" dirty="0"/>
              <a:t>準備</a:t>
            </a:r>
            <a:r>
              <a:rPr lang="zh-TW" altLang="en-US" b="1" dirty="0">
                <a:solidFill>
                  <a:srgbClr val="FF0000"/>
                </a:solidFill>
              </a:rPr>
              <a:t>畫布及繪圖物件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準備</a:t>
            </a:r>
            <a:r>
              <a:rPr lang="zh-TW" altLang="en-US" b="1" dirty="0">
                <a:solidFill>
                  <a:srgbClr val="FF0000"/>
                </a:solidFill>
              </a:rPr>
              <a:t>點陣圖物件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各類電腦繪圖程式皆有類似的物件，代表一固定長寬</a:t>
            </a:r>
            <a:r>
              <a:rPr lang="en-US" altLang="zh-TW" dirty="0"/>
              <a:t>( </a:t>
            </a:r>
            <a:r>
              <a:rPr lang="en-US" altLang="zh-TW" dirty="0" err="1"/>
              <a:t>height,width</a:t>
            </a:r>
            <a:r>
              <a:rPr lang="en-US" altLang="zh-TW" dirty="0"/>
              <a:t>) or (</a:t>
            </a:r>
            <a:r>
              <a:rPr lang="en-US" altLang="zh-TW" dirty="0" err="1"/>
              <a:t>raws</a:t>
            </a:r>
            <a:r>
              <a:rPr lang="en-US" altLang="zh-TW" dirty="0"/>
              <a:t> , columns) </a:t>
            </a:r>
            <a:r>
              <a:rPr lang="zh-TW" altLang="en-US" dirty="0"/>
              <a:t>之圖片陣列</a:t>
            </a:r>
            <a:endParaRPr lang="en-US" altLang="zh-TW" dirty="0"/>
          </a:p>
          <a:p>
            <a:pPr lvl="1"/>
            <a:r>
              <a:rPr lang="zh-TW" altLang="en-US" dirty="0"/>
              <a:t>程式可設定或讀取其像素陣列每一點的數值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用雙重迴圈設定點陣圖物件每一點的顏色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使用繪圖物件將點陣圖物件貼到畫布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132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735</Words>
  <Application>Microsoft Office PowerPoint</Application>
  <PresentationFormat>寬螢幕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宋体</vt:lpstr>
      <vt:lpstr>新細明體</vt:lpstr>
      <vt:lpstr>Arial</vt:lpstr>
      <vt:lpstr>Calibri</vt:lpstr>
      <vt:lpstr>Office 佈景主題</vt:lpstr>
      <vt:lpstr>PowerPoint 簡報</vt:lpstr>
      <vt:lpstr>課程大綱</vt:lpstr>
      <vt:lpstr>電腦繪圖最小元素</vt:lpstr>
      <vt:lpstr>網頁標籤顏色設定範例</vt:lpstr>
      <vt:lpstr>HTML5 canvas 繪圖顏色設定範例</vt:lpstr>
      <vt:lpstr>設定透明度(alpha value) </vt:lpstr>
      <vt:lpstr>向量圖與點陣圖的差異</vt:lpstr>
      <vt:lpstr>常見的點陣圖格式</vt:lpstr>
      <vt:lpstr>程式繪製點陣圖步驟</vt:lpstr>
      <vt:lpstr>雙重迴圈存取二維點陣圖物件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User</cp:lastModifiedBy>
  <cp:revision>79</cp:revision>
  <dcterms:created xsi:type="dcterms:W3CDTF">2015-07-27T07:00:14Z</dcterms:created>
  <dcterms:modified xsi:type="dcterms:W3CDTF">2021-03-24T03:17:11Z</dcterms:modified>
</cp:coreProperties>
</file>