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303" r:id="rId3"/>
    <p:sldId id="336" r:id="rId4"/>
    <p:sldId id="337" r:id="rId5"/>
    <p:sldId id="338" r:id="rId6"/>
    <p:sldId id="339" r:id="rId7"/>
    <p:sldId id="340" r:id="rId8"/>
    <p:sldId id="341" r:id="rId9"/>
    <p:sldId id="34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994" y="307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0904" y="2653698"/>
            <a:ext cx="88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/>
              <a:t>紀錄及繪製圖表</a:t>
            </a:r>
            <a:endParaRPr lang="en-US" altLang="zh-TW" sz="4800" b="1" dirty="0"/>
          </a:p>
          <a:p>
            <a:pPr algn="ctr"/>
            <a:r>
              <a:rPr lang="zh-TW" altLang="en-US" sz="4800" dirty="0"/>
              <a:t>應用範例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應用需求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標準化數據輸入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數據呈現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數據資料標準化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27708-8122-4CFB-A788-DB72E4BC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應用需求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1232DD-D6D8-42D2-8436-34CEAC90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將收集的資料圖表呈現</a:t>
            </a:r>
            <a:endParaRPr lang="en-US" altLang="zh-TW" dirty="0"/>
          </a:p>
          <a:p>
            <a:pPr lvl="1"/>
            <a:r>
              <a:rPr lang="zh-TW" altLang="en-US" dirty="0"/>
              <a:t>如曲線圖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體溫、動作之三軸加速度、心電圖等</a:t>
            </a:r>
            <a:endParaRPr lang="en-US" altLang="zh-TW" dirty="0"/>
          </a:p>
          <a:p>
            <a:pPr lvl="1"/>
            <a:r>
              <a:rPr lang="zh-TW" altLang="en-US" dirty="0"/>
              <a:t>不限於健康醫療資料</a:t>
            </a:r>
            <a:endParaRPr lang="en-US" altLang="zh-TW" dirty="0"/>
          </a:p>
          <a:p>
            <a:pPr lvl="2"/>
            <a:r>
              <a:rPr lang="zh-TW" altLang="en-US" dirty="0"/>
              <a:t>如人口、股價、經濟成長等資料</a:t>
            </a:r>
          </a:p>
        </p:txBody>
      </p:sp>
    </p:spTree>
    <p:extLst>
      <p:ext uri="{BB962C8B-B14F-4D97-AF65-F5344CB8AC3E}">
        <p14:creationId xmlns:p14="http://schemas.microsoft.com/office/powerpoint/2010/main" val="284049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FA5EB-0FA9-4FF7-A687-B6624F3E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標準化數據輸入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362242-FF19-439D-893D-8A7A1422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observation</a:t>
            </a:r>
            <a:r>
              <a:rPr lang="zh-TW" altLang="en-US" dirty="0"/>
              <a:t>，包含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受測者、量測裝置、量測時間</a:t>
            </a:r>
            <a:r>
              <a:rPr lang="en-US" altLang="zh-TW" dirty="0"/>
              <a:t>..</a:t>
            </a:r>
          </a:p>
          <a:p>
            <a:pPr lvl="1"/>
            <a:r>
              <a:rPr lang="zh-TW" altLang="en-US" dirty="0"/>
              <a:t>量測所得數據</a:t>
            </a:r>
            <a:endParaRPr lang="en-US" altLang="zh-TW" dirty="0"/>
          </a:p>
          <a:p>
            <a:pPr lvl="2"/>
            <a:r>
              <a:rPr lang="zh-TW" altLang="en-US" dirty="0"/>
              <a:t>數值型態及單位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85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75611-6EBD-44E3-85AA-7078C38C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數據呈現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491F5-93DF-4627-BF9D-838248A4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 軸</a:t>
            </a:r>
            <a:r>
              <a:rPr lang="en-US" altLang="zh-TW" dirty="0"/>
              <a:t>:</a:t>
            </a:r>
            <a:r>
              <a:rPr lang="zh-TW" altLang="en-US" dirty="0"/>
              <a:t> 時間   </a:t>
            </a:r>
            <a:r>
              <a:rPr lang="en-US" altLang="zh-TW" dirty="0"/>
              <a:t>Y</a:t>
            </a:r>
            <a:r>
              <a:rPr lang="zh-TW" altLang="en-US" dirty="0"/>
              <a:t>軸</a:t>
            </a:r>
            <a:r>
              <a:rPr lang="en-US" altLang="zh-TW" dirty="0"/>
              <a:t>:</a:t>
            </a:r>
            <a:r>
              <a:rPr lang="zh-TW" altLang="en-US" dirty="0"/>
              <a:t> 數值</a:t>
            </a:r>
            <a:endParaRPr lang="en-US" altLang="zh-TW" dirty="0"/>
          </a:p>
          <a:p>
            <a:pPr lvl="1"/>
            <a:r>
              <a:rPr lang="zh-TW" altLang="en-US" dirty="0"/>
              <a:t>如年齡體重變化</a:t>
            </a:r>
            <a:endParaRPr lang="en-US" altLang="zh-TW" dirty="0"/>
          </a:p>
          <a:p>
            <a:pPr lvl="1"/>
            <a:r>
              <a:rPr lang="en-US" altLang="zh-TW" dirty="0"/>
              <a:t>[{"age":1,"weight":7},</a:t>
            </a:r>
          </a:p>
          <a:p>
            <a:pPr lvl="1"/>
            <a:r>
              <a:rPr lang="en-US" altLang="zh-TW" dirty="0"/>
              <a:t>{"age":2,"weight":10},</a:t>
            </a:r>
          </a:p>
          <a:p>
            <a:pPr lvl="1"/>
            <a:r>
              <a:rPr lang="en-US" altLang="zh-TW" dirty="0"/>
              <a:t>{"age":3,"weight":13},</a:t>
            </a:r>
          </a:p>
          <a:p>
            <a:pPr lvl="1"/>
            <a:r>
              <a:rPr lang="en-US" altLang="zh-TW" dirty="0"/>
              <a:t>{"age":7,"weight":20},</a:t>
            </a:r>
          </a:p>
          <a:p>
            <a:pPr lvl="1"/>
            <a:r>
              <a:rPr lang="en-US" altLang="zh-TW" dirty="0"/>
              <a:t>{"age":12,"weight":28}]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徵求同學挑戰繪製出圖表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88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F7BAD-A028-4220-BAC4-C305F249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99157"/>
            <a:ext cx="10972800" cy="1143000"/>
          </a:xfrm>
        </p:spPr>
        <p:txBody>
          <a:bodyPr/>
          <a:lstStyle/>
          <a:p>
            <a:r>
              <a:rPr lang="zh-TW" altLang="en-US" dirty="0"/>
              <a:t>延伸應用範例</a:t>
            </a:r>
            <a:br>
              <a:rPr lang="en-US" altLang="zh-TW" dirty="0"/>
            </a:br>
            <a:r>
              <a:rPr lang="en-US" altLang="zh-TW" dirty="0"/>
              <a:t>Temperature Pulse Respiration TPR chart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A1F0C-8490-41C7-9D05-34547275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090907"/>
            <a:ext cx="10972800" cy="844983"/>
          </a:xfrm>
        </p:spPr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tpr chart nursing - Zerse">
            <a:extLst>
              <a:ext uri="{FF2B5EF4-FFF2-40B4-BE49-F238E27FC236}">
                <a16:creationId xmlns:a16="http://schemas.microsoft.com/office/drawing/2014/main" id="{3632045A-201C-4206-BA71-BD3915A4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93" y="1513398"/>
            <a:ext cx="9144000" cy="54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3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A14DD-D8EE-4BCF-B38F-4FE5FB7F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altLang="zh-TW" dirty="0"/>
              <a:t>HTML5 canvas </a:t>
            </a:r>
            <a:r>
              <a:rPr lang="zh-TW" altLang="en-US" dirty="0"/>
              <a:t>繪製圖表分析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2F6EC9-DFE7-41E0-A421-3DDB1F9B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963"/>
            <a:ext cx="10972800" cy="4857205"/>
          </a:xfrm>
        </p:spPr>
        <p:txBody>
          <a:bodyPr/>
          <a:lstStyle/>
          <a:p>
            <a:r>
              <a:rPr lang="zh-TW" altLang="en-US" dirty="0"/>
              <a:t>座標軸</a:t>
            </a:r>
            <a:endParaRPr lang="en-US" altLang="zh-TW" dirty="0"/>
          </a:p>
          <a:p>
            <a:pPr lvl="1"/>
            <a:r>
              <a:rPr lang="zh-TW" altLang="en-US" dirty="0"/>
              <a:t>往右為正，</a:t>
            </a:r>
            <a:r>
              <a:rPr lang="en-US" altLang="zh-TW" dirty="0"/>
              <a:t>canvas x </a:t>
            </a:r>
            <a:r>
              <a:rPr lang="zh-TW" altLang="en-US" dirty="0"/>
              <a:t>對應到時間 </a:t>
            </a:r>
            <a:r>
              <a:rPr lang="en-US" altLang="zh-TW" dirty="0"/>
              <a:t>t</a:t>
            </a:r>
            <a:r>
              <a:rPr lang="zh-TW" altLang="en-US" dirty="0"/>
              <a:t>、年齡 </a:t>
            </a:r>
            <a:r>
              <a:rPr lang="en-US" altLang="zh-TW" dirty="0"/>
              <a:t>t</a:t>
            </a:r>
          </a:p>
          <a:p>
            <a:pPr lvl="1"/>
            <a:r>
              <a:rPr lang="zh-TW" altLang="en-US" dirty="0"/>
              <a:t>往下為正，</a:t>
            </a:r>
            <a:r>
              <a:rPr lang="en-US" altLang="zh-TW" dirty="0"/>
              <a:t>canvas y </a:t>
            </a:r>
            <a:r>
              <a:rPr lang="zh-TW" altLang="en-US" dirty="0"/>
              <a:t>對應到數值 </a:t>
            </a:r>
            <a:r>
              <a:rPr lang="en-US" altLang="zh-TW" dirty="0"/>
              <a:t>v</a:t>
            </a:r>
          </a:p>
          <a:p>
            <a:r>
              <a:rPr lang="zh-TW" altLang="en-US" dirty="0"/>
              <a:t>座標原點</a:t>
            </a:r>
            <a:endParaRPr lang="en-US" altLang="zh-TW" dirty="0"/>
          </a:p>
          <a:p>
            <a:pPr lvl="1"/>
            <a:r>
              <a:rPr lang="en-US" altLang="zh-TW" dirty="0"/>
              <a:t>Canvas</a:t>
            </a:r>
            <a:r>
              <a:rPr lang="zh-TW" altLang="en-US" dirty="0"/>
              <a:t> </a:t>
            </a:r>
            <a:r>
              <a:rPr lang="en-US" altLang="zh-TW" dirty="0"/>
              <a:t>(x0,y0) : </a:t>
            </a:r>
            <a:r>
              <a:rPr lang="zh-TW" altLang="en-US" dirty="0"/>
              <a:t>左上角</a:t>
            </a:r>
            <a:endParaRPr lang="en-US" altLang="zh-TW" dirty="0"/>
          </a:p>
          <a:p>
            <a:pPr lvl="1"/>
            <a:r>
              <a:rPr lang="zh-TW" altLang="en-US" dirty="0"/>
              <a:t>圖表 </a:t>
            </a:r>
            <a:r>
              <a:rPr lang="en-US" altLang="zh-TW" dirty="0"/>
              <a:t>(t0,v0) </a:t>
            </a:r>
            <a:r>
              <a:rPr lang="zh-TW" altLang="en-US" dirty="0"/>
              <a:t>對應到 </a:t>
            </a:r>
            <a:r>
              <a:rPr lang="en-US" altLang="zh-TW" dirty="0"/>
              <a:t>canvas </a:t>
            </a:r>
            <a:r>
              <a:rPr lang="zh-TW" altLang="en-US" dirty="0"/>
              <a:t>上某一點 </a:t>
            </a:r>
            <a:r>
              <a:rPr lang="en-US" altLang="zh-TW" dirty="0"/>
              <a:t>(xm0, ym0)</a:t>
            </a:r>
          </a:p>
          <a:p>
            <a:r>
              <a:rPr lang="zh-TW" altLang="en-US" dirty="0"/>
              <a:t>像素間隔</a:t>
            </a:r>
            <a:r>
              <a:rPr lang="en-US" altLang="zh-TW" dirty="0"/>
              <a:t>(pixel spacing)</a:t>
            </a:r>
            <a:r>
              <a:rPr lang="zh-TW" altLang="en-US" dirty="0"/>
              <a:t>與實際數值單位換算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 dt= a Px</a:t>
            </a:r>
            <a:r>
              <a:rPr lang="zh-TW" altLang="en-US" dirty="0"/>
              <a:t>，</a:t>
            </a:r>
            <a:r>
              <a:rPr lang="en-US" altLang="zh-TW" dirty="0"/>
              <a:t>dv= b Px.  </a:t>
            </a:r>
          </a:p>
          <a:p>
            <a:pPr lvl="2"/>
            <a:r>
              <a:rPr lang="en-US" altLang="zh-TW" dirty="0"/>
              <a:t>Px, </a:t>
            </a:r>
            <a:r>
              <a:rPr lang="en-US" altLang="zh-TW" dirty="0" err="1"/>
              <a:t>Py</a:t>
            </a:r>
            <a:r>
              <a:rPr lang="zh-TW" altLang="en-US" dirty="0"/>
              <a:t> 對應到每個像素之 </a:t>
            </a:r>
            <a:r>
              <a:rPr lang="en-US" altLang="zh-TW" dirty="0" err="1"/>
              <a:t>x,y</a:t>
            </a:r>
            <a:r>
              <a:rPr lang="zh-TW" altLang="en-US" dirty="0"/>
              <a:t> 間隔</a:t>
            </a:r>
            <a:endParaRPr lang="en-US" altLang="zh-TW" dirty="0"/>
          </a:p>
          <a:p>
            <a:pPr lvl="2"/>
            <a:r>
              <a:rPr lang="en-US" altLang="zh-TW" dirty="0"/>
              <a:t>dt ,dv </a:t>
            </a:r>
            <a:r>
              <a:rPr lang="zh-TW" altLang="en-US" dirty="0"/>
              <a:t>為時間及數值單位，</a:t>
            </a:r>
            <a:r>
              <a:rPr lang="en-US" altLang="zh-TW" dirty="0" err="1"/>
              <a:t>a,b</a:t>
            </a:r>
            <a:r>
              <a:rPr lang="en-US" altLang="zh-TW" dirty="0"/>
              <a:t> </a:t>
            </a:r>
            <a:r>
              <a:rPr lang="zh-TW" altLang="en-US" dirty="0"/>
              <a:t>為換算比例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76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33FDB-B421-4692-9409-194EAEF6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79904"/>
            <a:ext cx="10972800" cy="1143000"/>
          </a:xfrm>
        </p:spPr>
        <p:txBody>
          <a:bodyPr/>
          <a:lstStyle/>
          <a:p>
            <a:r>
              <a:rPr lang="zh-TW" altLang="en-US" dirty="0"/>
              <a:t>體溫表單設定條件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918067-21E2-48A6-A150-67AE5360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725749"/>
            <a:ext cx="10972800" cy="5101701"/>
          </a:xfrm>
        </p:spPr>
        <p:txBody>
          <a:bodyPr/>
          <a:lstStyle/>
          <a:p>
            <a:r>
              <a:rPr lang="zh-TW" altLang="en-US" dirty="0"/>
              <a:t>一般體溫範圍  </a:t>
            </a:r>
            <a:r>
              <a:rPr lang="en-US" altLang="zh-TW" dirty="0"/>
              <a:t>35.6-39.6 </a:t>
            </a:r>
            <a:r>
              <a:rPr lang="zh-TW" altLang="en-US" dirty="0"/>
              <a:t>攝氏度，圖表需顯示一周的體溫紀錄</a:t>
            </a:r>
            <a:endParaRPr lang="en-US" altLang="zh-TW" dirty="0"/>
          </a:p>
          <a:p>
            <a:r>
              <a:rPr lang="zh-TW" altLang="en-US" dirty="0"/>
              <a:t>畫布大小 </a:t>
            </a:r>
            <a:r>
              <a:rPr lang="en-US" altLang="zh-TW" dirty="0"/>
              <a:t>width= 1400, height= 800 </a:t>
            </a:r>
          </a:p>
          <a:p>
            <a:r>
              <a:rPr lang="zh-TW" altLang="en-US" dirty="0"/>
              <a:t>則可設洽當的數值換算比例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1 day = 200 px, 1 </a:t>
            </a:r>
            <a:r>
              <a:rPr lang="zh-TW" altLang="en-US" dirty="0"/>
              <a:t>攝氏度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200 </a:t>
            </a:r>
            <a:r>
              <a:rPr lang="en-US" altLang="zh-TW" dirty="0" err="1"/>
              <a:t>py</a:t>
            </a:r>
            <a:r>
              <a:rPr lang="en-US" altLang="zh-TW" dirty="0"/>
              <a:t>,  </a:t>
            </a:r>
            <a:r>
              <a:rPr lang="zh-TW" altLang="en-US" dirty="0"/>
              <a:t>圖表原點</a:t>
            </a:r>
            <a:r>
              <a:rPr lang="en-US" altLang="zh-TW" dirty="0"/>
              <a:t> (</a:t>
            </a:r>
            <a:r>
              <a:rPr lang="zh-TW" altLang="en-US" dirty="0"/>
              <a:t>周一早上 </a:t>
            </a:r>
            <a:r>
              <a:rPr lang="en-US" altLang="zh-TW" dirty="0"/>
              <a:t>0 </a:t>
            </a:r>
            <a:r>
              <a:rPr lang="zh-TW" altLang="en-US" dirty="0"/>
              <a:t>點，</a:t>
            </a:r>
            <a:r>
              <a:rPr lang="en-US" altLang="zh-TW" dirty="0"/>
              <a:t>35.6 </a:t>
            </a:r>
            <a:r>
              <a:rPr lang="zh-TW" altLang="en-US" dirty="0"/>
              <a:t>度</a:t>
            </a:r>
            <a:r>
              <a:rPr lang="en-US" altLang="zh-TW" dirty="0"/>
              <a:t>) </a:t>
            </a:r>
            <a:r>
              <a:rPr lang="zh-TW" altLang="en-US" dirty="0"/>
              <a:t>對應到 </a:t>
            </a:r>
            <a:r>
              <a:rPr lang="en-US" altLang="zh-TW" dirty="0"/>
              <a:t>canvas (0,800)</a:t>
            </a:r>
          </a:p>
          <a:p>
            <a:pPr lvl="1"/>
            <a:r>
              <a:rPr lang="zh-TW" altLang="en-US" dirty="0"/>
              <a:t>若以小時</a:t>
            </a:r>
            <a:r>
              <a:rPr lang="en-US" altLang="zh-TW" dirty="0"/>
              <a:t>(</a:t>
            </a:r>
            <a:r>
              <a:rPr lang="en-US" altLang="zh-TW" dirty="0" err="1"/>
              <a:t>hr</a:t>
            </a:r>
            <a:r>
              <a:rPr lang="en-US" altLang="zh-TW" dirty="0"/>
              <a:t>)</a:t>
            </a:r>
            <a:r>
              <a:rPr lang="zh-TW" altLang="en-US" dirty="0"/>
              <a:t>為單位，一周共 </a:t>
            </a:r>
            <a:r>
              <a:rPr lang="en-US" altLang="zh-TW" dirty="0"/>
              <a:t>7 </a:t>
            </a:r>
            <a:r>
              <a:rPr lang="zh-TW" altLang="en-US" dirty="0"/>
              <a:t>*  </a:t>
            </a:r>
            <a:r>
              <a:rPr lang="en-US" altLang="zh-TW" dirty="0"/>
              <a:t>24 </a:t>
            </a:r>
            <a:r>
              <a:rPr lang="en-US" altLang="zh-TW" dirty="0" err="1"/>
              <a:t>hr</a:t>
            </a:r>
            <a:r>
              <a:rPr lang="zh-TW" altLang="en-US" dirty="0"/>
              <a:t>，周一早上零時為基準點之 </a:t>
            </a:r>
            <a:r>
              <a:rPr lang="en-US" altLang="zh-TW" dirty="0"/>
              <a:t>t </a:t>
            </a:r>
            <a:r>
              <a:rPr lang="en-US" altLang="zh-TW" dirty="0" err="1"/>
              <a:t>hr</a:t>
            </a:r>
            <a:r>
              <a:rPr lang="zh-TW" altLang="en-US" dirty="0"/>
              <a:t>。如週二早上八點為 </a:t>
            </a:r>
            <a:r>
              <a:rPr lang="en-US" altLang="zh-TW" dirty="0"/>
              <a:t>24*1 + 8= 32 </a:t>
            </a:r>
            <a:r>
              <a:rPr lang="en-US" altLang="zh-TW" dirty="0" err="1"/>
              <a:t>hr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初步練習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請算出週三晚上十點量測體溫 </a:t>
            </a:r>
            <a:r>
              <a:rPr lang="en-US" altLang="zh-TW" dirty="0"/>
              <a:t>38 </a:t>
            </a:r>
            <a:r>
              <a:rPr lang="zh-TW" altLang="en-US" dirty="0"/>
              <a:t>度對應的座標點</a:t>
            </a:r>
            <a:endParaRPr lang="en-US" altLang="zh-TW" dirty="0"/>
          </a:p>
          <a:p>
            <a:pPr lvl="1"/>
            <a:r>
              <a:rPr lang="zh-TW" altLang="en-US" dirty="0"/>
              <a:t>若下一個量測資料為週四凌晨兩點體溫 </a:t>
            </a:r>
            <a:r>
              <a:rPr lang="en-US" altLang="zh-TW" dirty="0"/>
              <a:t>38.5 </a:t>
            </a:r>
            <a:r>
              <a:rPr lang="zh-TW" altLang="en-US" dirty="0"/>
              <a:t>度，請劃出這兩點所連直線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857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33FDB-B421-4692-9409-194EAEF6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79904"/>
            <a:ext cx="10972800" cy="1143000"/>
          </a:xfrm>
        </p:spPr>
        <p:txBody>
          <a:bodyPr/>
          <a:lstStyle/>
          <a:p>
            <a:r>
              <a:rPr lang="zh-TW" altLang="en-US" dirty="0"/>
              <a:t>練習二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918067-21E2-48A6-A150-67AE5360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725749"/>
            <a:ext cx="10972800" cy="5101701"/>
          </a:xfrm>
        </p:spPr>
        <p:txBody>
          <a:bodyPr/>
          <a:lstStyle/>
          <a:p>
            <a:r>
              <a:rPr lang="zh-TW" altLang="en-US" dirty="0"/>
              <a:t>請基於 </a:t>
            </a:r>
            <a:r>
              <a:rPr lang="en-US" altLang="zh-TW" dirty="0"/>
              <a:t>FHIR</a:t>
            </a:r>
            <a:r>
              <a:rPr lang="zh-TW" altLang="en-US" dirty="0"/>
              <a:t> 規範上傳某個人的體溫紀錄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透過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向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server </a:t>
            </a:r>
            <a:r>
              <a:rPr lang="zh-TW" altLang="en-US" dirty="0"/>
              <a:t>調閱這個人本周的體溫紀錄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以折現圖呈現體溫</a:t>
            </a:r>
            <a:endParaRPr lang="en-US" altLang="zh-TW" dirty="0"/>
          </a:p>
          <a:p>
            <a:endParaRPr lang="en-US" altLang="zh-TW"/>
          </a:p>
          <a:p>
            <a:r>
              <a:rPr lang="zh-TW" altLang="en-US"/>
              <a:t>以</a:t>
            </a:r>
            <a:r>
              <a:rPr lang="zh-TW" altLang="en-US" dirty="0"/>
              <a:t>表格呈現體溫紀錄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741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</TotalTime>
  <Words>449</Words>
  <Application>Microsoft Office PowerPoint</Application>
  <PresentationFormat>寬螢幕</PresentationFormat>
  <Paragraphs>62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宋体</vt:lpstr>
      <vt:lpstr>新細明體</vt:lpstr>
      <vt:lpstr>Arial</vt:lpstr>
      <vt:lpstr>Calibri</vt:lpstr>
      <vt:lpstr>Office 佈景主題</vt:lpstr>
      <vt:lpstr>PowerPoint 簡報</vt:lpstr>
      <vt:lpstr>課程大綱</vt:lpstr>
      <vt:lpstr>應用需求</vt:lpstr>
      <vt:lpstr>標準化數據輸入</vt:lpstr>
      <vt:lpstr>數據呈現 </vt:lpstr>
      <vt:lpstr>延伸應用範例 Temperature Pulse Respiration TPR chart</vt:lpstr>
      <vt:lpstr>HTML5 canvas 繪製圖表分析</vt:lpstr>
      <vt:lpstr>體溫表單設定條件 </vt:lpstr>
      <vt:lpstr>練習二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User</cp:lastModifiedBy>
  <cp:revision>95</cp:revision>
  <dcterms:created xsi:type="dcterms:W3CDTF">2015-07-27T07:00:14Z</dcterms:created>
  <dcterms:modified xsi:type="dcterms:W3CDTF">2021-03-19T06:38:20Z</dcterms:modified>
</cp:coreProperties>
</file>