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6" r:id="rId2"/>
    <p:sldId id="290" r:id="rId3"/>
    <p:sldId id="291" r:id="rId4"/>
    <p:sldId id="289" r:id="rId5"/>
    <p:sldId id="292" r:id="rId6"/>
    <p:sldId id="293" r:id="rId7"/>
    <p:sldId id="294" r:id="rId8"/>
    <p:sldId id="296" r:id="rId9"/>
    <p:sldId id="295" r:id="rId10"/>
    <p:sldId id="298" r:id="rId11"/>
    <p:sldId id="307" r:id="rId12"/>
    <p:sldId id="309" r:id="rId1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4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C4D1-671C-4261-8517-51F04ECBC99E}" type="datetimeFigureOut">
              <a:rPr lang="zh-TW" altLang="en-US" smtClean="0"/>
              <a:t>2020/3/4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C532-0E4C-40AB-BCFB-9EE2E97661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6D19F7E-D3E3-4E1C-B599-0B9F56F3E530}" type="slidenum">
              <a:rPr lang="en-US" altLang="zh-TW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TW" altLang="en-US" smtClean="0"/>
              <a:t>使用之儀器及資訊系統由各專業廠商提供</a:t>
            </a:r>
            <a:r>
              <a:rPr lang="en-US" altLang="zh-TW" smtClean="0"/>
              <a:t>.</a:t>
            </a:r>
            <a:r>
              <a:rPr lang="zh-TW" altLang="en-US" smtClean="0"/>
              <a:t>造影檢查流程中</a:t>
            </a:r>
            <a:r>
              <a:rPr lang="en-US" altLang="zh-TW" smtClean="0"/>
              <a:t>,</a:t>
            </a:r>
            <a:r>
              <a:rPr lang="zh-TW" altLang="en-US" smtClean="0"/>
              <a:t>資訊必須在系統間流通</a:t>
            </a:r>
            <a:r>
              <a:rPr lang="en-US" altLang="zh-TW" smtClean="0"/>
              <a:t>.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</a:t>
            </a:r>
            <a:r>
              <a:rPr lang="zh-TW" altLang="en-US" smtClean="0"/>
              <a:t>異質性系統整合</a:t>
            </a:r>
            <a:r>
              <a:rPr lang="en-US" altLang="zh-TW" smtClean="0"/>
              <a:t>.</a:t>
            </a:r>
          </a:p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10302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2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7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2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4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5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15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77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301-3204-5541-A90F-129CF5D78E71}" type="datetimeFigureOut">
              <a:rPr kumimoji="1" lang="zh-TW" altLang="en-US" smtClean="0"/>
              <a:t>2020/3/4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醫學影像系統開發入門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醫</a:t>
            </a:r>
            <a:r>
              <a:rPr lang="zh-TW" altLang="en-US" dirty="0" smtClean="0">
                <a:solidFill>
                  <a:schemeClr val="tx1"/>
                </a:solidFill>
              </a:rPr>
              <a:t>資系 蕭嘉宏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6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8301"/>
          </a:xfrm>
        </p:spPr>
        <p:txBody>
          <a:bodyPr/>
          <a:lstStyle/>
          <a:p>
            <a:r>
              <a:rPr lang="zh-TW" altLang="en-US" dirty="0"/>
              <a:t>需</a:t>
            </a:r>
            <a:r>
              <a:rPr lang="zh-TW" altLang="en-US" dirty="0" smtClean="0"/>
              <a:t>要的</a:t>
            </a:r>
            <a:r>
              <a:rPr lang="zh-TW" altLang="en-US" dirty="0"/>
              <a:t>技能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92087"/>
            <a:ext cx="8229600" cy="4834077"/>
          </a:xfrm>
        </p:spPr>
        <p:txBody>
          <a:bodyPr/>
          <a:lstStyle/>
          <a:p>
            <a:r>
              <a:rPr lang="zh-TW" altLang="en-US" dirty="0" smtClean="0"/>
              <a:t>程式及資訊技能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JavaScript or C</a:t>
            </a:r>
            <a:r>
              <a:rPr lang="zh-TW" altLang="en-US" dirty="0" smtClean="0"/>
              <a:t>， 及其繪圖指令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JS HTML5 canvas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Qt</a:t>
            </a:r>
            <a:r>
              <a:rPr lang="en-US" altLang="zh-TW" dirty="0" smtClean="0"/>
              <a:t> C++ Graphics </a:t>
            </a:r>
          </a:p>
          <a:p>
            <a:r>
              <a:rPr lang="en-US" altLang="zh-TW" dirty="0" smtClean="0"/>
              <a:t>2D </a:t>
            </a:r>
            <a:r>
              <a:rPr lang="zh-TW" altLang="en-US" dirty="0" smtClean="0"/>
              <a:t>幾何及 </a:t>
            </a:r>
            <a:r>
              <a:rPr lang="en-US" altLang="zh-TW" dirty="0" smtClean="0"/>
              <a:t>3D</a:t>
            </a:r>
            <a:r>
              <a:rPr lang="zh-TW" altLang="en-US" dirty="0" smtClean="0"/>
              <a:t> 投影</a:t>
            </a:r>
            <a:r>
              <a:rPr lang="en-US" altLang="zh-TW" dirty="0" smtClean="0"/>
              <a:t>(</a:t>
            </a:r>
            <a:r>
              <a:rPr lang="zh-TW" altLang="en-US" dirty="0" smtClean="0"/>
              <a:t>國高中數學終於</a:t>
            </a:r>
            <a:r>
              <a:rPr lang="zh-TW" altLang="en-US" smtClean="0"/>
              <a:t>用到了</a:t>
            </a:r>
            <a:r>
              <a:rPr lang="en-US" altLang="zh-TW"/>
              <a:t>)</a:t>
            </a:r>
            <a:r>
              <a:rPr lang="en-US" altLang="zh-TW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臨床作業流程及需求規格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針對特定情境</a:t>
            </a:r>
            <a:r>
              <a:rPr lang="en-US" altLang="zh-TW" dirty="0" smtClean="0"/>
              <a:t>:</a:t>
            </a:r>
            <a:r>
              <a:rPr lang="zh-TW" altLang="en-US" dirty="0" smtClean="0"/>
              <a:t> 醫護人員想什麼、要什麼</a:t>
            </a:r>
            <a:endParaRPr lang="en-US" altLang="zh-TW" dirty="0" smtClean="0"/>
          </a:p>
          <a:p>
            <a:r>
              <a:rPr lang="zh-TW" altLang="en-US" dirty="0" smtClean="0"/>
              <a:t>醫學資訊標準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FHIR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DICOMWeb</a:t>
            </a:r>
            <a:endParaRPr lang="en-US" altLang="zh-TW" dirty="0"/>
          </a:p>
          <a:p>
            <a:r>
              <a:rPr lang="zh-TW" altLang="en-US" dirty="0" smtClean="0"/>
              <a:t>專案管理、團隊合作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35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近期活動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近</a:t>
            </a:r>
            <a:r>
              <a:rPr lang="zh-TW" altLang="en-US" dirty="0" smtClean="0"/>
              <a:t>期</a:t>
            </a:r>
            <a:r>
              <a:rPr lang="zh-TW" altLang="en-US" dirty="0" smtClean="0"/>
              <a:t>視訊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2/27 </a:t>
            </a:r>
            <a:r>
              <a:rPr lang="zh-TW" altLang="en-US" dirty="0" smtClean="0"/>
              <a:t>週三 </a:t>
            </a:r>
            <a:r>
              <a:rPr lang="en-US" altLang="zh-TW" dirty="0" smtClean="0"/>
              <a:t>19:30--21:00</a:t>
            </a:r>
          </a:p>
          <a:p>
            <a:pPr lvl="1"/>
            <a:r>
              <a:rPr lang="en-US" altLang="zh-TW" dirty="0" smtClean="0"/>
              <a:t>2/28 </a:t>
            </a:r>
            <a:r>
              <a:rPr lang="zh-TW" altLang="en-US" dirty="0" smtClean="0"/>
              <a:t>週五</a:t>
            </a:r>
            <a:r>
              <a:rPr lang="en-US" altLang="zh-TW" dirty="0" smtClean="0"/>
              <a:t> 20:00--10:00 FHIR API</a:t>
            </a:r>
            <a:endParaRPr lang="en-US" altLang="zh-TW" dirty="0"/>
          </a:p>
          <a:p>
            <a:pPr lvl="1"/>
            <a:r>
              <a:rPr lang="en-US" altLang="zh-TW" dirty="0" smtClean="0"/>
              <a:t>3/1 </a:t>
            </a:r>
            <a:r>
              <a:rPr lang="zh-TW" altLang="en-US" dirty="0" smtClean="0"/>
              <a:t>週日</a:t>
            </a:r>
            <a:r>
              <a:rPr lang="en-US" altLang="zh-TW" dirty="0" smtClean="0"/>
              <a:t> 10:00---12:00 JS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 </a:t>
            </a:r>
            <a:r>
              <a:rPr lang="zh-TW" altLang="en-US" dirty="0" smtClean="0"/>
              <a:t>複習</a:t>
            </a:r>
            <a:endParaRPr lang="en-US" altLang="zh-TW" dirty="0" smtClean="0"/>
          </a:p>
          <a:p>
            <a:pPr lvl="1"/>
            <a:r>
              <a:rPr lang="en-US" altLang="zh-TW" dirty="0"/>
              <a:t>3/4 </a:t>
            </a:r>
            <a:r>
              <a:rPr lang="en-US" altLang="zh-TW" dirty="0" smtClean="0"/>
              <a:t> </a:t>
            </a:r>
            <a:r>
              <a:rPr lang="zh-TW" altLang="en-US" dirty="0" smtClean="0"/>
              <a:t>週三 </a:t>
            </a:r>
            <a:r>
              <a:rPr lang="en-US" altLang="zh-TW" dirty="0" smtClean="0"/>
              <a:t>19:00-</a:t>
            </a:r>
            <a:r>
              <a:rPr lang="en-US" altLang="zh-TW" dirty="0"/>
              <a:t>-</a:t>
            </a:r>
            <a:r>
              <a:rPr lang="en-US" altLang="zh-TW" dirty="0" smtClean="0"/>
              <a:t>21:00</a:t>
            </a:r>
            <a:r>
              <a:rPr lang="zh-TW" altLang="en-US" dirty="0" smtClean="0"/>
              <a:t> </a:t>
            </a:r>
            <a:r>
              <a:rPr lang="en-US" altLang="zh-TW" dirty="0" smtClean="0"/>
              <a:t>@</a:t>
            </a:r>
            <a:r>
              <a:rPr lang="zh-TW" altLang="en-US" dirty="0" smtClean="0"/>
              <a:t>陽明大學</a:t>
            </a:r>
            <a:endParaRPr lang="en-US" altLang="zh-TW" dirty="0" smtClean="0"/>
          </a:p>
          <a:p>
            <a:r>
              <a:rPr lang="zh-TW" altLang="en-US" dirty="0" smtClean="0"/>
              <a:t>慈大現場討論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週五七八堂 </a:t>
            </a:r>
            <a:r>
              <a:rPr lang="en-US" altLang="zh-TW" dirty="0" smtClean="0"/>
              <a:t>@</a:t>
            </a:r>
            <a:r>
              <a:rPr lang="zh-TW" altLang="en-US" dirty="0" smtClean="0"/>
              <a:t> </a:t>
            </a:r>
            <a:r>
              <a:rPr lang="en-US" altLang="zh-TW" dirty="0" smtClean="0"/>
              <a:t>H505 </a:t>
            </a:r>
            <a:r>
              <a:rPr lang="zh-TW" altLang="en-US" dirty="0" smtClean="0"/>
              <a:t>電腦教室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92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深具發展前景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</a:t>
            </a:r>
            <a:r>
              <a:rPr lang="zh-TW" altLang="en-US" dirty="0" smtClean="0"/>
              <a:t>要的知能眾多，如何學習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如何分工合作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786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06475" y="1392238"/>
            <a:ext cx="16764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ctr" hangingPunct="1">
              <a:spcBef>
                <a:spcPct val="50000"/>
              </a:spcBef>
            </a:pPr>
            <a:r>
              <a:rPr lang="zh-TW" altLang="en-US" sz="2800">
                <a:latin typeface="Times New Roman" panose="02020603050405020304" pitchFamily="18" charset="0"/>
              </a:rPr>
              <a:t>掛號系統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66838" y="3263900"/>
            <a:ext cx="990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ctr" hangingPunct="1">
              <a:spcBef>
                <a:spcPct val="50000"/>
              </a:spcBef>
            </a:pPr>
            <a:r>
              <a:rPr lang="zh-TW" altLang="en-US" sz="2800">
                <a:latin typeface="Times New Roman" panose="02020603050405020304" pitchFamily="18" charset="0"/>
              </a:rPr>
              <a:t>診間系統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4213" y="5156200"/>
            <a:ext cx="2808287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ctr" hangingPunct="1">
              <a:spcBef>
                <a:spcPct val="50000"/>
              </a:spcBef>
            </a:pPr>
            <a:r>
              <a:rPr lang="zh-TW" altLang="en-US" sz="2800">
                <a:latin typeface="Times New Roman" panose="02020603050405020304" pitchFamily="18" charset="0"/>
              </a:rPr>
              <a:t>放射科管理系統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372225" y="5156200"/>
            <a:ext cx="2057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zh-TW" altLang="en-US" sz="2800">
                <a:latin typeface="Times New Roman" panose="02020603050405020304" pitchFamily="18" charset="0"/>
              </a:rPr>
              <a:t>造影儀器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86425" y="3082925"/>
            <a:ext cx="3048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ctr" hangingPunct="1">
              <a:spcBef>
                <a:spcPct val="50000"/>
              </a:spcBef>
            </a:pPr>
            <a:r>
              <a:rPr lang="zh-TW" altLang="en-US" sz="2800">
                <a:latin typeface="Times New Roman" panose="02020603050405020304" pitchFamily="18" charset="0"/>
              </a:rPr>
              <a:t>影像儲存管理系統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084888" y="1411288"/>
            <a:ext cx="252095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zh-TW" altLang="en-US" sz="2800">
                <a:latin typeface="Times New Roman" panose="02020603050405020304" pitchFamily="18" charset="0"/>
              </a:rPr>
              <a:t>影像檢視系統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876425" y="19399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1908175" y="4219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30730" name="AutoShape 10"/>
          <p:cNvCxnSpPr>
            <a:cxnSpLocks noChangeShapeType="1"/>
          </p:cNvCxnSpPr>
          <p:nvPr/>
        </p:nvCxnSpPr>
        <p:spPr bwMode="auto">
          <a:xfrm>
            <a:off x="3492500" y="5445125"/>
            <a:ext cx="28797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7308850" y="191611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190625" y="2168525"/>
            <a:ext cx="14478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</a:rPr>
              <a:t>Patient Registration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187450" y="4364038"/>
            <a:ext cx="152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</a:rPr>
              <a:t>New Order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95738" y="5084763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ctr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</a:rPr>
              <a:t>Modality Worklist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6372225" y="2203450"/>
            <a:ext cx="17526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</a:rPr>
              <a:t>Query and    Retrieve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7235825" y="3571875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6443663" y="4364038"/>
            <a:ext cx="16049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</a:rPr>
              <a:t>Image Store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0" y="404813"/>
            <a:ext cx="56880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 sz="4400" b="1"/>
              <a:t>放射影像檢查流程</a:t>
            </a:r>
            <a:endParaRPr lang="zh-TW" altLang="en-US" sz="4400" b="1">
              <a:solidFill>
                <a:srgbClr val="000000"/>
              </a:solidFill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323850" y="1268413"/>
            <a:ext cx="3384550" cy="309562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323850" y="4795838"/>
            <a:ext cx="3384550" cy="115252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5508625" y="1268413"/>
            <a:ext cx="3384550" cy="46799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2627313" y="2708275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i="1">
                <a:latin typeface="Tahoma" panose="020B0604030504040204" pitchFamily="34" charset="0"/>
              </a:rPr>
              <a:t>HIS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2627313" y="472440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i="1">
                <a:latin typeface="Tahoma" panose="020B0604030504040204" pitchFamily="34" charset="0"/>
              </a:rPr>
              <a:t>RIS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7524750" y="3787775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i="1">
                <a:latin typeface="Tahoma" panose="020B0604030504040204" pitchFamily="34" charset="0"/>
              </a:rPr>
              <a:t>PACS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5867400" y="0"/>
            <a:ext cx="32766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1" i="1">
                <a:latin typeface="Tahoma" panose="020B0604030504040204" pitchFamily="34" charset="0"/>
              </a:rPr>
              <a:t>HIS: Hospital Information System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b="1" i="1">
                <a:latin typeface="Tahoma" panose="020B0604030504040204" pitchFamily="34" charset="0"/>
              </a:rPr>
              <a:t>RIS: Radiology Information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b="1" i="1">
                <a:latin typeface="Tahoma" panose="020B0604030504040204" pitchFamily="34" charset="0"/>
              </a:rPr>
              <a:t>PACS: Picture Archiving and Communication System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3924300" y="2420938"/>
            <a:ext cx="13684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u="sng">
                <a:latin typeface="Tahoma" panose="020B0604030504040204" pitchFamily="34" charset="0"/>
              </a:rPr>
              <a:t>Message exchange by HL7 and DICOM standards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755650" y="6078538"/>
            <a:ext cx="756126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TW" altLang="en-US" b="1" i="1">
                <a:latin typeface="Tahoma" panose="020B0604030504040204" pitchFamily="34" charset="0"/>
              </a:rPr>
              <a:t>各子系統可能由不同廠商不同平台開發</a:t>
            </a:r>
            <a:r>
              <a:rPr kumimoji="0" lang="en-US" altLang="zh-TW" b="1" i="1"/>
              <a:t>—</a:t>
            </a:r>
            <a:r>
              <a:rPr kumimoji="0" lang="zh-TW" altLang="en-US" b="1" i="1">
                <a:latin typeface="Tahoma" panose="020B0604030504040204" pitchFamily="34" charset="0"/>
              </a:rPr>
              <a:t>分散式異質性的環境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b="1" i="1">
                <a:latin typeface="Tahoma" panose="020B0604030504040204" pitchFamily="34" charset="0"/>
              </a:rPr>
              <a:t>各子系統利用  </a:t>
            </a:r>
            <a:r>
              <a:rPr lang="en-US" altLang="zh-TW" b="1" i="1">
                <a:latin typeface="Tahoma" panose="020B0604030504040204" pitchFamily="34" charset="0"/>
              </a:rPr>
              <a:t>HL7</a:t>
            </a:r>
            <a:r>
              <a:rPr lang="zh-TW" altLang="en-US" b="1" i="1">
                <a:latin typeface="Tahoma" panose="020B0604030504040204" pitchFamily="34" charset="0"/>
              </a:rPr>
              <a:t>、</a:t>
            </a:r>
            <a:r>
              <a:rPr lang="en-US" altLang="zh-TW" b="1" i="1">
                <a:latin typeface="Tahoma" panose="020B0604030504040204" pitchFamily="34" charset="0"/>
              </a:rPr>
              <a:t>DICOM </a:t>
            </a:r>
            <a:r>
              <a:rPr lang="zh-TW" altLang="en-US" b="1" i="1">
                <a:latin typeface="Tahoma" panose="020B0604030504040204" pitchFamily="34" charset="0"/>
              </a:rPr>
              <a:t>等標準傳輸協定做整合</a:t>
            </a:r>
          </a:p>
        </p:txBody>
      </p:sp>
    </p:spTree>
    <p:extLst>
      <p:ext uri="{BB962C8B-B14F-4D97-AF65-F5344CB8AC3E}">
        <p14:creationId xmlns:p14="http://schemas.microsoft.com/office/powerpoint/2010/main" val="1685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PACS </a:t>
            </a:r>
            <a:r>
              <a:rPr lang="zh-TW" altLang="en-US" smtClean="0"/>
              <a:t>各子系統功能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3916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600" dirty="0" smtClean="0"/>
              <a:t>Modalities (CT,MR,US,CR…)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200" dirty="0" smtClean="0"/>
              <a:t>Imaging (</a:t>
            </a:r>
            <a:r>
              <a:rPr kumimoji="0" lang="zh-TW" altLang="en-US" sz="2200" dirty="0" smtClean="0"/>
              <a:t>造影成像</a:t>
            </a:r>
            <a:r>
              <a:rPr kumimoji="0" lang="en-US" altLang="zh-TW" sz="22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 smtClean="0"/>
              <a:t>DICOM store SCU (Service Class User)</a:t>
            </a:r>
          </a:p>
          <a:p>
            <a:pPr eaLnBrk="1" hangingPunct="1">
              <a:lnSpc>
                <a:spcPct val="80000"/>
              </a:lnSpc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600" dirty="0" smtClean="0"/>
              <a:t>DICOM 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 smtClean="0"/>
              <a:t>Image archiver and manager(</a:t>
            </a:r>
            <a:r>
              <a:rPr lang="zh-TW" altLang="en-US" sz="2200" dirty="0" smtClean="0"/>
              <a:t>影像儲存管理</a:t>
            </a:r>
            <a:r>
              <a:rPr lang="en-US" altLang="zh-TW" sz="2200" dirty="0" smtClean="0"/>
              <a:t>) 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 smtClean="0"/>
              <a:t>DICOM store SCP (Service Class Provider)</a:t>
            </a:r>
            <a:r>
              <a:rPr lang="zh-TW" altLang="en-US" sz="2200" dirty="0" smtClean="0"/>
              <a:t>、 </a:t>
            </a:r>
            <a:r>
              <a:rPr lang="en-US" altLang="zh-TW" sz="2200" dirty="0" smtClean="0"/>
              <a:t>DICOM Query/Retrieve SCP</a:t>
            </a:r>
          </a:p>
          <a:p>
            <a:pPr eaLnBrk="1" hangingPunct="1">
              <a:lnSpc>
                <a:spcPct val="80000"/>
              </a:lnSpc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600" dirty="0" smtClean="0"/>
              <a:t>DICOM Viewer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 smtClean="0"/>
              <a:t>Viewing images(</a:t>
            </a:r>
            <a:r>
              <a:rPr lang="zh-TW" altLang="en-US" sz="2200" dirty="0" smtClean="0"/>
              <a:t>影像顯示</a:t>
            </a:r>
            <a:r>
              <a:rPr lang="en-US" altLang="zh-TW" sz="22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 smtClean="0"/>
              <a:t>DICOM Query/Retrieve SCU</a:t>
            </a:r>
          </a:p>
          <a:p>
            <a:pPr eaLnBrk="1" hangingPunct="1">
              <a:lnSpc>
                <a:spcPct val="80000"/>
              </a:lnSpc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</a:pPr>
            <a:endParaRPr lang="en-US" altLang="zh-TW" sz="2600" dirty="0" smtClean="0"/>
          </a:p>
        </p:txBody>
      </p:sp>
    </p:spTree>
    <p:extLst>
      <p:ext uri="{BB962C8B-B14F-4D97-AF65-F5344CB8AC3E}">
        <p14:creationId xmlns:p14="http://schemas.microsoft.com/office/powerpoint/2010/main" val="30260478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PACS</a:t>
            </a:r>
            <a:r>
              <a:rPr lang="zh-TW" altLang="en-US" dirty="0" smtClean="0"/>
              <a:t> </a:t>
            </a:r>
            <a:r>
              <a:rPr lang="en-US" altLang="zh-TW" dirty="0" smtClean="0"/>
              <a:t>viewer 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RadiAnt</a:t>
            </a:r>
            <a:r>
              <a:rPr lang="en-US" altLang="zh-TW" dirty="0" smtClean="0"/>
              <a:t> DICOM viewer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download:</a:t>
            </a:r>
          </a:p>
          <a:p>
            <a:pPr lvl="1"/>
            <a:r>
              <a:rPr lang="en-US" altLang="zh-TW" dirty="0"/>
              <a:t>https://www.radiantviewer.com</a:t>
            </a:r>
            <a:r>
              <a:rPr lang="en-US" altLang="zh-TW" dirty="0" smtClean="0"/>
              <a:t>/</a:t>
            </a:r>
          </a:p>
          <a:p>
            <a:endParaRPr lang="en-US" altLang="zh-TW" dirty="0"/>
          </a:p>
          <a:p>
            <a:r>
              <a:rPr lang="en-US" altLang="zh-TW" dirty="0" smtClean="0"/>
              <a:t>TCU web viewer</a:t>
            </a:r>
          </a:p>
          <a:p>
            <a:pPr lvl="1"/>
            <a:r>
              <a:rPr lang="en-US" altLang="zh-TW" dirty="0"/>
              <a:t>http://</a:t>
            </a:r>
            <a:r>
              <a:rPr lang="en-US" altLang="zh-TW" dirty="0" smtClean="0"/>
              <a:t>203.64.84.113/t/JsViewer/index.html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DICOM </a:t>
            </a:r>
            <a:r>
              <a:rPr lang="zh-TW" altLang="en-US" dirty="0" smtClean="0"/>
              <a:t>影像範例</a:t>
            </a:r>
            <a:endParaRPr lang="en-US" altLang="zh-TW" dirty="0" smtClean="0"/>
          </a:p>
          <a:p>
            <a:pPr lvl="1"/>
            <a:r>
              <a:rPr lang="en-US" altLang="zh-TW" dirty="0"/>
              <a:t>https://github.com/mos2718/imageStudy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86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為何要開這</a:t>
            </a:r>
            <a:r>
              <a:rPr lang="zh-TW" altLang="en-US" dirty="0"/>
              <a:t>門</a:t>
            </a:r>
            <a:r>
              <a:rPr lang="zh-TW" altLang="en-US" dirty="0" smtClean="0"/>
              <a:t>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227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基於未來醫療，需求眾多，但台灣卻甚少人發展</a:t>
            </a:r>
            <a:r>
              <a:rPr lang="en-US" altLang="zh-TW" dirty="0" smtClean="0"/>
              <a:t>! Why?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先進之放射治療計畫</a:t>
            </a:r>
            <a:r>
              <a:rPr lang="en-US" altLang="zh-TW" dirty="0" smtClean="0"/>
              <a:t>(RT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treatment planning)</a:t>
            </a:r>
          </a:p>
          <a:p>
            <a:pPr lvl="1"/>
            <a:r>
              <a:rPr lang="zh-TW" altLang="en-US" dirty="0" smtClean="0"/>
              <a:t> 如質子治療、熱治療治療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影像</a:t>
            </a:r>
            <a:r>
              <a:rPr lang="zh-TW" altLang="en-US" dirty="0"/>
              <a:t>導引之</a:t>
            </a:r>
            <a:r>
              <a:rPr lang="zh-TW" altLang="en-US" dirty="0" smtClean="0"/>
              <a:t>治療，數位開刀房</a:t>
            </a:r>
            <a:endParaRPr lang="zh-TW" altLang="en-US" dirty="0"/>
          </a:p>
          <a:p>
            <a:pPr lvl="1"/>
            <a:r>
              <a:rPr lang="en-US" altLang="zh-TW" dirty="0"/>
              <a:t>http://</a:t>
            </a:r>
            <a:r>
              <a:rPr lang="en-US" altLang="zh-TW" dirty="0" smtClean="0"/>
              <a:t>bionews.com.tw/infoDetail.asp?id=140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73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標準化、結構化報告之發展需求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75"/>
            <a:ext cx="9163050" cy="42862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57200" y="572493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傳統報告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 smtClean="0">
                <a:latin typeface="+mn-ea"/>
              </a:rPr>
              <a:t> 單純文字描述，影像發現沒參考到影像標記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結構化報告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 smtClean="0">
                <a:latin typeface="+mn-ea"/>
              </a:rPr>
              <a:t> 報告內項目結構化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到所有細節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，報告參考到影像及標記</a:t>
            </a:r>
            <a:endParaRPr lang="zh-TW" altLang="en-US" dirty="0">
              <a:latin typeface="+mn-ea"/>
            </a:endParaRPr>
          </a:p>
        </p:txBody>
      </p:sp>
      <p:sp>
        <p:nvSpPr>
          <p:cNvPr id="3" name="乘號 2"/>
          <p:cNvSpPr/>
          <p:nvPr/>
        </p:nvSpPr>
        <p:spPr>
          <a:xfrm>
            <a:off x="4211782" y="3897745"/>
            <a:ext cx="1219200" cy="100676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51" name="Group 6"/>
          <p:cNvGrpSpPr>
            <a:grpSpLocks/>
          </p:cNvGrpSpPr>
          <p:nvPr/>
        </p:nvGrpSpPr>
        <p:grpSpPr bwMode="auto">
          <a:xfrm>
            <a:off x="1971675" y="142875"/>
            <a:ext cx="1022350" cy="520700"/>
            <a:chOff x="0" y="0"/>
            <a:chExt cx="10214" cy="5200"/>
          </a:xfrm>
        </p:grpSpPr>
      </p:grpSp>
    </p:spTree>
    <p:extLst>
      <p:ext uri="{BB962C8B-B14F-4D97-AF65-F5344CB8AC3E}">
        <p14:creationId xmlns:p14="http://schemas.microsoft.com/office/powerpoint/2010/main" val="383171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7383" y="8579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結構化報告病兆描述範例</a:t>
            </a:r>
            <a:endParaRPr lang="zh-TW" altLang="en-US" dirty="0"/>
          </a:p>
        </p:txBody>
      </p:sp>
      <p:pic>
        <p:nvPicPr>
          <p:cNvPr id="5" name="Picture 18"/>
          <p:cNvPicPr/>
          <p:nvPr/>
        </p:nvPicPr>
        <p:blipFill rotWithShape="1">
          <a:blip r:embed="rId2"/>
          <a:srcRect l="30624" t="28140" r="10154" b="15057"/>
          <a:stretch/>
        </p:blipFill>
        <p:spPr bwMode="auto">
          <a:xfrm>
            <a:off x="735496" y="1228794"/>
            <a:ext cx="7653130" cy="4273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67139" y="570887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參考 </a:t>
            </a:r>
            <a:r>
              <a:rPr lang="en-US" altLang="zh-TW" dirty="0" smtClean="0">
                <a:latin typeface="+mn-ea"/>
              </a:rPr>
              <a:t>David </a:t>
            </a:r>
            <a:r>
              <a:rPr lang="en-US" altLang="zh-TW" dirty="0" err="1" smtClean="0">
                <a:latin typeface="+mn-ea"/>
              </a:rPr>
              <a:t>Culie</a:t>
            </a:r>
            <a:r>
              <a:rPr lang="en-US" altLang="zh-TW" dirty="0" smtClean="0">
                <a:latin typeface="+mn-ea"/>
              </a:rPr>
              <a:t> DICOM Structure Reporting</a:t>
            </a:r>
            <a:r>
              <a:rPr lang="zh-TW" altLang="en-US" dirty="0" smtClean="0">
                <a:latin typeface="+mn-ea"/>
              </a:rPr>
              <a:t>，</a:t>
            </a:r>
            <a:r>
              <a:rPr lang="en-US" altLang="zh-TW" dirty="0" smtClean="0">
                <a:latin typeface="+mn-ea"/>
              </a:rPr>
              <a:t>Mass finding </a:t>
            </a:r>
            <a:r>
              <a:rPr lang="zh-TW" altLang="en-US" dirty="0" smtClean="0">
                <a:latin typeface="+mn-ea"/>
              </a:rPr>
              <a:t>之詳細描述</a:t>
            </a:r>
            <a:endParaRPr lang="en-US" altLang="zh-TW" dirty="0" smtClean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精準</a:t>
            </a:r>
            <a:r>
              <a:rPr lang="zh-TW" altLang="en-US" dirty="0" smtClean="0">
                <a:latin typeface="+mn-ea"/>
              </a:rPr>
              <a:t>醫療、智慧</a:t>
            </a:r>
            <a:r>
              <a:rPr lang="zh-TW" altLang="en-US" dirty="0">
                <a:latin typeface="+mn-ea"/>
              </a:rPr>
              <a:t>醫療的</a:t>
            </a:r>
            <a:r>
              <a:rPr lang="zh-TW" altLang="en-US" dirty="0" smtClean="0">
                <a:latin typeface="+mn-ea"/>
              </a:rPr>
              <a:t>基礎。但卻尚少人開發，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why ?</a:t>
            </a:r>
            <a:endParaRPr lang="zh-TW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74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簡單之 </a:t>
            </a:r>
            <a:r>
              <a:rPr lang="en-US" altLang="zh-TW" dirty="0" smtClean="0"/>
              <a:t>DICOM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image viewer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TCU</a:t>
            </a:r>
            <a:r>
              <a:rPr lang="zh-TW" altLang="en-US" dirty="0" smtClean="0"/>
              <a:t> </a:t>
            </a:r>
            <a:r>
              <a:rPr lang="en-US" altLang="zh-TW" dirty="0" smtClean="0"/>
              <a:t>DICOM</a:t>
            </a:r>
            <a:r>
              <a:rPr lang="zh-TW" altLang="en-US" dirty="0" smtClean="0"/>
              <a:t> </a:t>
            </a:r>
            <a:r>
              <a:rPr lang="en-US" altLang="zh-TW" dirty="0" smtClean="0"/>
              <a:t>Viewer (2020 </a:t>
            </a:r>
            <a:r>
              <a:rPr lang="zh-TW" altLang="en-US" dirty="0" smtClean="0"/>
              <a:t>胎兒版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://mos2718.github.io/TCU_DICOM_Viewer/Index.html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938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初步之影像結構化報告範例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5893904"/>
            <a:ext cx="8547652" cy="618055"/>
          </a:xfrm>
        </p:spPr>
        <p:txBody>
          <a:bodyPr/>
          <a:lstStyle/>
          <a:p>
            <a:r>
              <a:rPr lang="en-US" altLang="zh-TW" dirty="0"/>
              <a:t>https://hapi.fhir.tw/fhir/DiagnosticReport/5268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615765"/>
            <a:ext cx="127063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2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5447</TotalTime>
  <Words>491</Words>
  <Application>Microsoft Office PowerPoint</Application>
  <PresentationFormat>如螢幕大小 (4:3)</PresentationFormat>
  <Paragraphs>90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Arial</vt:lpstr>
      <vt:lpstr>Calibri</vt:lpstr>
      <vt:lpstr>Tahoma</vt:lpstr>
      <vt:lpstr>Times New Roman</vt:lpstr>
      <vt:lpstr>Wingdings</vt:lpstr>
      <vt:lpstr>Office 佈景主題</vt:lpstr>
      <vt:lpstr>醫學影像系統開發入門</vt:lpstr>
      <vt:lpstr>PowerPoint 簡報</vt:lpstr>
      <vt:lpstr>PACS 各子系統功能</vt:lpstr>
      <vt:lpstr>PACS viewer 範例</vt:lpstr>
      <vt:lpstr>為何要開這門課</vt:lpstr>
      <vt:lpstr>標準化、結構化報告之發展需求</vt:lpstr>
      <vt:lpstr>結構化報告病兆描述範例</vt:lpstr>
      <vt:lpstr>簡單之 DICOM web image viewer</vt:lpstr>
      <vt:lpstr>初步之影像結構化報告範例</vt:lpstr>
      <vt:lpstr>需要的技能</vt:lpstr>
      <vt:lpstr>近期活動</vt:lpstr>
      <vt:lpstr>深具發展前景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武門 玄</dc:creator>
  <cp:lastModifiedBy>chhsiao</cp:lastModifiedBy>
  <cp:revision>102</cp:revision>
  <dcterms:created xsi:type="dcterms:W3CDTF">2018-02-03T05:10:10Z</dcterms:created>
  <dcterms:modified xsi:type="dcterms:W3CDTF">2020-03-04T09:09:54Z</dcterms:modified>
</cp:coreProperties>
</file>