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6" r:id="rId2"/>
    <p:sldId id="290" r:id="rId3"/>
    <p:sldId id="291" r:id="rId4"/>
    <p:sldId id="289" r:id="rId5"/>
    <p:sldId id="292" r:id="rId6"/>
    <p:sldId id="293" r:id="rId7"/>
    <p:sldId id="294" r:id="rId8"/>
    <p:sldId id="296" r:id="rId9"/>
    <p:sldId id="295" r:id="rId10"/>
    <p:sldId id="298" r:id="rId11"/>
    <p:sldId id="307" r:id="rId12"/>
    <p:sldId id="311" r:id="rId13"/>
    <p:sldId id="312" r:id="rId14"/>
    <p:sldId id="310" r:id="rId15"/>
    <p:sldId id="313" r:id="rId16"/>
    <p:sldId id="309" r:id="rId1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9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D19F7E-D3E3-4E1C-B599-0B9F56F3E530}" type="slidenum">
              <a:rPr lang="en-US" altLang="zh-TW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使用之儀器及資訊系統由各專業廠商提供</a:t>
            </a:r>
            <a:r>
              <a:rPr lang="en-US" altLang="zh-TW"/>
              <a:t>.</a:t>
            </a:r>
            <a:r>
              <a:rPr lang="zh-TW" altLang="en-US"/>
              <a:t>造影檢查流程中</a:t>
            </a:r>
            <a:r>
              <a:rPr lang="en-US" altLang="zh-TW"/>
              <a:t>,</a:t>
            </a:r>
            <a:r>
              <a:rPr lang="zh-TW" altLang="en-US"/>
              <a:t>資訊必須在系統間流通</a:t>
            </a:r>
            <a:r>
              <a:rPr lang="en-US" altLang="zh-TW"/>
              <a:t>.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zh-TW" altLang="en-US"/>
              <a:t>異質性系統整合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02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2021/2/24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2718.github.io/FHIRclinicalReport/VSCod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醫學影像系統開發入門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醫資系 蕭嘉宏</a:t>
            </a:r>
          </a:p>
        </p:txBody>
      </p:sp>
    </p:spTree>
    <p:extLst>
      <p:ext uri="{BB962C8B-B14F-4D97-AF65-F5344CB8AC3E}">
        <p14:creationId xmlns:p14="http://schemas.microsoft.com/office/powerpoint/2010/main" val="335876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301"/>
          </a:xfrm>
        </p:spPr>
        <p:txBody>
          <a:bodyPr/>
          <a:lstStyle/>
          <a:p>
            <a:r>
              <a:rPr lang="zh-TW" altLang="en-US" dirty="0"/>
              <a:t>需要的技能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2087"/>
            <a:ext cx="8229600" cy="483407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程式及資訊技能</a:t>
            </a:r>
            <a:endParaRPr lang="en-US" altLang="zh-TW" dirty="0"/>
          </a:p>
          <a:p>
            <a:pPr lvl="1"/>
            <a:r>
              <a:rPr lang="en-US" altLang="zh-TW" dirty="0"/>
              <a:t>JavaScript or C</a:t>
            </a:r>
            <a:r>
              <a:rPr lang="zh-TW" altLang="en-US" dirty="0"/>
              <a:t>， 及其繪圖指令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JS HTML5 canvas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en-US" altLang="zh-TW" dirty="0" err="1"/>
              <a:t>Qt</a:t>
            </a:r>
            <a:r>
              <a:rPr lang="en-US" altLang="zh-TW" dirty="0"/>
              <a:t> C++ Graphics </a:t>
            </a:r>
          </a:p>
          <a:p>
            <a:r>
              <a:rPr lang="en-US" altLang="zh-TW" dirty="0"/>
              <a:t>2D </a:t>
            </a:r>
            <a:r>
              <a:rPr lang="zh-TW" altLang="en-US" dirty="0"/>
              <a:t>幾何及 </a:t>
            </a:r>
            <a:r>
              <a:rPr lang="en-US" altLang="zh-TW" dirty="0"/>
              <a:t>3D</a:t>
            </a:r>
            <a:r>
              <a:rPr lang="zh-TW" altLang="en-US" dirty="0"/>
              <a:t> 投影</a:t>
            </a:r>
            <a:r>
              <a:rPr lang="en-US" altLang="zh-TW" dirty="0"/>
              <a:t>(</a:t>
            </a:r>
            <a:r>
              <a:rPr lang="zh-TW" altLang="en-US" dirty="0"/>
              <a:t>國高中數學終於</a:t>
            </a:r>
            <a:r>
              <a:rPr lang="zh-TW" altLang="en-US"/>
              <a:t>用到了</a:t>
            </a:r>
            <a:r>
              <a:rPr lang="en-US" altLang="zh-TW"/>
              <a:t>) </a:t>
            </a:r>
            <a:endParaRPr lang="en-US" altLang="zh-TW" dirty="0"/>
          </a:p>
          <a:p>
            <a:r>
              <a:rPr lang="zh-TW" altLang="en-US" dirty="0"/>
              <a:t>臨床作業流程及需求規格</a:t>
            </a:r>
            <a:endParaRPr lang="en-US" altLang="zh-TW" dirty="0"/>
          </a:p>
          <a:p>
            <a:pPr lvl="1"/>
            <a:r>
              <a:rPr lang="zh-TW" altLang="en-US" dirty="0"/>
              <a:t>針對特定情境</a:t>
            </a:r>
            <a:r>
              <a:rPr lang="en-US" altLang="zh-TW" dirty="0"/>
              <a:t>:</a:t>
            </a:r>
            <a:r>
              <a:rPr lang="zh-TW" altLang="en-US" dirty="0"/>
              <a:t> 醫護人員想什麼、要什麼</a:t>
            </a:r>
            <a:endParaRPr lang="en-US" altLang="zh-TW" dirty="0"/>
          </a:p>
          <a:p>
            <a:r>
              <a:rPr lang="zh-TW" altLang="en-US" dirty="0"/>
              <a:t>醫學資訊標準</a:t>
            </a:r>
            <a:endParaRPr lang="en-US" altLang="zh-TW" dirty="0"/>
          </a:p>
          <a:p>
            <a:pPr lvl="1"/>
            <a:r>
              <a:rPr lang="en-US" altLang="zh-TW" dirty="0"/>
              <a:t>FHIR</a:t>
            </a:r>
            <a:r>
              <a:rPr lang="zh-TW" altLang="en-US" dirty="0"/>
              <a:t>、</a:t>
            </a:r>
            <a:r>
              <a:rPr lang="en-US" altLang="zh-TW" dirty="0" err="1"/>
              <a:t>DICOMWeb</a:t>
            </a:r>
            <a:endParaRPr lang="en-US" altLang="zh-TW" dirty="0"/>
          </a:p>
          <a:p>
            <a:r>
              <a:rPr lang="zh-TW" altLang="en-US" dirty="0"/>
              <a:t>專案管理、團隊合作</a:t>
            </a:r>
          </a:p>
        </p:txBody>
      </p:sp>
    </p:spTree>
    <p:extLst>
      <p:ext uri="{BB962C8B-B14F-4D97-AF65-F5344CB8AC3E}">
        <p14:creationId xmlns:p14="http://schemas.microsoft.com/office/powerpoint/2010/main" val="2633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課程要求及評量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課程參與 </a:t>
            </a:r>
            <a:r>
              <a:rPr lang="en-US" altLang="zh-TW" dirty="0"/>
              <a:t>20 %</a:t>
            </a:r>
          </a:p>
          <a:p>
            <a:pPr lvl="1"/>
            <a:r>
              <a:rPr lang="zh-TW" altLang="en-US" dirty="0"/>
              <a:t>現場、視訊</a:t>
            </a:r>
            <a:endParaRPr lang="en-US" altLang="zh-TW" dirty="0"/>
          </a:p>
          <a:p>
            <a:r>
              <a:rPr lang="zh-TW" altLang="en-US" dirty="0"/>
              <a:t>共同作業 </a:t>
            </a:r>
            <a:r>
              <a:rPr lang="en-US" altLang="zh-TW" dirty="0"/>
              <a:t>30 %</a:t>
            </a:r>
          </a:p>
          <a:p>
            <a:r>
              <a:rPr lang="zh-TW" altLang="en-US" dirty="0"/>
              <a:t>報告及心得分享 </a:t>
            </a:r>
            <a:r>
              <a:rPr lang="en-US" altLang="zh-TW" dirty="0"/>
              <a:t>30 %</a:t>
            </a:r>
          </a:p>
          <a:p>
            <a:pPr lvl="1"/>
            <a:r>
              <a:rPr lang="zh-TW" altLang="en-US" dirty="0"/>
              <a:t>資料及教材整理、</a:t>
            </a:r>
            <a:r>
              <a:rPr lang="zh-TW" altLang="en-US" b="1" dirty="0"/>
              <a:t>提問、分享</a:t>
            </a:r>
            <a:endParaRPr lang="en-US" altLang="zh-TW" b="1" dirty="0"/>
          </a:p>
          <a:p>
            <a:r>
              <a:rPr lang="zh-TW" altLang="en-US" dirty="0"/>
              <a:t>合作專案 </a:t>
            </a:r>
            <a:r>
              <a:rPr lang="en-US" altLang="zh-TW" dirty="0"/>
              <a:t>100 %</a:t>
            </a:r>
          </a:p>
          <a:p>
            <a:pPr lvl="1"/>
            <a:r>
              <a:rPr lang="zh-TW" altLang="en-US" dirty="0"/>
              <a:t>聯繫協調、會議記錄、需求、功能條列、分工、專案追蹤、成果報告及系統展示</a:t>
            </a:r>
            <a:endParaRPr lang="en-US" altLang="zh-TW" dirty="0"/>
          </a:p>
          <a:p>
            <a:pPr lvl="1"/>
            <a:r>
              <a:rPr lang="zh-TW" altLang="en-US" b="1" dirty="0"/>
              <a:t>可多人一組</a:t>
            </a:r>
            <a:r>
              <a:rPr lang="en-US" altLang="zh-TW" b="1" dirty="0"/>
              <a:t>(</a:t>
            </a:r>
            <a:r>
              <a:rPr lang="zh-TW" altLang="en-US" b="1" dirty="0"/>
              <a:t>同系最多三人一組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鼓勵跨系跨校合作</a:t>
            </a:r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92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6F93D-D49A-4915-8107-484DC344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聯繫方式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AutoShape 2" descr="152361406_10208013081882226_5344720345312476688_n.jpg">
            <a:extLst>
              <a:ext uri="{FF2B5EF4-FFF2-40B4-BE49-F238E27FC236}">
                <a16:creationId xmlns:a16="http://schemas.microsoft.com/office/drawing/2014/main" id="{A8C41642-090A-4928-BB84-D87139E6048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57200" y="1600200"/>
            <a:ext cx="8229600" cy="261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en-US" dirty="0"/>
              <a:t>週三及周五晚上視訊連結</a:t>
            </a:r>
            <a:r>
              <a:rPr lang="en-US" altLang="zh-TW" dirty="0"/>
              <a:t>: meet.google.com/</a:t>
            </a:r>
            <a:r>
              <a:rPr lang="en-US" altLang="zh-TW" dirty="0" err="1"/>
              <a:t>gie-hphd-zxd</a:t>
            </a:r>
            <a:endParaRPr lang="en-US" altLang="zh-TW" dirty="0"/>
          </a:p>
          <a:p>
            <a:r>
              <a:rPr lang="en-US" altLang="zh-TW" dirty="0"/>
              <a:t>“</a:t>
            </a:r>
            <a:r>
              <a:rPr lang="zh-TW" altLang="en-US" dirty="0"/>
              <a:t>醫學影像系統開發入門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 line </a:t>
            </a:r>
            <a:r>
              <a:rPr lang="zh-TW" altLang="en-US" dirty="0"/>
              <a:t>群組連結</a:t>
            </a:r>
            <a:r>
              <a:rPr lang="en-US" altLang="zh-TW" dirty="0"/>
              <a:t>:  https://line.me/R/ti/g/3JZSmZBsKu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QR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8182A7-EC4E-4CB5-B818-E51D33B2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47" y="3643231"/>
            <a:ext cx="3513111" cy="35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66F8-56BB-4488-8998-40D28071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聯繫方式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F533C-2056-4746-B48C-A717457E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慈大蕭嘉宏老師 </a:t>
            </a:r>
            <a:r>
              <a:rPr lang="en-US" altLang="zh-TW" dirty="0"/>
              <a:t>mail: chhsiao@gms.tcu.edu.tw</a:t>
            </a:r>
          </a:p>
          <a:p>
            <a:r>
              <a:rPr lang="en-US" altLang="zh-TW" dirty="0"/>
              <a:t>FB </a:t>
            </a:r>
            <a:r>
              <a:rPr lang="zh-TW" altLang="en-US" dirty="0"/>
              <a:t>搜尋 </a:t>
            </a:r>
            <a:r>
              <a:rPr lang="en-US" altLang="zh-TW" dirty="0"/>
              <a:t>"</a:t>
            </a:r>
            <a:r>
              <a:rPr lang="zh-TW" altLang="en-US" dirty="0"/>
              <a:t>醫學影像系統開發入門</a:t>
            </a:r>
            <a:r>
              <a:rPr lang="en-US" altLang="zh-TW" dirty="0"/>
              <a:t>"  </a:t>
            </a:r>
            <a:r>
              <a:rPr lang="zh-TW" altLang="en-US" dirty="0"/>
              <a:t>並加入此社群</a:t>
            </a:r>
          </a:p>
        </p:txBody>
      </p:sp>
    </p:spTree>
    <p:extLst>
      <p:ext uri="{BB962C8B-B14F-4D97-AF65-F5344CB8AC3E}">
        <p14:creationId xmlns:p14="http://schemas.microsoft.com/office/powerpoint/2010/main" val="248191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798E-6EA0-4CB3-AC0B-4545240F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近期視訊及課堂上課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9402B-B37C-41DE-827C-11FDF243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44" y="1642364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2/26 </a:t>
            </a:r>
            <a:r>
              <a:rPr lang="zh-TW" altLang="en-US" dirty="0"/>
              <a:t>週五晚上 </a:t>
            </a:r>
            <a:r>
              <a:rPr lang="en-US" altLang="zh-TW" dirty="0"/>
              <a:t>7:00—9:00 </a:t>
            </a:r>
            <a:r>
              <a:rPr lang="zh-TW" altLang="en-US" dirty="0"/>
              <a:t>視訊</a:t>
            </a:r>
            <a:endParaRPr lang="en-US" altLang="zh-TW" dirty="0"/>
          </a:p>
          <a:p>
            <a:pPr lvl="1"/>
            <a:r>
              <a:rPr lang="zh-TW" altLang="en-US" dirty="0"/>
              <a:t>下午不上課</a:t>
            </a:r>
            <a:endParaRPr lang="en-US" altLang="zh-TW" dirty="0"/>
          </a:p>
          <a:p>
            <a:r>
              <a:rPr lang="en-US" altLang="zh-TW" dirty="0"/>
              <a:t>3/3 </a:t>
            </a:r>
            <a:r>
              <a:rPr lang="zh-TW" altLang="en-US" dirty="0"/>
              <a:t>週三晚上晚上 </a:t>
            </a:r>
            <a:r>
              <a:rPr lang="en-US" altLang="zh-TW" dirty="0"/>
              <a:t>7:00—8:00 </a:t>
            </a:r>
            <a:r>
              <a:rPr lang="zh-TW" altLang="en-US" dirty="0"/>
              <a:t>現場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3/5 </a:t>
            </a:r>
            <a:r>
              <a:rPr lang="zh-TW" altLang="en-US" dirty="0"/>
              <a:t>週五晚上 </a:t>
            </a:r>
            <a:r>
              <a:rPr lang="en-US" altLang="zh-TW" dirty="0"/>
              <a:t>7:00—9:00 </a:t>
            </a:r>
            <a:r>
              <a:rPr lang="zh-TW" altLang="en-US" dirty="0"/>
              <a:t>視訊</a:t>
            </a:r>
            <a:endParaRPr lang="en-US" altLang="zh-TW" dirty="0"/>
          </a:p>
          <a:p>
            <a:pPr lvl="1"/>
            <a:r>
              <a:rPr lang="zh-TW" altLang="en-US" dirty="0"/>
              <a:t>檢查同學 </a:t>
            </a:r>
            <a:r>
              <a:rPr lang="en-US" altLang="zh-TW" dirty="0" err="1"/>
              <a:t>github</a:t>
            </a:r>
            <a:r>
              <a:rPr lang="zh-TW" altLang="en-US" dirty="0"/>
              <a:t> 帳號申請、個人電腦 </a:t>
            </a:r>
            <a:r>
              <a:rPr lang="en-US" altLang="zh-TW" dirty="0"/>
              <a:t>git </a:t>
            </a:r>
            <a:r>
              <a:rPr lang="zh-TW" altLang="en-US" dirty="0"/>
              <a:t>工具、開發工具安裝狀況。</a:t>
            </a:r>
            <a:endParaRPr lang="en-US" altLang="zh-TW" dirty="0"/>
          </a:p>
          <a:p>
            <a:pPr lvl="1"/>
            <a:r>
              <a:rPr lang="zh-TW" altLang="en-US" dirty="0"/>
              <a:t>徵小老師輔導及檢查同學安裝狀況</a:t>
            </a:r>
            <a:r>
              <a:rPr lang="en-US" altLang="zh-TW" dirty="0"/>
              <a:t>(</a:t>
            </a:r>
            <a:r>
              <a:rPr lang="zh-TW" altLang="en-US" dirty="0"/>
              <a:t>算成績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下午不上課</a:t>
            </a:r>
            <a:endParaRPr lang="en-US" altLang="zh-TW" dirty="0"/>
          </a:p>
          <a:p>
            <a:r>
              <a:rPr lang="en-US" altLang="zh-TW" dirty="0"/>
              <a:t>3/6 </a:t>
            </a:r>
            <a:r>
              <a:rPr lang="zh-TW" altLang="en-US" dirty="0"/>
              <a:t>週六 </a:t>
            </a:r>
            <a:r>
              <a:rPr lang="en-US" altLang="zh-TW" dirty="0"/>
              <a:t>FHIR Genomics </a:t>
            </a:r>
            <a:r>
              <a:rPr lang="zh-TW" altLang="en-US" dirty="0"/>
              <a:t>教育訓練 </a:t>
            </a:r>
            <a:endParaRPr lang="en-US" altLang="zh-TW" dirty="0"/>
          </a:p>
          <a:p>
            <a:pPr lvl="1"/>
            <a:r>
              <a:rPr lang="zh-TW" altLang="en-US" dirty="0"/>
              <a:t>地點陽明交大</a:t>
            </a:r>
            <a:endParaRPr lang="en-US" altLang="zh-TW" dirty="0"/>
          </a:p>
          <a:p>
            <a:pPr lvl="1"/>
            <a:r>
              <a:rPr lang="zh-TW" altLang="en-US" dirty="0"/>
              <a:t>報名網址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https://forms.gle/AWm58wWWzvz19jyH8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5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5BCDE-0639-45A9-964D-B7A3AA3C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EBE2-BC74-401E-9583-2B09E4B5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102"/>
            <a:ext cx="8229600" cy="4770061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申請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</a:t>
            </a:r>
            <a:endParaRPr lang="en-US" altLang="zh-TW" dirty="0"/>
          </a:p>
          <a:p>
            <a:pPr lvl="1"/>
            <a:r>
              <a:rPr lang="en-US" altLang="zh-TW" dirty="0"/>
              <a:t>https://mos2718.github.io/W1//GitPPTs/apply%20github%20account.pptx</a:t>
            </a:r>
          </a:p>
          <a:p>
            <a:r>
              <a:rPr lang="zh-TW" altLang="en-US" dirty="0"/>
              <a:t>個人電腦 </a:t>
            </a:r>
            <a:r>
              <a:rPr lang="en-US" altLang="zh-TW" dirty="0"/>
              <a:t>git </a:t>
            </a:r>
            <a:r>
              <a:rPr lang="zh-TW" altLang="en-US" dirty="0"/>
              <a:t>工具</a:t>
            </a:r>
            <a:endParaRPr lang="en-US" altLang="zh-TW" dirty="0"/>
          </a:p>
          <a:p>
            <a:pPr lvl="1"/>
            <a:r>
              <a:rPr lang="en-US" altLang="zh-TW" dirty="0" err="1"/>
              <a:t>tortoiseGit</a:t>
            </a:r>
            <a:r>
              <a:rPr lang="en-US" altLang="zh-TW" dirty="0"/>
              <a:t>: https://mos2718.github.io/W1//GitPPTs/index.html</a:t>
            </a:r>
          </a:p>
          <a:p>
            <a:r>
              <a:rPr lang="zh-TW" altLang="en-US" dirty="0"/>
              <a:t>網頁前端開發工具</a:t>
            </a:r>
            <a:endParaRPr lang="en-US" altLang="zh-TW" dirty="0"/>
          </a:p>
          <a:p>
            <a:pPr lvl="1"/>
            <a:r>
              <a:rPr lang="en-US" altLang="zh-TW" dirty="0"/>
              <a:t>VS code</a:t>
            </a:r>
          </a:p>
          <a:p>
            <a:pPr lvl="1"/>
            <a:r>
              <a:rPr lang="en-US" altLang="zh-TW" dirty="0">
                <a:hlinkClick r:id="rId2"/>
              </a:rPr>
              <a:t>https://mos2718.github.io/FHIRclinicalReport/VSCode/Index.html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也可安裝其他</a:t>
            </a:r>
            <a:r>
              <a:rPr lang="en-US" altLang="zh-TW" dirty="0"/>
              <a:t>git </a:t>
            </a:r>
            <a:r>
              <a:rPr lang="zh-TW" altLang="en-US" dirty="0"/>
              <a:t>工具及開發環境</a:t>
            </a:r>
          </a:p>
        </p:txBody>
      </p:sp>
    </p:spTree>
    <p:extLst>
      <p:ext uri="{BB962C8B-B14F-4D97-AF65-F5344CB8AC3E}">
        <p14:creationId xmlns:p14="http://schemas.microsoft.com/office/powerpoint/2010/main" val="118988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深具發展前景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需要的知能眾多，如何學習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如何分工合作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786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06475" y="1392238"/>
            <a:ext cx="16764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掛號系統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66838" y="3263900"/>
            <a:ext cx="990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診間系統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4213" y="5156200"/>
            <a:ext cx="2808287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放射科管理系統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372225" y="515620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造影儀器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86425" y="3082925"/>
            <a:ext cx="3048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影像儲存管理系統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084888" y="1411288"/>
            <a:ext cx="2520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影像檢視系統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876425" y="19399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908175" y="4219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30730" name="AutoShape 10"/>
          <p:cNvCxnSpPr>
            <a:cxnSpLocks noChangeShapeType="1"/>
          </p:cNvCxnSpPr>
          <p:nvPr/>
        </p:nvCxnSpPr>
        <p:spPr bwMode="auto">
          <a:xfrm>
            <a:off x="3492500" y="5445125"/>
            <a:ext cx="28797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7308850" y="191611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190625" y="2168525"/>
            <a:ext cx="14478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Patient Registration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187450" y="4364038"/>
            <a:ext cx="152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New Order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95738" y="5084763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Modality Worklist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372225" y="2203450"/>
            <a:ext cx="17526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Query and    Retrieve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7235825" y="357187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443663" y="4364038"/>
            <a:ext cx="16049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Image Store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0" y="404813"/>
            <a:ext cx="5688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 sz="4400" b="1"/>
              <a:t>放射影像檢查流程</a:t>
            </a:r>
            <a:endParaRPr lang="zh-TW" altLang="en-US" sz="4400" b="1">
              <a:solidFill>
                <a:srgbClr val="000000"/>
              </a:solidFill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23850" y="1268413"/>
            <a:ext cx="3384550" cy="30956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23850" y="4795838"/>
            <a:ext cx="3384550" cy="11525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5508625" y="1268413"/>
            <a:ext cx="3384550" cy="46799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627313" y="27082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latin typeface="Tahoma" panose="020B0604030504040204" pitchFamily="34" charset="0"/>
              </a:rPr>
              <a:t>HIS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627313" y="47244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latin typeface="Tahoma" panose="020B0604030504040204" pitchFamily="34" charset="0"/>
              </a:rPr>
              <a:t>RIS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524750" y="37877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latin typeface="Tahoma" panose="020B0604030504040204" pitchFamily="34" charset="0"/>
              </a:rPr>
              <a:t>PACS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5867400" y="0"/>
            <a:ext cx="3276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1" i="1">
                <a:latin typeface="Tahoma" panose="020B0604030504040204" pitchFamily="34" charset="0"/>
              </a:rPr>
              <a:t>HIS: Hospital Information System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b="1" i="1">
                <a:latin typeface="Tahoma" panose="020B0604030504040204" pitchFamily="34" charset="0"/>
              </a:rPr>
              <a:t>RIS: Radiology Information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b="1" i="1">
                <a:latin typeface="Tahoma" panose="020B0604030504040204" pitchFamily="34" charset="0"/>
              </a:rPr>
              <a:t>PACS: Picture Archiving and Communication System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924300" y="2420938"/>
            <a:ext cx="13684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u="sng">
                <a:latin typeface="Tahoma" panose="020B0604030504040204" pitchFamily="34" charset="0"/>
              </a:rPr>
              <a:t>Message exchange by HL7 and DICOM standards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55650" y="6078538"/>
            <a:ext cx="75612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 b="1" i="1">
                <a:latin typeface="Tahoma" panose="020B0604030504040204" pitchFamily="34" charset="0"/>
              </a:rPr>
              <a:t>各子系統可能由不同廠商不同平台開發</a:t>
            </a:r>
            <a:r>
              <a:rPr kumimoji="0" lang="en-US" altLang="zh-TW" b="1" i="1"/>
              <a:t>—</a:t>
            </a:r>
            <a:r>
              <a:rPr kumimoji="0" lang="zh-TW" altLang="en-US" b="1" i="1">
                <a:latin typeface="Tahoma" panose="020B0604030504040204" pitchFamily="34" charset="0"/>
              </a:rPr>
              <a:t>分散式異質性的環境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b="1" i="1">
                <a:latin typeface="Tahoma" panose="020B0604030504040204" pitchFamily="34" charset="0"/>
              </a:rPr>
              <a:t>各子系統利用  </a:t>
            </a:r>
            <a:r>
              <a:rPr lang="en-US" altLang="zh-TW" b="1" i="1">
                <a:latin typeface="Tahoma" panose="020B0604030504040204" pitchFamily="34" charset="0"/>
              </a:rPr>
              <a:t>HL7</a:t>
            </a:r>
            <a:r>
              <a:rPr lang="zh-TW" altLang="en-US" b="1" i="1">
                <a:latin typeface="Tahoma" panose="020B0604030504040204" pitchFamily="34" charset="0"/>
              </a:rPr>
              <a:t>、</a:t>
            </a:r>
            <a:r>
              <a:rPr lang="en-US" altLang="zh-TW" b="1" i="1">
                <a:latin typeface="Tahoma" panose="020B0604030504040204" pitchFamily="34" charset="0"/>
              </a:rPr>
              <a:t>DICOM </a:t>
            </a:r>
            <a:r>
              <a:rPr lang="zh-TW" altLang="en-US" b="1" i="1">
                <a:latin typeface="Tahoma" panose="020B0604030504040204" pitchFamily="34" charset="0"/>
              </a:rPr>
              <a:t>等標準傳輸協定做整合</a:t>
            </a:r>
          </a:p>
        </p:txBody>
      </p:sp>
    </p:spTree>
    <p:extLst>
      <p:ext uri="{BB962C8B-B14F-4D97-AF65-F5344CB8AC3E}">
        <p14:creationId xmlns:p14="http://schemas.microsoft.com/office/powerpoint/2010/main" val="1685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/>
              <a:t>PACS </a:t>
            </a:r>
            <a:r>
              <a:rPr lang="zh-TW" altLang="en-US"/>
              <a:t>各子系統功能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9163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600" dirty="0"/>
              <a:t>Modalities (CT,MR,US,CR…)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200" dirty="0"/>
              <a:t>Imaging (</a:t>
            </a:r>
            <a:r>
              <a:rPr kumimoji="0" lang="zh-TW" altLang="en-US" sz="2200" dirty="0"/>
              <a:t>造影成像</a:t>
            </a:r>
            <a:r>
              <a:rPr kumimoji="0" lang="en-US" altLang="zh-TW" sz="22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/>
              <a:t>DICOM store SCU (Service Class User)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/>
              <a:t>DICOM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/>
              <a:t>Image archiver and manager(</a:t>
            </a:r>
            <a:r>
              <a:rPr lang="zh-TW" altLang="en-US" sz="2200" dirty="0"/>
              <a:t>影像儲存管理</a:t>
            </a:r>
            <a:r>
              <a:rPr lang="en-US" altLang="zh-TW" sz="2200" dirty="0"/>
              <a:t>)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/>
              <a:t>DICOM store SCP (Service Class Provider)</a:t>
            </a:r>
            <a:r>
              <a:rPr lang="zh-TW" altLang="en-US" sz="2200" dirty="0"/>
              <a:t>、 </a:t>
            </a:r>
            <a:r>
              <a:rPr lang="en-US" altLang="zh-TW" sz="2200" dirty="0"/>
              <a:t>DICOM Query/Retrieve SCP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/>
              <a:t>DICOM Viewer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/>
              <a:t>Viewing images(</a:t>
            </a:r>
            <a:r>
              <a:rPr lang="zh-TW" altLang="en-US" sz="2200" dirty="0"/>
              <a:t>影像顯示</a:t>
            </a:r>
            <a:r>
              <a:rPr lang="en-US" altLang="zh-TW" sz="22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/>
              <a:t>DICOM Query/Retrieve SCU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/>
          </a:p>
          <a:p>
            <a:pPr eaLnBrk="1" hangingPunct="1">
              <a:lnSpc>
                <a:spcPct val="80000"/>
              </a:lnSpc>
            </a:pP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30260478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PACS</a:t>
            </a:r>
            <a:r>
              <a:rPr lang="zh-TW" altLang="en-US" dirty="0"/>
              <a:t> </a:t>
            </a:r>
            <a:r>
              <a:rPr lang="en-US" altLang="zh-TW" dirty="0"/>
              <a:t>viewer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RadiAnt</a:t>
            </a:r>
            <a:r>
              <a:rPr lang="en-US" altLang="zh-TW" dirty="0"/>
              <a:t> DICOM viewer</a:t>
            </a:r>
            <a:r>
              <a:rPr lang="zh-TW" altLang="en-US" dirty="0"/>
              <a:t>， </a:t>
            </a:r>
            <a:r>
              <a:rPr lang="en-US" altLang="zh-TW" dirty="0"/>
              <a:t>download:</a:t>
            </a:r>
          </a:p>
          <a:p>
            <a:pPr lvl="1"/>
            <a:r>
              <a:rPr lang="en-US" altLang="zh-TW" dirty="0"/>
              <a:t>https://www.radiantviewer.com/</a:t>
            </a:r>
          </a:p>
          <a:p>
            <a:endParaRPr lang="en-US" altLang="zh-TW" dirty="0"/>
          </a:p>
          <a:p>
            <a:r>
              <a:rPr lang="en-US" altLang="zh-TW" dirty="0"/>
              <a:t>TCU web viewer</a:t>
            </a:r>
          </a:p>
          <a:p>
            <a:pPr lvl="1"/>
            <a:r>
              <a:rPr lang="en-US" altLang="zh-TW" dirty="0"/>
              <a:t>http://203.64.84.113/t/JsViewer/index.html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Github</a:t>
            </a:r>
            <a:r>
              <a:rPr lang="en-US" altLang="zh-TW" dirty="0"/>
              <a:t> DICOM </a:t>
            </a:r>
            <a:r>
              <a:rPr lang="zh-TW" altLang="en-US" dirty="0"/>
              <a:t>影像範例</a:t>
            </a:r>
            <a:endParaRPr lang="en-US" altLang="zh-TW" dirty="0"/>
          </a:p>
          <a:p>
            <a:pPr lvl="1"/>
            <a:r>
              <a:rPr lang="en-US" altLang="zh-TW" dirty="0"/>
              <a:t>https://github.com/mos2718/imageStudy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86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為何要開這門課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2270"/>
            <a:ext cx="8229600" cy="4525963"/>
          </a:xfrm>
        </p:spPr>
        <p:txBody>
          <a:bodyPr/>
          <a:lstStyle/>
          <a:p>
            <a:r>
              <a:rPr lang="zh-TW" altLang="en-US" dirty="0"/>
              <a:t>基於未來醫療，需求眾多，但台灣卻甚少人發展</a:t>
            </a:r>
            <a:r>
              <a:rPr lang="en-US" altLang="zh-TW" dirty="0"/>
              <a:t>! Why?</a:t>
            </a:r>
          </a:p>
          <a:p>
            <a:endParaRPr lang="en-US" altLang="zh-TW" dirty="0"/>
          </a:p>
          <a:p>
            <a:r>
              <a:rPr lang="zh-TW" altLang="en-US" dirty="0"/>
              <a:t>先進之放射治療計畫</a:t>
            </a:r>
            <a:r>
              <a:rPr lang="en-US" altLang="zh-TW" dirty="0"/>
              <a:t>(RT</a:t>
            </a:r>
            <a:r>
              <a:rPr lang="zh-TW" altLang="en-US" dirty="0"/>
              <a:t> </a:t>
            </a:r>
            <a:r>
              <a:rPr lang="en-US" altLang="zh-TW" dirty="0"/>
              <a:t>treatment planning)</a:t>
            </a:r>
          </a:p>
          <a:p>
            <a:pPr lvl="1"/>
            <a:r>
              <a:rPr lang="zh-TW" altLang="en-US" dirty="0"/>
              <a:t> 如質子治療、熱治療治療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影像導引之治療，數位開刀房</a:t>
            </a:r>
          </a:p>
          <a:p>
            <a:pPr lvl="1"/>
            <a:r>
              <a:rPr lang="en-US" altLang="zh-TW" dirty="0"/>
              <a:t>http://bionews.com.tw/infoDetail.asp?id=140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7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標準化、結構化報告之發展需求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63050" cy="42862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57200" y="572493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傳統報告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單純文字描述，影像發現沒參考到影像標記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結構化報告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報告內項目結構化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到所有細節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，報告參考到影像及標記</a:t>
            </a:r>
          </a:p>
        </p:txBody>
      </p:sp>
      <p:sp>
        <p:nvSpPr>
          <p:cNvPr id="3" name="乘號 2"/>
          <p:cNvSpPr/>
          <p:nvPr/>
        </p:nvSpPr>
        <p:spPr>
          <a:xfrm>
            <a:off x="4211782" y="3897745"/>
            <a:ext cx="1219200" cy="1006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1" name="Group 6"/>
          <p:cNvGrpSpPr>
            <a:grpSpLocks/>
          </p:cNvGrpSpPr>
          <p:nvPr/>
        </p:nvGrpSpPr>
        <p:grpSpPr bwMode="auto">
          <a:xfrm>
            <a:off x="1971675" y="142875"/>
            <a:ext cx="1022350" cy="520700"/>
            <a:chOff x="0" y="0"/>
            <a:chExt cx="10214" cy="5200"/>
          </a:xfrm>
        </p:grpSpPr>
      </p:grpSp>
    </p:spTree>
    <p:extLst>
      <p:ext uri="{BB962C8B-B14F-4D97-AF65-F5344CB8AC3E}">
        <p14:creationId xmlns:p14="http://schemas.microsoft.com/office/powerpoint/2010/main" val="383171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383" y="85794"/>
            <a:ext cx="8229600" cy="1143000"/>
          </a:xfrm>
        </p:spPr>
        <p:txBody>
          <a:bodyPr/>
          <a:lstStyle/>
          <a:p>
            <a:r>
              <a:rPr lang="zh-TW" altLang="en-US" dirty="0"/>
              <a:t>結構化報告病兆描述範例</a:t>
            </a:r>
          </a:p>
        </p:txBody>
      </p:sp>
      <p:pic>
        <p:nvPicPr>
          <p:cNvPr id="5" name="Picture 18"/>
          <p:cNvPicPr/>
          <p:nvPr/>
        </p:nvPicPr>
        <p:blipFill rotWithShape="1">
          <a:blip r:embed="rId2"/>
          <a:srcRect l="30624" t="28140" r="10154" b="15057"/>
          <a:stretch/>
        </p:blipFill>
        <p:spPr bwMode="auto">
          <a:xfrm>
            <a:off x="735496" y="1228794"/>
            <a:ext cx="7653130" cy="4273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7139" y="570887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參考 </a:t>
            </a:r>
            <a:r>
              <a:rPr lang="en-US" altLang="zh-TW" dirty="0">
                <a:latin typeface="+mn-ea"/>
              </a:rPr>
              <a:t>David </a:t>
            </a:r>
            <a:r>
              <a:rPr lang="en-US" altLang="zh-TW" dirty="0" err="1">
                <a:latin typeface="+mn-ea"/>
              </a:rPr>
              <a:t>Culie</a:t>
            </a:r>
            <a:r>
              <a:rPr lang="en-US" altLang="zh-TW" dirty="0">
                <a:latin typeface="+mn-ea"/>
              </a:rPr>
              <a:t> DICOM Structure Reporting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Mass finding </a:t>
            </a:r>
            <a:r>
              <a:rPr lang="zh-TW" altLang="en-US" dirty="0">
                <a:latin typeface="+mn-ea"/>
              </a:rPr>
              <a:t>之詳細描述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精準醫療、智慧醫療的基礎。但卻尚少人開發，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why ?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74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簡單之 </a:t>
            </a:r>
            <a:r>
              <a:rPr lang="en-US" altLang="zh-TW" dirty="0"/>
              <a:t>DICOM</a:t>
            </a:r>
            <a:r>
              <a:rPr lang="zh-TW" altLang="en-US" dirty="0"/>
              <a:t> </a:t>
            </a:r>
            <a:r>
              <a:rPr lang="en-US" altLang="zh-TW" dirty="0"/>
              <a:t>web image viewer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TCU</a:t>
            </a:r>
            <a:r>
              <a:rPr lang="zh-TW" altLang="en-US" dirty="0"/>
              <a:t> </a:t>
            </a:r>
            <a:r>
              <a:rPr lang="en-US" altLang="zh-TW" dirty="0"/>
              <a:t>DICOM</a:t>
            </a:r>
            <a:r>
              <a:rPr lang="zh-TW" altLang="en-US" dirty="0"/>
              <a:t> </a:t>
            </a:r>
            <a:r>
              <a:rPr lang="en-US" altLang="zh-TW" dirty="0"/>
              <a:t>Viewer (2020 </a:t>
            </a:r>
            <a:r>
              <a:rPr lang="zh-TW" altLang="en-US" dirty="0"/>
              <a:t>胎兒版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https://mos2718.github.io/TCU_DICOM_Viewer/Index.html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3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初步之影像結構化報告範例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5893904"/>
            <a:ext cx="8547652" cy="618055"/>
          </a:xfrm>
        </p:spPr>
        <p:txBody>
          <a:bodyPr/>
          <a:lstStyle/>
          <a:p>
            <a:r>
              <a:rPr lang="en-US" altLang="zh-TW" dirty="0"/>
              <a:t>https://hapi.fhir.tw/fhir/DiagnosticReport/5268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15765"/>
            <a:ext cx="12706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</TotalTime>
  <Words>813</Words>
  <Application>Microsoft Office PowerPoint</Application>
  <PresentationFormat>如螢幕大小 (4:3)</PresentationFormat>
  <Paragraphs>119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Tahoma</vt:lpstr>
      <vt:lpstr>Times New Roman</vt:lpstr>
      <vt:lpstr>Wingdings</vt:lpstr>
      <vt:lpstr>Office 佈景主題</vt:lpstr>
      <vt:lpstr>醫學影像系統開發入門</vt:lpstr>
      <vt:lpstr>PowerPoint 簡報</vt:lpstr>
      <vt:lpstr>PACS 各子系統功能</vt:lpstr>
      <vt:lpstr>PACS viewer 範例</vt:lpstr>
      <vt:lpstr>為何要開這門課</vt:lpstr>
      <vt:lpstr>標準化、結構化報告之發展需求</vt:lpstr>
      <vt:lpstr>結構化報告病兆描述範例</vt:lpstr>
      <vt:lpstr>簡單之 DICOM web image viewer</vt:lpstr>
      <vt:lpstr>初步之影像結構化報告範例</vt:lpstr>
      <vt:lpstr>需要的技能</vt:lpstr>
      <vt:lpstr>課程要求及評量</vt:lpstr>
      <vt:lpstr>聯繫方式 1</vt:lpstr>
      <vt:lpstr>聯繫方式 2</vt:lpstr>
      <vt:lpstr>近期視訊及課堂上課</vt:lpstr>
      <vt:lpstr>開發環境</vt:lpstr>
      <vt:lpstr>深具發展前景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User</cp:lastModifiedBy>
  <cp:revision>113</cp:revision>
  <dcterms:created xsi:type="dcterms:W3CDTF">2018-02-03T05:10:10Z</dcterms:created>
  <dcterms:modified xsi:type="dcterms:W3CDTF">2021-02-24T09:50:05Z</dcterms:modified>
</cp:coreProperties>
</file>