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303" r:id="rId3"/>
    <p:sldId id="317" r:id="rId4"/>
    <p:sldId id="318" r:id="rId5"/>
    <p:sldId id="322" r:id="rId6"/>
    <p:sldId id="321" r:id="rId7"/>
    <p:sldId id="323" r:id="rId8"/>
    <p:sldId id="326" r:id="rId9"/>
    <p:sldId id="325" r:id="rId10"/>
    <p:sldId id="327" r:id="rId11"/>
    <p:sldId id="328" r:id="rId12"/>
    <p:sldId id="329" r:id="rId13"/>
    <p:sldId id="330" r:id="rId14"/>
    <p:sldId id="333" r:id="rId15"/>
    <p:sldId id="334" r:id="rId16"/>
    <p:sldId id="33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Graphics/SV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/>
              <a:t>Computer Graphics </a:t>
            </a:r>
            <a:r>
              <a:rPr lang="en-US" altLang="zh-TW" sz="4800" b="1" dirty="0"/>
              <a:t>P</a:t>
            </a:r>
            <a:r>
              <a:rPr lang="en-US" altLang="zh-TW" sz="4800" b="1" dirty="0" smtClean="0"/>
              <a:t>rogramming</a:t>
            </a:r>
          </a:p>
          <a:p>
            <a:pPr algn="ctr"/>
            <a:r>
              <a:rPr lang="zh-TW" altLang="en-US" sz="4800" b="1" dirty="0"/>
              <a:t>開發</a:t>
            </a:r>
            <a:r>
              <a:rPr lang="zh-TW" altLang="en-US" sz="4800" b="1" dirty="0" smtClean="0"/>
              <a:t>電腦繪圖程式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網頁標籤及像素顏色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紅綠藍</a:t>
            </a:r>
            <a:r>
              <a:rPr lang="en-US" altLang="zh-TW" dirty="0" smtClean="0"/>
              <a:t>)</a:t>
            </a:r>
            <a:r>
              <a:rPr lang="zh-TW" altLang="en-US" dirty="0" smtClean="0"/>
              <a:t>三原色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 smtClean="0"/>
              <a:t>www.rapidtables.com</a:t>
            </a:r>
            <a:r>
              <a:rPr lang="en-US" altLang="zh-TW" dirty="0" smtClean="0"/>
              <a:t>/web/color/</a:t>
            </a:r>
            <a:r>
              <a:rPr lang="en-US" altLang="zh-TW" dirty="0" err="1" smtClean="0"/>
              <a:t>RGB_Color.html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www.w3schools.com</a:t>
            </a:r>
            <a:r>
              <a:rPr lang="en-US" altLang="zh-TW" dirty="0"/>
              <a:t>/colors/</a:t>
            </a:r>
            <a:r>
              <a:rPr lang="en-US" altLang="zh-TW" dirty="0" err="1"/>
              <a:t>colors_picker.asp?color</a:t>
            </a:r>
            <a:r>
              <a:rPr lang="en-US" altLang="zh-TW" dirty="0"/>
              <a:t>=%</a:t>
            </a:r>
            <a:r>
              <a:rPr lang="en-US" altLang="zh-TW" dirty="0" err="1" smtClean="0"/>
              <a:t>23004d33</a:t>
            </a:r>
            <a:endParaRPr lang="en-US" altLang="zh-TW" dirty="0" smtClean="0"/>
          </a:p>
          <a:p>
            <a:r>
              <a:rPr lang="zh-TW" altLang="en-US" dirty="0" smtClean="0"/>
              <a:t>每種佔顏色一個 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 數值 </a:t>
            </a:r>
            <a:r>
              <a:rPr lang="en-US" altLang="zh-TW" dirty="0" smtClean="0"/>
              <a:t>(255)</a:t>
            </a:r>
          </a:p>
          <a:p>
            <a:r>
              <a:rPr lang="zh-TW" altLang="en-US" dirty="0" smtClean="0"/>
              <a:t>可由 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 三原色指定顏色</a:t>
            </a:r>
            <a:endParaRPr lang="en-US" altLang="zh-TW" dirty="0" smtClean="0"/>
          </a:p>
          <a:p>
            <a:r>
              <a:rPr lang="zh-TW" altLang="en-US" dirty="0"/>
              <a:t>或</a:t>
            </a:r>
            <a:r>
              <a:rPr lang="zh-TW" altLang="en-US" dirty="0" smtClean="0"/>
              <a:t>直接指定顏色名稱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3815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網頁標籤顏色設定範例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/colors/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trycolors_colornames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直接給定顏色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</a:t>
            </a:r>
            <a:r>
              <a:rPr lang="en-US" altLang="zh-TW" dirty="0" err="1" smtClean="0"/>
              <a:t>color: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"&gt;</a:t>
            </a:r>
            <a:r>
              <a:rPr lang="en-US" altLang="zh-TW" dirty="0"/>
              <a:t>Heading&lt;/</a:t>
            </a:r>
            <a:r>
              <a:rPr lang="en-US" altLang="zh-TW" dirty="0" err="1"/>
              <a:t>h1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給</a:t>
            </a:r>
            <a:r>
              <a:rPr lang="zh-TW" altLang="en-US" dirty="0" smtClean="0"/>
              <a:t>定 </a:t>
            </a:r>
            <a:r>
              <a:rPr lang="en-US" altLang="zh-TW" dirty="0" smtClean="0"/>
              <a:t>16 </a:t>
            </a:r>
            <a:r>
              <a:rPr lang="zh-TW" altLang="en-US" dirty="0" smtClean="0"/>
              <a:t>進制</a:t>
            </a:r>
            <a:r>
              <a:rPr lang="en-US" altLang="zh-TW" dirty="0" smtClean="0"/>
              <a:t>(00-</a:t>
            </a:r>
            <a:r>
              <a:rPr lang="en-US" altLang="zh-TW" dirty="0" err="1" smtClean="0"/>
              <a:t>FF</a:t>
            </a:r>
            <a:r>
              <a:rPr lang="en-US" altLang="zh-TW" dirty="0" smtClean="0"/>
              <a:t>: 0-255)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 數值 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style="color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solidFill>
                  <a:srgbClr val="FF0000"/>
                </a:solidFill>
              </a:rPr>
              <a:t>#</a:t>
            </a:r>
            <a:r>
              <a:rPr lang="en-US" altLang="zh-TW" b="1" dirty="0" err="1" smtClean="0">
                <a:solidFill>
                  <a:srgbClr val="FF0000"/>
                </a:solidFill>
              </a:rPr>
              <a:t>00FF00</a:t>
            </a:r>
            <a:r>
              <a:rPr lang="en-US" altLang="zh-TW" dirty="0" smtClean="0"/>
              <a:t>"&gt;</a:t>
            </a:r>
            <a:r>
              <a:rPr lang="en-US" altLang="zh-TW" dirty="0"/>
              <a:t>Heading&lt;/</a:t>
            </a:r>
            <a:r>
              <a:rPr lang="en-US" altLang="zh-TW" dirty="0" err="1"/>
              <a:t>h1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41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HTML5</a:t>
            </a:r>
            <a:r>
              <a:rPr lang="en-US" altLang="zh-TW" dirty="0" smtClean="0"/>
              <a:t> canvas </a:t>
            </a:r>
            <a:r>
              <a:rPr lang="zh-TW" altLang="en-US" dirty="0" smtClean="0"/>
              <a:t>繪圖顏色設定範例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/tags/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tryhtml5_canvas_fillstyle</a:t>
            </a:r>
            <a:endParaRPr lang="en-US" altLang="zh-TW" dirty="0" smtClean="0"/>
          </a:p>
          <a:p>
            <a:r>
              <a:rPr lang="zh-TW" altLang="en-US" dirty="0"/>
              <a:t>直接給定顏色</a:t>
            </a:r>
          </a:p>
          <a:p>
            <a:pPr lvl="1"/>
            <a:r>
              <a:rPr lang="en-US" altLang="zh-TW" dirty="0" err="1" smtClean="0"/>
              <a:t>ctx.fillStyle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"blue";</a:t>
            </a:r>
            <a:endParaRPr lang="en-US" altLang="zh-TW" dirty="0"/>
          </a:p>
          <a:p>
            <a:r>
              <a:rPr lang="zh-TW" altLang="en-US" dirty="0" smtClean="0"/>
              <a:t>給</a:t>
            </a:r>
            <a:r>
              <a:rPr lang="zh-TW" altLang="en-US" dirty="0"/>
              <a:t>定 </a:t>
            </a:r>
            <a:r>
              <a:rPr lang="en-US" altLang="zh-TW" dirty="0"/>
              <a:t>16 </a:t>
            </a:r>
            <a:r>
              <a:rPr lang="zh-TW" altLang="en-US" dirty="0"/>
              <a:t>進制</a:t>
            </a:r>
            <a:r>
              <a:rPr lang="en-US" altLang="zh-TW" dirty="0"/>
              <a:t>(00-</a:t>
            </a:r>
            <a:r>
              <a:rPr lang="en-US" altLang="zh-TW" dirty="0" err="1"/>
              <a:t>FF</a:t>
            </a:r>
            <a:r>
              <a:rPr lang="en-US" altLang="zh-TW" dirty="0"/>
              <a:t>: 0-255)</a:t>
            </a:r>
            <a:r>
              <a:rPr lang="zh-TW" altLang="en-US" dirty="0"/>
              <a:t>的 </a:t>
            </a:r>
            <a:r>
              <a:rPr lang="en-US" altLang="zh-TW" dirty="0" err="1"/>
              <a:t>RGB</a:t>
            </a:r>
            <a:r>
              <a:rPr lang="en-US" altLang="zh-TW" dirty="0"/>
              <a:t> </a:t>
            </a:r>
            <a:r>
              <a:rPr lang="zh-TW" altLang="en-US" dirty="0"/>
              <a:t>數值 </a:t>
            </a:r>
          </a:p>
          <a:p>
            <a:pPr lvl="1"/>
            <a:r>
              <a:rPr lang="en-US" altLang="zh-TW" dirty="0" err="1"/>
              <a:t>ctx.fillStyle</a:t>
            </a:r>
            <a:r>
              <a:rPr lang="en-US" altLang="zh-TW" dirty="0"/>
              <a:t> = </a:t>
            </a:r>
            <a:r>
              <a:rPr lang="en-US" altLang="zh-TW" dirty="0" smtClean="0"/>
              <a:t>"</a:t>
            </a:r>
            <a:r>
              <a:rPr lang="en-US" altLang="zh-TW" b="1" dirty="0" smtClean="0">
                <a:solidFill>
                  <a:srgbClr val="FF0000"/>
                </a:solidFill>
              </a:rPr>
              <a:t>#</a:t>
            </a:r>
            <a:r>
              <a:rPr lang="en-US" altLang="zh-TW" b="1" dirty="0" err="1">
                <a:solidFill>
                  <a:srgbClr val="FF0000"/>
                </a:solidFill>
              </a:rPr>
              <a:t>FF0000</a:t>
            </a:r>
            <a:r>
              <a:rPr lang="en-US" altLang="zh-TW" dirty="0"/>
              <a:t>";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8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透明度</a:t>
            </a:r>
            <a:r>
              <a:rPr lang="en-US" altLang="zh-TW" dirty="0"/>
              <a:t>(</a:t>
            </a:r>
            <a:r>
              <a:rPr lang="en-US" altLang="zh-TW" dirty="0" smtClean="0"/>
              <a:t>alpha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 </a:t>
            </a:r>
            <a:r>
              <a:rPr lang="zh-TW" altLang="en-US" dirty="0"/>
              <a:t>範例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trycss3_color_rgba</a:t>
            </a:r>
            <a:endParaRPr lang="en-US" altLang="zh-TW" dirty="0" smtClean="0"/>
          </a:p>
          <a:p>
            <a:r>
              <a:rPr lang="es-ES" altLang="zh-TW" dirty="0"/>
              <a:t>HTML5 canvas </a:t>
            </a:r>
            <a:r>
              <a:rPr lang="zh-TW" altLang="es-ES" dirty="0"/>
              <a:t>範例</a:t>
            </a:r>
          </a:p>
          <a:p>
            <a:pPr lvl="1"/>
            <a:r>
              <a:rPr lang="es-ES" altLang="zh-TW" dirty="0"/>
              <a:t>https://www.w3schools.com/tags/tryit.asp?filename=tryhtml5_canvas_globalalpha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9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向量圖與點陣圖的差異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Bit-mapped Graphics </a:t>
            </a:r>
            <a:r>
              <a:rPr lang="zh-TW" altLang="en-US" sz="2600" smtClean="0"/>
              <a:t>點陣圖</a:t>
            </a:r>
            <a:r>
              <a:rPr lang="en-US" altLang="zh-TW" sz="2600" smtClean="0"/>
              <a:t>:</a:t>
            </a:r>
          </a:p>
          <a:p>
            <a:pPr lvl="1" eaLnBrk="1" hangingPunct="1"/>
            <a:r>
              <a:rPr lang="zh-TW" altLang="en-US" sz="2200" smtClean="0"/>
              <a:t>以二維點陣儲存影像上每一點的色階</a:t>
            </a:r>
            <a:r>
              <a:rPr lang="en-US" altLang="zh-TW" sz="2200" smtClean="0"/>
              <a:t>(pixel </a:t>
            </a:r>
            <a:r>
              <a:rPr lang="zh-TW" altLang="en-US" sz="2200" smtClean="0"/>
              <a:t>像素</a:t>
            </a:r>
            <a:r>
              <a:rPr lang="en-US" altLang="zh-TW" sz="2200" smtClean="0"/>
              <a:t>)</a:t>
            </a:r>
          </a:p>
          <a:p>
            <a:pPr lvl="1" eaLnBrk="1" hangingPunct="1"/>
            <a:r>
              <a:rPr lang="zh-TW" altLang="en-US" sz="2200" smtClean="0"/>
              <a:t>能真實呈現影像原貌及色彩上的細微差異，但將其放大後會產生鋸齒邊緣。</a:t>
            </a:r>
          </a:p>
          <a:p>
            <a:pPr eaLnBrk="1" hangingPunct="1"/>
            <a:r>
              <a:rPr lang="en-US" altLang="zh-TW" sz="2600" smtClean="0"/>
              <a:t>Vector Graphics </a:t>
            </a:r>
            <a:r>
              <a:rPr lang="zh-TW" altLang="en-US" sz="2600" smtClean="0"/>
              <a:t>向量圖</a:t>
            </a:r>
            <a:r>
              <a:rPr lang="en-US" altLang="zh-TW" sz="2600" smtClean="0"/>
              <a:t>:</a:t>
            </a:r>
          </a:p>
          <a:p>
            <a:pPr lvl="1" eaLnBrk="1" hangingPunct="1"/>
            <a:r>
              <a:rPr lang="zh-TW" altLang="en-US" sz="2200" smtClean="0"/>
              <a:t>是以數學運算為基礎，利用算式來表達線條及形狀</a:t>
            </a:r>
          </a:p>
          <a:p>
            <a:pPr lvl="1" eaLnBrk="1" hangingPunct="1"/>
            <a:r>
              <a:rPr lang="zh-TW" altLang="en-US" sz="2200" smtClean="0"/>
              <a:t>每當進行編輯時，線條的長度或形狀的面積會重新計算，因此不會牽涉到「解析度」的問題，即是沒有放大後失真及產生鋸齒狀的問題</a:t>
            </a:r>
          </a:p>
          <a:p>
            <a:pPr lvl="1" eaLnBrk="1" hangingPunct="1"/>
            <a:r>
              <a:rPr lang="zh-TW" altLang="en-US" sz="2200" smtClean="0"/>
              <a:t>向量圖的檔案大小比點陣圖小得多</a:t>
            </a:r>
          </a:p>
        </p:txBody>
      </p:sp>
    </p:spTree>
    <p:extLst>
      <p:ext uri="{BB962C8B-B14F-4D97-AF65-F5344CB8AC3E}">
        <p14:creationId xmlns:p14="http://schemas.microsoft.com/office/powerpoint/2010/main" val="17515952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向量圖與點陣圖的差異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Bit-mapped Graphics </a:t>
            </a:r>
            <a:r>
              <a:rPr lang="zh-TW" altLang="en-US" sz="2600" dirty="0" smtClean="0"/>
              <a:t>點陣圖</a:t>
            </a:r>
            <a:r>
              <a:rPr lang="en-US" altLang="zh-TW" sz="2600" dirty="0" smtClean="0"/>
              <a:t>:</a:t>
            </a:r>
          </a:p>
          <a:p>
            <a:pPr lvl="1" eaLnBrk="1" hangingPunct="1"/>
            <a:r>
              <a:rPr lang="zh-TW" altLang="en-US" sz="2200" dirty="0" smtClean="0"/>
              <a:t>以二維點陣儲存影像上每一點的色階</a:t>
            </a:r>
            <a:r>
              <a:rPr lang="en-US" altLang="zh-TW" sz="2200" dirty="0" smtClean="0"/>
              <a:t>(pixel </a:t>
            </a:r>
            <a:r>
              <a:rPr lang="zh-TW" altLang="en-US" sz="2200" dirty="0" smtClean="0"/>
              <a:t>像素</a:t>
            </a:r>
            <a:r>
              <a:rPr lang="en-US" altLang="zh-TW" sz="2200" dirty="0" smtClean="0"/>
              <a:t>)</a:t>
            </a:r>
          </a:p>
          <a:p>
            <a:pPr lvl="1" eaLnBrk="1" hangingPunct="1"/>
            <a:r>
              <a:rPr lang="zh-TW" altLang="en-US" sz="2200" dirty="0" smtClean="0"/>
              <a:t>能真實呈現影像原貌及色彩上的細微差異，但將其放大後會產生鋸齒邊緣。</a:t>
            </a:r>
          </a:p>
          <a:p>
            <a:pPr eaLnBrk="1" hangingPunct="1"/>
            <a:r>
              <a:rPr lang="en-US" altLang="zh-TW" sz="2600" dirty="0" smtClean="0"/>
              <a:t>Vector Graphics </a:t>
            </a:r>
            <a:r>
              <a:rPr lang="zh-TW" altLang="en-US" sz="2600" dirty="0" smtClean="0"/>
              <a:t>向量圖</a:t>
            </a:r>
            <a:r>
              <a:rPr lang="en-US" altLang="zh-TW" sz="2600" dirty="0" smtClean="0"/>
              <a:t>:</a:t>
            </a:r>
          </a:p>
          <a:p>
            <a:pPr lvl="1" eaLnBrk="1" hangingPunct="1"/>
            <a:r>
              <a:rPr lang="zh-TW" altLang="en-US" sz="2200" dirty="0" smtClean="0"/>
              <a:t>是以數學運算為基礎，利用算式來表達線條及形狀</a:t>
            </a:r>
          </a:p>
          <a:p>
            <a:pPr lvl="1" eaLnBrk="1" hangingPunct="1"/>
            <a:r>
              <a:rPr lang="zh-TW" altLang="en-US" sz="2200" dirty="0" smtClean="0"/>
              <a:t>每當進行編輯時，線條的長度或形狀的面積會重新計算，因此不會牽涉到「解析度」的問題，即是沒有放大後失真及產生鋸齒狀的問題</a:t>
            </a:r>
          </a:p>
          <a:p>
            <a:pPr lvl="1" eaLnBrk="1" hangingPunct="1"/>
            <a:r>
              <a:rPr lang="zh-TW" altLang="en-US" sz="2200" dirty="0"/>
              <a:t>通常</a:t>
            </a:r>
            <a:r>
              <a:rPr lang="zh-TW" altLang="en-US" sz="2200" dirty="0" smtClean="0"/>
              <a:t>向量圖的檔案大小比點陣圖小得多</a:t>
            </a:r>
          </a:p>
        </p:txBody>
      </p:sp>
    </p:spTree>
    <p:extLst>
      <p:ext uri="{BB962C8B-B14F-4D97-AF65-F5344CB8AC3E}">
        <p14:creationId xmlns:p14="http://schemas.microsoft.com/office/powerpoint/2010/main" val="9542906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600" smtClean="0"/>
              <a:t>常見的</a:t>
            </a:r>
            <a:r>
              <a:rPr lang="zh-TW" altLang="en-US" smtClean="0"/>
              <a:t>點陣圖格式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 smtClean="0"/>
              <a:t>BMP(Windows Bit Map)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/>
              <a:t>Windows</a:t>
            </a:r>
            <a:r>
              <a:rPr lang="zh-TW" altLang="en-US" sz="2000" smtClean="0"/>
              <a:t>標準的影像格式 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 smtClean="0"/>
              <a:t>以二維陣列儲存 </a:t>
            </a:r>
            <a:r>
              <a:rPr kumimoji="0" lang="en-US" altLang="zh-TW" sz="2000" smtClean="0"/>
              <a:t>Pixel value</a:t>
            </a:r>
            <a:r>
              <a:rPr kumimoji="0" lang="zh-TW" altLang="en-US" sz="2000" smtClean="0"/>
              <a:t>。 每個 </a:t>
            </a:r>
            <a:r>
              <a:rPr kumimoji="0" lang="en-US" altLang="zh-TW" sz="2000" smtClean="0"/>
              <a:t>Pixel </a:t>
            </a:r>
            <a:r>
              <a:rPr kumimoji="0" lang="zh-TW" altLang="en-US" sz="2000" smtClean="0"/>
              <a:t>存成 </a:t>
            </a:r>
            <a:r>
              <a:rPr kumimoji="0" lang="en-US" altLang="zh-TW" sz="2000" smtClean="0"/>
              <a:t>1, 4,8, 24, 32 bit, </a:t>
            </a:r>
            <a:r>
              <a:rPr kumimoji="0" lang="zh-TW" altLang="en-US" sz="2000" smtClean="0"/>
              <a:t>無壓縮圖檔很大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 smtClean="0"/>
              <a:t>瀏覽器不支援</a:t>
            </a:r>
          </a:p>
          <a:p>
            <a:pPr>
              <a:lnSpc>
                <a:spcPct val="90000"/>
              </a:lnSpc>
            </a:pPr>
            <a:r>
              <a:rPr lang="en-US" altLang="zh-TW" sz="2100" smtClean="0"/>
              <a:t>JPEG(Joint Photographic Experts Group )</a:t>
            </a:r>
            <a:r>
              <a:rPr lang="zh-TW" altLang="en-US" sz="2100" smtClean="0"/>
              <a:t>圖檔，又稱</a:t>
            </a:r>
            <a:r>
              <a:rPr lang="en-US" altLang="zh-TW" sz="2100" smtClean="0"/>
              <a:t>JPG</a:t>
            </a:r>
            <a:r>
              <a:rPr lang="zh-TW" altLang="en-US" sz="2100" smtClean="0"/>
              <a:t>檔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工業壓縮標準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適用於儲存全彩影像及縮小檔案大小 </a:t>
            </a:r>
          </a:p>
          <a:p>
            <a:pPr>
              <a:lnSpc>
                <a:spcPct val="90000"/>
              </a:lnSpc>
            </a:pPr>
            <a:r>
              <a:rPr lang="en-US" altLang="zh-TW" sz="2100" smtClean="0"/>
              <a:t>GIF(Graphics Interchange Format) 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適合儲存</a:t>
            </a:r>
            <a:r>
              <a:rPr lang="en-US" altLang="zh-TW" sz="2000" smtClean="0"/>
              <a:t>256</a:t>
            </a:r>
            <a:r>
              <a:rPr lang="zh-TW" altLang="en-US" sz="2000" smtClean="0"/>
              <a:t>色彩色或</a:t>
            </a:r>
            <a:r>
              <a:rPr lang="en-US" altLang="zh-TW" sz="2000" smtClean="0"/>
              <a:t>256</a:t>
            </a:r>
            <a:r>
              <a:rPr lang="zh-TW" altLang="en-US" sz="2000" smtClean="0"/>
              <a:t>色灰階影像，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支援支援透明背景及動畫效果</a:t>
            </a:r>
          </a:p>
          <a:p>
            <a:pPr>
              <a:lnSpc>
                <a:spcPct val="90000"/>
              </a:lnSpc>
            </a:pPr>
            <a:r>
              <a:rPr lang="zh-TW" altLang="en-US" sz="2100" smtClean="0"/>
              <a:t>圖形格式進階說明</a:t>
            </a:r>
            <a:r>
              <a:rPr lang="en-US" altLang="zh-TW" sz="2100" smtClean="0"/>
              <a:t>:http://blog.yam.com/pachiichi/article/12771313</a:t>
            </a:r>
          </a:p>
        </p:txBody>
      </p:sp>
    </p:spTree>
    <p:extLst>
      <p:ext uri="{BB962C8B-B14F-4D97-AF65-F5344CB8AC3E}">
        <p14:creationId xmlns:p14="http://schemas.microsoft.com/office/powerpoint/2010/main" val="906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電腦繪圖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/>
              <a:t>繪圖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像素及畫筆顏色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圖檔格式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醫學影像檔案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DICOM</a:t>
            </a:r>
            <a:r>
              <a:rPr lang="zh-TW" altLang="en-US" dirty="0" smtClean="0"/>
              <a:t> 檔</a:t>
            </a:r>
            <a:r>
              <a:rPr lang="en-US" altLang="zh-TW" dirty="0" smtClean="0"/>
              <a:t>)</a:t>
            </a:r>
            <a:r>
              <a:rPr lang="zh-TW" altLang="en-US" dirty="0"/>
              <a:t>範例</a:t>
            </a:r>
            <a:endParaRPr lang="en-US" altLang="zh-TW" sz="2200" dirty="0"/>
          </a:p>
          <a:p>
            <a:pPr lvl="1" eaLnBrk="1" hangingPunct="1"/>
            <a:endParaRPr lang="zh-TW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600" dirty="0" smtClean="0"/>
              <a:t>電腦繪圖</a:t>
            </a:r>
            <a:endParaRPr lang="zh-TW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在電腦螢幕上繪製圖形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繪製方式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使用繪圖軟體</a:t>
            </a:r>
            <a:endParaRPr lang="en-US" altLang="zh-TW" sz="2400" dirty="0" smtClean="0"/>
          </a:p>
          <a:p>
            <a:pPr lvl="2">
              <a:lnSpc>
                <a:spcPct val="90000"/>
              </a:lnSpc>
            </a:pPr>
            <a:r>
              <a:rPr lang="zh-TW" altLang="en-US" sz="2000" dirty="0"/>
              <a:t>小</a:t>
            </a:r>
            <a:r>
              <a:rPr lang="zh-TW" altLang="en-US" sz="2000" dirty="0" smtClean="0"/>
              <a:t>畫家、</a:t>
            </a:r>
            <a:r>
              <a:rPr lang="en-US" altLang="zh-TW" sz="2000" dirty="0" smtClean="0"/>
              <a:t>Photoshop...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設計繪圖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2">
              <a:lnSpc>
                <a:spcPct val="90000"/>
              </a:lnSpc>
            </a:pP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, C# , QT C++ </a:t>
            </a:r>
            <a:r>
              <a:rPr lang="zh-TW" altLang="en-US" sz="2000" dirty="0" smtClean="0"/>
              <a:t>等</a:t>
            </a:r>
            <a:endParaRPr lang="en-US" altLang="zh-TW" sz="2000" dirty="0" smtClean="0"/>
          </a:p>
          <a:p>
            <a:pPr lvl="3">
              <a:lnSpc>
                <a:spcPct val="90000"/>
              </a:lnSpc>
            </a:pPr>
            <a:r>
              <a:rPr lang="zh-TW" altLang="en-US" sz="1600" dirty="0"/>
              <a:t>在網頁或視窗介面繪製</a:t>
            </a:r>
            <a:r>
              <a:rPr lang="zh-TW" altLang="en-US" sz="1600" dirty="0" smtClean="0"/>
              <a:t>圖形</a:t>
            </a:r>
            <a:endParaRPr lang="en-US" altLang="zh-TW" sz="1600" dirty="0" smtClean="0"/>
          </a:p>
          <a:p>
            <a:pPr lvl="2">
              <a:lnSpc>
                <a:spcPct val="90000"/>
              </a:lnSpc>
            </a:pPr>
            <a:r>
              <a:rPr lang="zh-TW" altLang="en-US" sz="2000" b="1" dirty="0" smtClean="0">
                <a:solidFill>
                  <a:srgbClr val="FF0000"/>
                </a:solidFill>
              </a:rPr>
              <a:t>讀取並呈現</a:t>
            </a:r>
            <a:r>
              <a:rPr lang="zh-TW" altLang="en-US" sz="2000" dirty="0" smtClean="0"/>
              <a:t>一維、二維、三維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投影資料</a:t>
            </a:r>
            <a:r>
              <a:rPr lang="en-US" altLang="zh-TW" sz="20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zh-TW" altLang="en-US" sz="2000" dirty="0" smtClean="0"/>
              <a:t>提供進一步之人機互動功能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配合</a:t>
            </a:r>
            <a:r>
              <a:rPr lang="zh-TW" altLang="en-US" sz="2000" dirty="0" smtClean="0"/>
              <a:t>鍵盤、滑鼠、及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時間事件</a:t>
            </a:r>
            <a:r>
              <a:rPr lang="zh-TW" altLang="en-US" sz="2000" b="1" dirty="0">
                <a:solidFill>
                  <a:srgbClr val="FF0000"/>
                </a:solidFill>
              </a:rPr>
              <a:t>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式</a:t>
            </a:r>
            <a:r>
              <a:rPr lang="en-US" altLang="zh-TW" sz="2000" dirty="0" smtClean="0"/>
              <a:t>)</a:t>
            </a:r>
          </a:p>
          <a:p>
            <a:pPr lvl="3">
              <a:lnSpc>
                <a:spcPct val="90000"/>
              </a:lnSpc>
            </a:pPr>
            <a:r>
              <a:rPr lang="zh-TW" altLang="en-US" sz="1600" dirty="0" smtClean="0"/>
              <a:t>如圖片標記與圈選範圍</a:t>
            </a:r>
            <a:endParaRPr lang="en-US" altLang="zh-TW" sz="1600" dirty="0" smtClean="0"/>
          </a:p>
          <a:p>
            <a:pPr lvl="3">
              <a:lnSpc>
                <a:spcPct val="90000"/>
              </a:lnSpc>
            </a:pPr>
            <a:r>
              <a:rPr lang="zh-TW" altLang="en-US" sz="1600" dirty="0"/>
              <a:t>動畫與</a:t>
            </a:r>
            <a:r>
              <a:rPr lang="zh-TW" altLang="en-US" sz="1600" dirty="0" smtClean="0"/>
              <a:t>遊戲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>
              <a:lnSpc>
                <a:spcPct val="90000"/>
              </a:lnSpc>
            </a:pP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8954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</a:rPr>
              <a:t>視窗介面繪圖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</a:rPr>
              <a:t>視窗介面</a:t>
            </a:r>
            <a:endParaRPr lang="en-US" altLang="zh-TW" dirty="0" smtClean="0">
              <a:latin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</a:rPr>
              <a:t>繪圖範圍</a:t>
            </a:r>
            <a:r>
              <a:rPr lang="en-US" altLang="zh-TW" dirty="0" smtClean="0">
                <a:latin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</a:rPr>
              <a:t>整個螢幕、某個視窗、視窗中某個範圍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/>
            <a:r>
              <a:rPr lang="zh-TW" altLang="en-US" dirty="0" smtClean="0">
                <a:latin typeface="標楷體" pitchFamily="65" charset="-120"/>
              </a:rPr>
              <a:t>可用程式</a:t>
            </a:r>
            <a:endParaRPr lang="en-US" altLang="zh-TW" dirty="0" smtClean="0">
              <a:latin typeface="標楷體" pitchFamily="65" charset="-120"/>
            </a:endParaRPr>
          </a:p>
          <a:p>
            <a:pPr lvl="1"/>
            <a:r>
              <a:rPr lang="en-US" altLang="zh-TW" dirty="0" smtClean="0">
                <a:latin typeface="標楷體" pitchFamily="65" charset="-120"/>
              </a:rPr>
              <a:t>QT</a:t>
            </a:r>
            <a:r>
              <a:rPr lang="zh-TW" altLang="en-US" dirty="0" smtClean="0">
                <a:latin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</a:rPr>
              <a:t>C++</a:t>
            </a:r>
            <a:r>
              <a:rPr lang="zh-TW" altLang="en-US" dirty="0" smtClean="0">
                <a:latin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</a:rPr>
              <a:t>C#</a:t>
            </a:r>
            <a:r>
              <a:rPr lang="zh-TW" altLang="en-US" dirty="0" smtClean="0">
                <a:latin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</a:rPr>
              <a:t>Java</a:t>
            </a:r>
            <a:r>
              <a:rPr lang="zh-TW" altLang="en-US" dirty="0" smtClean="0">
                <a:latin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</a:rPr>
              <a:t>Python...</a:t>
            </a:r>
          </a:p>
          <a:p>
            <a:pPr eaLnBrk="1" hangingPunct="1"/>
            <a:r>
              <a:rPr lang="zh-TW" altLang="en-US" dirty="0">
                <a:latin typeface="標楷體" pitchFamily="65" charset="-120"/>
              </a:rPr>
              <a:t>繪圖</a:t>
            </a:r>
            <a:r>
              <a:rPr lang="zh-TW" altLang="en-US" dirty="0" smtClean="0">
                <a:latin typeface="標楷體" pitchFamily="65" charset="-120"/>
              </a:rPr>
              <a:t>指令</a:t>
            </a:r>
            <a:r>
              <a:rPr lang="en-US" altLang="zh-TW" dirty="0" smtClean="0">
                <a:latin typeface="標楷體" pitchFamily="65" charset="-120"/>
              </a:rPr>
              <a:t>(Graphics methods) </a:t>
            </a:r>
            <a:r>
              <a:rPr lang="zh-TW" altLang="en-US" dirty="0" smtClean="0">
                <a:latin typeface="標楷體" pitchFamily="65" charset="-120"/>
              </a:rPr>
              <a:t>及畫布物件</a:t>
            </a:r>
            <a:r>
              <a:rPr lang="en-US" altLang="zh-TW" dirty="0" smtClean="0">
                <a:latin typeface="標楷體" pitchFamily="65" charset="-120"/>
              </a:rPr>
              <a:t>(Canvas object)</a:t>
            </a:r>
          </a:p>
          <a:p>
            <a:pPr lvl="1"/>
            <a:r>
              <a:rPr lang="zh-TW" altLang="en-US" dirty="0">
                <a:latin typeface="標楷體" pitchFamily="65" charset="-120"/>
              </a:rPr>
              <a:t>使用</a:t>
            </a:r>
            <a:r>
              <a:rPr lang="zh-TW" altLang="en-US" dirty="0" smtClean="0">
                <a:latin typeface="標楷體" pitchFamily="65" charset="-120"/>
              </a:rPr>
              <a:t>繪圖指令在畫布繪製圖形</a:t>
            </a:r>
            <a:endParaRPr lang="en-US" altLang="zh-TW" dirty="0" smtClean="0">
              <a:latin typeface="標楷體" pitchFamily="65" charset="-120"/>
            </a:endParaRPr>
          </a:p>
          <a:p>
            <a:pPr lvl="1"/>
            <a:r>
              <a:rPr lang="en-US" altLang="zh-TW" dirty="0" smtClean="0">
                <a:latin typeface="標楷體" pitchFamily="65" charset="-120"/>
              </a:rPr>
              <a:t>Google </a:t>
            </a:r>
            <a:r>
              <a:rPr lang="zh-TW" altLang="en-US" dirty="0" smtClean="0">
                <a:latin typeface="標楷體" pitchFamily="65" charset="-120"/>
              </a:rPr>
              <a:t>查詢</a:t>
            </a:r>
            <a:endParaRPr lang="en-US" altLang="zh-TW" dirty="0" smtClean="0">
              <a:latin typeface="標楷體" pitchFamily="65" charset="-120"/>
            </a:endParaRPr>
          </a:p>
          <a:p>
            <a:pPr lvl="1"/>
            <a:r>
              <a:rPr lang="en-US" altLang="zh-TW" dirty="0" smtClean="0">
                <a:latin typeface="標楷體" pitchFamily="65" charset="-120"/>
              </a:rPr>
              <a:t>** </a:t>
            </a:r>
            <a:r>
              <a:rPr lang="zh-TW" altLang="en-US" dirty="0" smtClean="0">
                <a:latin typeface="標楷體" pitchFamily="65" charset="-120"/>
              </a:rPr>
              <a:t>程式語言 </a:t>
            </a:r>
            <a:r>
              <a:rPr lang="en-US" altLang="zh-TW" dirty="0" smtClean="0">
                <a:latin typeface="標楷體" pitchFamily="65" charset="-120"/>
              </a:rPr>
              <a:t>+</a:t>
            </a:r>
            <a:r>
              <a:rPr lang="zh-TW" altLang="en-US" dirty="0" smtClean="0">
                <a:latin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</a:rPr>
              <a:t>Graphics</a:t>
            </a:r>
            <a:r>
              <a:rPr lang="zh-TW" altLang="en-US" dirty="0" smtClean="0">
                <a:latin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</a:rPr>
              <a:t>or Canvas</a:t>
            </a:r>
            <a:endParaRPr lang="en-US" altLang="zh-TW" dirty="0">
              <a:latin typeface="標楷體" pitchFamily="65" charset="-120"/>
            </a:endParaRPr>
          </a:p>
          <a:p>
            <a:pPr eaLnBrk="1" hangingPunct="1"/>
            <a:endParaRPr lang="en-US" altLang="zh-TW" dirty="0" smtClean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9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Computer Graphics Programming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9974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Computer graphics (</a:t>
            </a:r>
            <a:r>
              <a:rPr lang="zh-TW" altLang="en-US" dirty="0" smtClean="0"/>
              <a:t>電腦繪圖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kumimoji="0" lang="en-US" altLang="zh-TW" dirty="0" smtClean="0"/>
              <a:t>2 </a:t>
            </a:r>
            <a:r>
              <a:rPr kumimoji="0" lang="zh-TW" altLang="en-US" dirty="0" smtClean="0"/>
              <a:t>維電腦螢幕上繪製圖形</a:t>
            </a:r>
          </a:p>
          <a:p>
            <a:pPr lvl="2" eaLnBrk="1" hangingPunct="1"/>
            <a:r>
              <a:rPr kumimoji="0" lang="zh-TW" altLang="en-US" dirty="0" smtClean="0"/>
              <a:t>幾何圖形</a:t>
            </a:r>
            <a:r>
              <a:rPr kumimoji="0" lang="en-US" altLang="zh-TW" dirty="0" smtClean="0"/>
              <a:t>(</a:t>
            </a:r>
            <a:r>
              <a:rPr kumimoji="0" lang="zh-TW" altLang="en-US" dirty="0" smtClean="0"/>
              <a:t>點、線、幾何圖形</a:t>
            </a:r>
            <a:r>
              <a:rPr kumimoji="0" lang="en-US" altLang="zh-TW" dirty="0" smtClean="0"/>
              <a:t>…)</a:t>
            </a:r>
          </a:p>
          <a:p>
            <a:pPr lvl="2" eaLnBrk="1" hangingPunct="1"/>
            <a:r>
              <a:rPr kumimoji="0" lang="zh-TW" altLang="en-US" dirty="0" smtClean="0"/>
              <a:t>產生及處理動畫</a:t>
            </a:r>
          </a:p>
          <a:p>
            <a:pPr lvl="2" eaLnBrk="1" hangingPunct="1"/>
            <a:r>
              <a:rPr kumimoji="0" lang="zh-TW" altLang="en-US" dirty="0" smtClean="0"/>
              <a:t>處理圖片，改變其部分或整體圖片效果</a:t>
            </a:r>
            <a:endParaRPr kumimoji="0" lang="en-US" altLang="zh-TW" dirty="0" smtClean="0"/>
          </a:p>
          <a:p>
            <a:pPr lvl="1"/>
            <a:r>
              <a:rPr lang="zh-TW" altLang="en-US" dirty="0" smtClean="0"/>
              <a:t>觸發處理事件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115315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5581651" cy="1139825"/>
          </a:xfrm>
        </p:spPr>
        <p:txBody>
          <a:bodyPr/>
          <a:lstStyle/>
          <a:p>
            <a:pPr eaLnBrk="1" hangingPunct="1"/>
            <a:r>
              <a:rPr lang="en-US" altLang="zh-TW" sz="3800" dirty="0" smtClean="0"/>
              <a:t>C# </a:t>
            </a:r>
            <a:r>
              <a:rPr lang="zh-TW" altLang="en-US" sz="3800" dirty="0" smtClean="0"/>
              <a:t>視窗繪圖範例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814918" y="1351278"/>
            <a:ext cx="4650316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2400" dirty="0"/>
              <a:t>劉星妙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2400" dirty="0"/>
              <a:t>姜怡君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2400" dirty="0"/>
              <a:t>徐華蔓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2400" dirty="0"/>
              <a:t>楊皖婷 製作</a:t>
            </a:r>
            <a:endParaRPr lang="en-US" altLang="zh-TW" sz="2400" dirty="0"/>
          </a:p>
        </p:txBody>
      </p:sp>
      <p:pic>
        <p:nvPicPr>
          <p:cNvPr id="8196" name="Picture 6" descr="繪圖範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17" y="260350"/>
            <a:ext cx="61976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繪圖程式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" y="2955926"/>
            <a:ext cx="115824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932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3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33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33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網頁上描繪圖形的方式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631" y="1358556"/>
            <a:ext cx="10972800" cy="45307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瀏覽器中內嵌繪圖畫布物件</a:t>
            </a:r>
          </a:p>
          <a:p>
            <a:pPr lvl="1" eaLnBrk="1" hangingPunct="1"/>
            <a:r>
              <a:rPr lang="en-US" altLang="zh-TW" dirty="0" err="1" smtClean="0"/>
              <a:t>Solution1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W3C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SVG</a:t>
            </a:r>
            <a:endParaRPr lang="en-US" altLang="zh-TW" dirty="0" smtClean="0"/>
          </a:p>
          <a:p>
            <a:pPr lvl="2" eaLnBrk="1" hangingPunct="1"/>
            <a:r>
              <a:rPr lang="en-US" altLang="zh-TW" sz="2600" dirty="0" smtClean="0">
                <a:hlinkClick r:id="rId2"/>
              </a:rPr>
              <a:t>http://</a:t>
            </a:r>
            <a:r>
              <a:rPr lang="en-US" altLang="zh-TW" sz="2600" dirty="0" err="1" smtClean="0">
                <a:hlinkClick r:id="rId2"/>
              </a:rPr>
              <a:t>www.w3.org</a:t>
            </a:r>
            <a:r>
              <a:rPr lang="en-US" altLang="zh-TW" sz="2600" dirty="0" smtClean="0">
                <a:hlinkClick r:id="rId2"/>
              </a:rPr>
              <a:t>/Graphics/</a:t>
            </a:r>
            <a:r>
              <a:rPr lang="en-US" altLang="zh-TW" sz="2600" dirty="0" err="1" smtClean="0">
                <a:hlinkClick r:id="rId2"/>
              </a:rPr>
              <a:t>SVG</a:t>
            </a:r>
            <a:r>
              <a:rPr lang="en-US" altLang="zh-TW" sz="2600" dirty="0" smtClean="0">
                <a:hlinkClick r:id="rId2"/>
              </a:rPr>
              <a:t>/</a:t>
            </a:r>
            <a:endParaRPr lang="en-US" altLang="zh-TW" sz="2600" dirty="0" smtClean="0"/>
          </a:p>
          <a:p>
            <a:pPr lvl="2" eaLnBrk="1" hangingPunct="1"/>
            <a:r>
              <a:rPr lang="en-US" altLang="zh-TW" sz="2600" dirty="0" err="1" smtClean="0"/>
              <a:t>W3School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SVG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tutorial </a:t>
            </a:r>
          </a:p>
          <a:p>
            <a:pPr lvl="3"/>
            <a:r>
              <a:rPr lang="en-US" altLang="zh-TW" dirty="0"/>
              <a:t>https://</a:t>
            </a:r>
            <a:r>
              <a:rPr lang="en-US" altLang="zh-TW" dirty="0" err="1"/>
              <a:t>www.w3schools.com</a:t>
            </a:r>
            <a:r>
              <a:rPr lang="en-US" altLang="zh-TW" dirty="0"/>
              <a:t>/graphics/</a:t>
            </a:r>
            <a:r>
              <a:rPr lang="en-US" altLang="zh-TW" dirty="0" err="1"/>
              <a:t>svg_intro.asp</a:t>
            </a:r>
            <a:endParaRPr lang="en-US" altLang="zh-TW" dirty="0"/>
          </a:p>
          <a:p>
            <a:pPr lvl="1" eaLnBrk="1" hangingPunct="1"/>
            <a:r>
              <a:rPr lang="en-US" altLang="zh-TW" dirty="0" err="1" smtClean="0"/>
              <a:t>Solution2</a:t>
            </a:r>
            <a:r>
              <a:rPr lang="en-US" altLang="zh-TW" dirty="0" smtClean="0"/>
              <a:t>:  </a:t>
            </a:r>
            <a:r>
              <a:rPr lang="en-US" altLang="zh-TW" dirty="0" err="1" smtClean="0"/>
              <a:t>HTML5</a:t>
            </a:r>
            <a:r>
              <a:rPr lang="en-US" altLang="zh-TW" dirty="0" smtClean="0"/>
              <a:t> Canvas</a:t>
            </a:r>
          </a:p>
          <a:p>
            <a:pPr lvl="2"/>
            <a:r>
              <a:rPr lang="en-US" altLang="zh-TW" dirty="0" err="1"/>
              <a:t>W3School</a:t>
            </a:r>
            <a:r>
              <a:rPr lang="en-US" altLang="zh-TW" dirty="0"/>
              <a:t> </a:t>
            </a:r>
            <a:r>
              <a:rPr lang="en-US" altLang="zh-TW" dirty="0" err="1" smtClean="0"/>
              <a:t>HTML5</a:t>
            </a:r>
            <a:r>
              <a:rPr lang="en-US" altLang="zh-TW" dirty="0" smtClean="0"/>
              <a:t> Canvas  </a:t>
            </a:r>
            <a:r>
              <a:rPr lang="en-US" altLang="zh-TW" dirty="0"/>
              <a:t>tutorial </a:t>
            </a:r>
            <a:endParaRPr lang="en-US" altLang="zh-TW" dirty="0" smtClean="0"/>
          </a:p>
          <a:p>
            <a:pPr lvl="3"/>
            <a:r>
              <a:rPr lang="en-US" altLang="zh-TW" dirty="0"/>
              <a:t>https://</a:t>
            </a:r>
            <a:r>
              <a:rPr lang="en-US" altLang="zh-TW" dirty="0" err="1"/>
              <a:t>www.w3schools.com</a:t>
            </a:r>
            <a:r>
              <a:rPr lang="en-US" altLang="zh-TW" dirty="0"/>
              <a:t>/html/</a:t>
            </a:r>
            <a:r>
              <a:rPr lang="en-US" altLang="zh-TW" dirty="0" err="1"/>
              <a:t>html5_canvas.asp</a:t>
            </a:r>
            <a:endParaRPr lang="en-US" altLang="zh-TW" dirty="0"/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 smtClean="0"/>
              <a:t>developer.mozilla.org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zh</a:t>
            </a:r>
            <a:r>
              <a:rPr lang="en-US" altLang="zh-TW" dirty="0" smtClean="0"/>
              <a:t>-TW/docs/Web/API/</a:t>
            </a:r>
            <a:r>
              <a:rPr lang="en-US" altLang="zh-TW" dirty="0" err="1" smtClean="0"/>
              <a:t>Canvas_API</a:t>
            </a:r>
            <a:r>
              <a:rPr lang="en-US" altLang="zh-TW" dirty="0" smtClean="0"/>
              <a:t>/Tutorial</a:t>
            </a:r>
          </a:p>
          <a:p>
            <a:r>
              <a:rPr lang="en-US" altLang="zh-TW" dirty="0" err="1" smtClean="0"/>
              <a:t>HTML5</a:t>
            </a:r>
            <a:r>
              <a:rPr lang="en-US" altLang="zh-TW" dirty="0" smtClean="0"/>
              <a:t> Canvas VS </a:t>
            </a:r>
            <a:r>
              <a:rPr lang="en-US" altLang="zh-TW" dirty="0" err="1" smtClean="0"/>
              <a:t>SVG</a:t>
            </a:r>
            <a:r>
              <a:rPr lang="en-US" altLang="zh-TW" dirty="0" smtClean="0"/>
              <a:t> (</a:t>
            </a:r>
            <a:r>
              <a:rPr lang="zh-TW" altLang="en-US" dirty="0"/>
              <a:t>各</a:t>
            </a:r>
            <a:r>
              <a:rPr lang="zh-TW" altLang="en-US" dirty="0" smtClean="0"/>
              <a:t>有適用場景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www.zhihu.com</a:t>
            </a:r>
            <a:r>
              <a:rPr lang="en-US" altLang="zh-TW" dirty="0"/>
              <a:t>/question/19690014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47623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1081" y="102622"/>
            <a:ext cx="10972800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電腦繪圖座標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49378"/>
            <a:ext cx="10972800" cy="42814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dirty="0" smtClean="0"/>
              <a:t>以像素</a:t>
            </a:r>
            <a:r>
              <a:rPr lang="en-US" altLang="zh-TW" sz="2600" dirty="0" smtClean="0"/>
              <a:t>(Pixel)</a:t>
            </a:r>
            <a:r>
              <a:rPr lang="zh-TW" altLang="en-US" sz="2600" dirty="0" smtClean="0"/>
              <a:t>為單位，每個像素都對應一個座標點</a:t>
            </a:r>
            <a:r>
              <a:rPr lang="en-US" altLang="zh-TW" sz="2600" dirty="0"/>
              <a:t>(</a:t>
            </a:r>
            <a:r>
              <a:rPr lang="zh-TW" altLang="en-US" sz="2600" dirty="0"/>
              <a:t>只有正整數</a:t>
            </a:r>
            <a:r>
              <a:rPr lang="en-US" altLang="zh-TW" sz="2600" dirty="0"/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600" dirty="0" smtClean="0"/>
              <a:t>以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x,y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代表畫布上某個像素的座標點，水平以 </a:t>
            </a:r>
            <a:r>
              <a:rPr lang="en-US" altLang="zh-TW" sz="2600" dirty="0" smtClean="0"/>
              <a:t>x</a:t>
            </a:r>
            <a:r>
              <a:rPr lang="zh-TW" altLang="en-US" sz="2600" dirty="0" smtClean="0"/>
              <a:t>座標表示，垂直以</a:t>
            </a:r>
            <a:r>
              <a:rPr lang="en-US" altLang="zh-TW" sz="2600" dirty="0" smtClean="0"/>
              <a:t>y</a:t>
            </a:r>
            <a:r>
              <a:rPr lang="zh-TW" altLang="en-US" sz="2600" dirty="0" smtClean="0"/>
              <a:t>表示</a:t>
            </a:r>
            <a:endParaRPr lang="en-US" altLang="zh-TW" sz="2600" dirty="0" smtClean="0"/>
          </a:p>
          <a:p>
            <a:pPr>
              <a:lnSpc>
                <a:spcPct val="90000"/>
              </a:lnSpc>
            </a:pPr>
            <a:r>
              <a:rPr lang="zh-TW" altLang="en-US" sz="2600" dirty="0" smtClean="0"/>
              <a:t>左上角</a:t>
            </a:r>
            <a:r>
              <a:rPr lang="zh-TW" altLang="en-US" sz="2600" dirty="0"/>
              <a:t>的坐標設為</a:t>
            </a:r>
            <a:r>
              <a:rPr lang="en-US" altLang="zh-TW" sz="2600" dirty="0"/>
              <a:t>(0,0)</a:t>
            </a:r>
            <a:r>
              <a:rPr lang="zh-TW" altLang="en-US" sz="2600" dirty="0"/>
              <a:t>，向右為正，向下為正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44" y="2779415"/>
            <a:ext cx="8818077" cy="391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8937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電腦繪圖最小元素</a:t>
            </a:r>
            <a:endParaRPr lang="en-US" altLang="zh-TW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Pixel (</a:t>
            </a:r>
            <a:r>
              <a:rPr lang="zh-TW" altLang="en-US" dirty="0" smtClean="0"/>
              <a:t>像素點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lvl="1" eaLnBrk="1" hangingPunct="1"/>
            <a:r>
              <a:rPr lang="zh-TW" altLang="en-US" dirty="0" smtClean="0"/>
              <a:t>將螢幕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或視窗區域</a:t>
            </a:r>
            <a:r>
              <a:rPr lang="en-US" altLang="zh-TW" dirty="0" smtClean="0"/>
              <a:t>)</a:t>
            </a:r>
            <a:r>
              <a:rPr lang="zh-TW" altLang="en-US" dirty="0" smtClean="0"/>
              <a:t>當成二維平面</a:t>
            </a:r>
          </a:p>
          <a:p>
            <a:pPr lvl="1" eaLnBrk="1" hangingPunct="1"/>
            <a:r>
              <a:rPr lang="zh-TW" altLang="en-US" dirty="0" smtClean="0"/>
              <a:t>其解析度最小單位點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像素點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zh-TW" altLang="en-US" dirty="0" smtClean="0"/>
              <a:t>可使用電腦程式設定像素點座標及顏色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265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869</Words>
  <Application>Microsoft Office PowerPoint</Application>
  <PresentationFormat>寬螢幕</PresentationFormat>
  <Paragraphs>121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宋体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課程大綱</vt:lpstr>
      <vt:lpstr>電腦繪圖</vt:lpstr>
      <vt:lpstr>視窗介面繪圖</vt:lpstr>
      <vt:lpstr>Computer Graphics Programming </vt:lpstr>
      <vt:lpstr>C# 視窗繪圖範例</vt:lpstr>
      <vt:lpstr>網頁上描繪圖形的方式</vt:lpstr>
      <vt:lpstr>電腦繪圖座標</vt:lpstr>
      <vt:lpstr>電腦繪圖最小元素</vt:lpstr>
      <vt:lpstr>網頁標籤及像素顏色</vt:lpstr>
      <vt:lpstr>網頁標籤顏色設定範例</vt:lpstr>
      <vt:lpstr>HTML5 canvas 繪圖顏色設定範例</vt:lpstr>
      <vt:lpstr>設定透明度(alpha value) </vt:lpstr>
      <vt:lpstr>向量圖與點陣圖的差異</vt:lpstr>
      <vt:lpstr>向量圖與點陣圖的差異</vt:lpstr>
      <vt:lpstr>常見的點陣圖格式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74</cp:revision>
  <dcterms:created xsi:type="dcterms:W3CDTF">2015-07-27T07:00:14Z</dcterms:created>
  <dcterms:modified xsi:type="dcterms:W3CDTF">2020-03-06T05:10:35Z</dcterms:modified>
</cp:coreProperties>
</file>