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90" r:id="rId6"/>
    <p:sldId id="276" r:id="rId7"/>
    <p:sldId id="284" r:id="rId8"/>
    <p:sldId id="285" r:id="rId9"/>
    <p:sldId id="278" r:id="rId10"/>
    <p:sldId id="263" r:id="rId11"/>
    <p:sldId id="291" r:id="rId12"/>
    <p:sldId id="295" r:id="rId13"/>
    <p:sldId id="293" r:id="rId14"/>
    <p:sldId id="296" r:id="rId15"/>
    <p:sldId id="297" r:id="rId16"/>
    <p:sldId id="264" r:id="rId17"/>
    <p:sldId id="294" r:id="rId18"/>
    <p:sldId id="280" r:id="rId19"/>
    <p:sldId id="286" r:id="rId20"/>
    <p:sldId id="266" r:id="rId21"/>
    <p:sldId id="298" r:id="rId22"/>
    <p:sldId id="299" r:id="rId23"/>
    <p:sldId id="300" r:id="rId24"/>
    <p:sldId id="302" r:id="rId25"/>
    <p:sldId id="303" r:id="rId26"/>
    <p:sldId id="271" r:id="rId27"/>
    <p:sldId id="283" r:id="rId28"/>
    <p:sldId id="275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78D51-231A-474D-BD5C-6D512229D4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11277600" cy="648072"/>
          </a:xfrm>
        </p:spPr>
        <p:txBody>
          <a:bodyPr>
            <a:normAutofit/>
          </a:bodyPr>
          <a:lstStyle>
            <a:lvl1pPr>
              <a:defRPr sz="3200" b="1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0F7F-C0E3-49E4-A36F-F4FD91E90B80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5C99-E889-4B37-9101-AD0265263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1268760"/>
            <a:ext cx="11277600" cy="50405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magazine/hh708752.aspx" TargetMode="External"/><Relationship Id="rId2" Type="http://schemas.openxmlformats.org/officeDocument/2006/relationships/hyperlink" Target="http://translate.google.com.tw/translate?hl=zh-TW&amp;sl=zh-CN&amp;u=http://www.w3school.com.cn/html5/html_5_canvas.asp&amp;prev=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ueh.org.tw/%E9%9B%BB%E8%85%A6%E6%95%99%E5%AD%B8/JavaScript/eventKeyboardMouse.asp-title=8-2%20%E6%8D%95%E6%8D%89%E9%8D%B5%E7%9B%A4%E8%88%87%E6%BB%91%E9%BC%A0%E4%BA%8B%E4%BB%B6.htm" TargetMode="External"/><Relationship Id="rId5" Type="http://schemas.openxmlformats.org/officeDocument/2006/relationships/hyperlink" Target="http://www.kangting.tw/2012/07/canvas_19.html" TargetMode="External"/><Relationship Id="rId4" Type="http://schemas.openxmlformats.org/officeDocument/2006/relationships/hyperlink" Target="http://blog.sina.com.cn/s/blog_502364000100ne7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27029" y="2553508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</a:rPr>
              <a:t>HTML5 Canvas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8127" y="2494896"/>
            <a:ext cx="554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bg1"/>
                </a:solidFill>
              </a:rPr>
              <a:t>HTML5</a:t>
            </a:r>
            <a:r>
              <a:rPr lang="en-US" altLang="zh-TW" sz="3200" b="1" dirty="0">
                <a:solidFill>
                  <a:schemeClr val="bg1"/>
                </a:solidFill>
              </a:rPr>
              <a:t> Canvas </a:t>
            </a:r>
            <a:r>
              <a:rPr lang="zh-TW" altLang="en-US" sz="3200" b="1" dirty="0">
                <a:solidFill>
                  <a:schemeClr val="bg1"/>
                </a:solidFill>
              </a:rPr>
              <a:t>常用繪圖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指令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06363" y="3337560"/>
            <a:ext cx="4824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方塊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弧及圓形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線條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顏色漸變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圖像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方塊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 = "#</a:t>
            </a:r>
            <a:r>
              <a:rPr lang="en-US" altLang="zh-TW" sz="2400" dirty="0" err="1">
                <a:solidFill>
                  <a:schemeClr val="bg1"/>
                </a:solidFill>
              </a:rPr>
              <a:t>FF0000</a:t>
            </a:r>
            <a:r>
              <a:rPr lang="en-US" altLang="zh-TW" sz="2400" dirty="0" smtClean="0">
                <a:solidFill>
                  <a:schemeClr val="bg1"/>
                </a:solidFill>
              </a:rPr>
              <a:t>";  //red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(100,30,150,75</a:t>
            </a:r>
            <a:r>
              <a:rPr lang="en-US" altLang="zh-TW" sz="2400" dirty="0">
                <a:solidFill>
                  <a:schemeClr val="bg1"/>
                </a:solidFill>
              </a:rPr>
              <a:t>); 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chemeClr val="bg1"/>
                </a:solidFill>
              </a:rPr>
              <a:t>Top:100 Left:30 , width: 150, </a:t>
            </a:r>
            <a:r>
              <a:rPr lang="en-US" altLang="zh-TW" sz="2400" dirty="0" err="1">
                <a:solidFill>
                  <a:schemeClr val="bg1"/>
                </a:solidFill>
              </a:rPr>
              <a:t>heigth</a:t>
            </a:r>
            <a:r>
              <a:rPr lang="en-US" altLang="zh-TW" sz="2400" dirty="0">
                <a:solidFill>
                  <a:schemeClr val="bg1"/>
                </a:solidFill>
              </a:rPr>
              <a:t> :</a:t>
            </a:r>
            <a:r>
              <a:rPr lang="en-US" altLang="zh-TW" sz="2400" dirty="0" smtClean="0">
                <a:solidFill>
                  <a:schemeClr val="bg1"/>
                </a:solidFill>
              </a:rPr>
              <a:t>75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69" y="341148"/>
            <a:ext cx="3886200" cy="143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604095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4" y="355349"/>
            <a:ext cx="8376185" cy="51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弧與圓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="#FF0000";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ctx.beginPath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個畫布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始子路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徑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新的集合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ctx.arc(70,18,15,0,Math.PI*2,true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arc(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半徑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起始弧度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结束弧度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,true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flase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r="39102" b="44441"/>
          <a:stretch/>
        </p:blipFill>
        <p:spPr>
          <a:xfrm>
            <a:off x="8424041" y="517001"/>
            <a:ext cx="2290913" cy="9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553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弧度及方向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65410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53" y="1161798"/>
            <a:ext cx="68135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39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489" y="633743"/>
            <a:ext cx="10515600" cy="572868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context.</a:t>
            </a:r>
            <a:r>
              <a:rPr lang="en-US" altLang="zh-TW" dirty="0" err="1" smtClean="0">
                <a:solidFill>
                  <a:srgbClr val="FF0000"/>
                </a:solidFill>
              </a:rPr>
              <a:t>arc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x,y,r,sAngle,eAngle,counterclockwise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2" y="1358020"/>
            <a:ext cx="8943975" cy="53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7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線條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737" y="480940"/>
            <a:ext cx="2692734" cy="133792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563595" y="2378239"/>
            <a:ext cx="912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ctx.moveTo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(10,10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方法將移至所指定的座標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(150,50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將在當前座標與您指定的座標之間描摹一條直線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ctx.stroke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stroke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，顯示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軌跡之線條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10685" y="624649"/>
            <a:ext cx="526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設定線條格式及填補顏色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</a:rPr>
              <a:t>stroke:</a:t>
            </a:r>
            <a:r>
              <a:rPr lang="zh-TW" altLang="en-US" sz="2400" dirty="0" smtClean="0">
                <a:solidFill>
                  <a:schemeClr val="bg1"/>
                </a:solidFill>
              </a:rPr>
              <a:t> 將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moveTo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lineTo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軌跡</a:t>
            </a:r>
            <a:r>
              <a:rPr lang="zh-TW" altLang="en-US" sz="2400" dirty="0">
                <a:solidFill>
                  <a:schemeClr val="bg1"/>
                </a:solidFill>
              </a:rPr>
              <a:t>定義</a:t>
            </a:r>
            <a:r>
              <a:rPr lang="zh-TW" altLang="en-US" sz="2400" dirty="0" smtClean="0">
                <a:solidFill>
                  <a:schemeClr val="bg1"/>
                </a:solidFill>
              </a:rPr>
              <a:t>之線條</a:t>
            </a:r>
            <a:r>
              <a:rPr lang="zh-TW" altLang="en-US" sz="2400" dirty="0">
                <a:solidFill>
                  <a:schemeClr val="bg1"/>
                </a:solidFill>
              </a:rPr>
              <a:t>呈現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strokeStyle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設定線條格式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>
                <a:solidFill>
                  <a:schemeClr val="bg1"/>
                </a:solidFill>
              </a:rPr>
              <a:t>www.w3schools.com</a:t>
            </a:r>
            <a:r>
              <a:rPr lang="en-US" altLang="zh-TW" sz="2400" dirty="0">
                <a:solidFill>
                  <a:schemeClr val="bg1"/>
                </a:solidFill>
              </a:rPr>
              <a:t>/tags/</a:t>
            </a:r>
            <a:r>
              <a:rPr lang="en-US" altLang="zh-TW" sz="2400" dirty="0" err="1">
                <a:solidFill>
                  <a:schemeClr val="bg1"/>
                </a:solidFill>
              </a:rPr>
              <a:t>canvas_strokestyle.asp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設定圖形區域填補</a:t>
            </a:r>
            <a:r>
              <a:rPr lang="zh-TW" altLang="en-US" sz="2400" dirty="0">
                <a:solidFill>
                  <a:schemeClr val="bg1"/>
                </a:solidFill>
              </a:rPr>
              <a:t>顏色</a:t>
            </a:r>
            <a:r>
              <a:rPr lang="zh-TW" altLang="en-US" sz="2400" dirty="0" smtClean="0">
                <a:solidFill>
                  <a:schemeClr val="bg1"/>
                </a:solidFill>
              </a:rPr>
              <a:t>及格式</a:t>
            </a:r>
            <a:endParaRPr lang="zh-TW" alt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www.w3schools.com</a:t>
            </a:r>
            <a:r>
              <a:rPr lang="en-US" altLang="zh-TW" sz="2400" dirty="0" smtClean="0">
                <a:solidFill>
                  <a:schemeClr val="bg1"/>
                </a:solidFill>
              </a:rPr>
              <a:t>/tags/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canvas_fillstyle.asp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漸變</a:t>
            </a:r>
            <a:r>
              <a:rPr lang="en-US" altLang="zh-TW" sz="3200" b="1" dirty="0">
                <a:solidFill>
                  <a:schemeClr val="bg1"/>
                </a:solidFill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</a:rPr>
              <a:t>線性</a:t>
            </a:r>
            <a:r>
              <a:rPr lang="en-US" altLang="zh-TW" sz="3200" b="1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cxt.createLinearGradient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沿著直線從（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0,0)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至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(175,50)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繪製漸變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(0, "#FF0000");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漸變填充，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0: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標示終點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軸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的比例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(0-1.0)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(1,"#00FF00");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矩形，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且以當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前的</a:t>
            </a:r>
            <a:r>
              <a:rPr lang="en-US" altLang="zh-CN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5703"/>
          <a:stretch/>
        </p:blipFill>
        <p:spPr>
          <a:xfrm>
            <a:off x="8268545" y="473745"/>
            <a:ext cx="3323809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Canvas JS</a:t>
            </a:r>
            <a:r>
              <a:rPr lang="zh-TW" altLang="en-US" sz="3600" dirty="0" smtClean="0">
                <a:solidFill>
                  <a:schemeClr val="bg1"/>
                </a:solidFill>
              </a:rPr>
              <a:t> 繪圖方法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69438"/>
              </p:ext>
            </p:extLst>
          </p:nvPr>
        </p:nvGraphicFramePr>
        <p:xfrm>
          <a:off x="623392" y="1340768"/>
          <a:ext cx="10753194" cy="50405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9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方法成員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solidFill>
                            <a:schemeClr val="bg1"/>
                          </a:solidFill>
                        </a:rPr>
                        <a:t>說明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beginPath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開始線條圖形的描繪。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closePath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結束線條圖形的描繪。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moveTo()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移至指定的座標點。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lineTo()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從目前的座標點到指定的座標點畫一條直線。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rect()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畫一個矩形。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stroke()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fill()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描繪圖形並以指定的顏色填滿封閉區域。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目錄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6388" y="1146627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Canvas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HTML5</a:t>
            </a:r>
            <a:r>
              <a:rPr lang="en-US" altLang="zh-TW" b="1" dirty="0" smtClean="0">
                <a:solidFill>
                  <a:schemeClr val="bg1"/>
                </a:solidFill>
              </a:rPr>
              <a:t> Canvas </a:t>
            </a:r>
            <a:r>
              <a:rPr lang="zh-TW" altLang="en-US" b="1" dirty="0" smtClean="0">
                <a:solidFill>
                  <a:schemeClr val="bg1"/>
                </a:solidFill>
              </a:rPr>
              <a:t>常用繪圖指令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應用實例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參考文獻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4353" y="55693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練習</a:t>
            </a:r>
            <a:r>
              <a:rPr lang="en-US" altLang="zh-TW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24676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利用上述所學，於畫布上畫出一條紅色的線。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直線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，不指定顏色，畫出兩個大小不一樣的圓。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圓形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09587" y="532594"/>
            <a:ext cx="410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練習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挑戰題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14815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畫出座標格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畫座標格及訊號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包含在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陣列檔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39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座標格及訊號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畫出心電圖座標格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1143000"/>
            <a:ext cx="116784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8" y="1043609"/>
            <a:ext cx="11311145" cy="57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ECGDat.js </a:t>
            </a:r>
            <a:r>
              <a:rPr lang="zh-TW" altLang="en-US" dirty="0" smtClean="0">
                <a:solidFill>
                  <a:schemeClr val="bg1"/>
                </a:solidFill>
              </a:rPr>
              <a:t>資料格式說明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0991" y="2047461"/>
            <a:ext cx="86371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包含兩組資料 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兩個導程 </a:t>
            </a:r>
            <a:r>
              <a:rPr lang="en-US" altLang="zh-TW" sz="3200" dirty="0" smtClean="0">
                <a:solidFill>
                  <a:schemeClr val="bg1"/>
                </a:solidFill>
              </a:rPr>
              <a:t>Two leads)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以 </a:t>
            </a:r>
            <a:r>
              <a:rPr lang="en-US" altLang="zh-TW" sz="3200" dirty="0" smtClean="0">
                <a:solidFill>
                  <a:schemeClr val="bg1"/>
                </a:solidFill>
              </a:rPr>
              <a:t>2 </a:t>
            </a:r>
            <a:r>
              <a:rPr lang="zh-TW" altLang="en-US" sz="3200" dirty="0" smtClean="0">
                <a:solidFill>
                  <a:schemeClr val="bg1"/>
                </a:solidFill>
              </a:rPr>
              <a:t>維陣列表示，如右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電壓 </a:t>
            </a:r>
            <a:r>
              <a:rPr lang="en-US" altLang="zh-TW" sz="3200" dirty="0" smtClean="0">
                <a:solidFill>
                  <a:schemeClr val="bg1"/>
                </a:solidFill>
              </a:rPr>
              <a:t>0 </a:t>
            </a:r>
            <a:r>
              <a:rPr lang="zh-TW" altLang="en-US" sz="3200" dirty="0" smtClean="0">
                <a:solidFill>
                  <a:schemeClr val="bg1"/>
                </a:solidFill>
              </a:rPr>
              <a:t>點對應到 </a:t>
            </a:r>
            <a:r>
              <a:rPr lang="en-US" altLang="zh-TW" sz="3200" dirty="0" smtClean="0">
                <a:solidFill>
                  <a:schemeClr val="bg1"/>
                </a:solidFill>
              </a:rPr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數值範圍未知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取樣頻率未知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24" y="2047461"/>
            <a:ext cx="237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696" y="2298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可能用到的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546"/>
            <a:ext cx="10515600" cy="4351338"/>
          </a:xfrm>
        </p:spPr>
        <p:txBody>
          <a:bodyPr/>
          <a:lstStyle/>
          <a:p>
            <a:r>
              <a:rPr lang="en-US" altLang="zh-TW" dirty="0" err="1">
                <a:solidFill>
                  <a:schemeClr val="bg1"/>
                </a:solidFill>
              </a:rPr>
              <a:t>ctx.beginPath</a:t>
            </a:r>
            <a:r>
              <a:rPr lang="en-US" altLang="zh-TW" dirty="0" smtClean="0">
                <a:solidFill>
                  <a:schemeClr val="bg1"/>
                </a:solidFill>
              </a:rPr>
              <a:t>();  //</a:t>
            </a:r>
            <a:r>
              <a:rPr lang="zh-TW" altLang="en-US" smtClean="0">
                <a:solidFill>
                  <a:schemeClr val="bg1"/>
                </a:solidFill>
              </a:rPr>
              <a:t>重新設定線條樣式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ctx.strokeStyle</a:t>
            </a:r>
            <a:r>
              <a:rPr lang="en-US" altLang="zh-TW" dirty="0">
                <a:solidFill>
                  <a:schemeClr val="bg1"/>
                </a:solidFill>
              </a:rPr>
              <a:t>="#FF0000</a:t>
            </a:r>
            <a:r>
              <a:rPr lang="en-US" altLang="zh-TW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ctx.lineWidth</a:t>
            </a:r>
            <a:r>
              <a:rPr lang="en-US" altLang="zh-TW" dirty="0">
                <a:solidFill>
                  <a:schemeClr val="bg1"/>
                </a:solidFill>
              </a:rPr>
              <a:t>= 3;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ctx.moveTo(x1,y1);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dirty="0" smtClean="0">
                <a:solidFill>
                  <a:schemeClr val="bg1"/>
                </a:solidFill>
              </a:rPr>
              <a:t>(x2,y2);}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ctx.moveTo(x1,y);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(x2,y);  //</a:t>
            </a:r>
            <a:r>
              <a:rPr lang="zh-TW" altLang="en-US" dirty="0">
                <a:solidFill>
                  <a:schemeClr val="bg1"/>
                </a:solidFill>
              </a:rPr>
              <a:t>水平線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(x,y2);  //</a:t>
            </a:r>
            <a:r>
              <a:rPr lang="zh-TW" altLang="en-US" dirty="0">
                <a:solidFill>
                  <a:schemeClr val="bg1"/>
                </a:solidFill>
              </a:rPr>
              <a:t>垂直線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折線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水平軸波形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42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參考文獻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235467" y="1384434"/>
            <a:ext cx="7772400" cy="4114800"/>
          </a:xfrm>
        </p:spPr>
        <p:txBody>
          <a:bodyPr/>
          <a:lstStyle/>
          <a:p>
            <a:r>
              <a:rPr lang="en-US" altLang="zh-TW" sz="2000" dirty="0" smtClean="0">
                <a:hlinkClick r:id="rId2"/>
              </a:rPr>
              <a:t>http://translate.google.com.tw/translate?hl=zh-TW&amp;sl=zh-CN&amp;u=http://www.w3school.com.cn/html5/html_5_canvas.asp&amp;prev=search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3"/>
              </a:rPr>
              <a:t>https://msdn.microsoft.com/zh-tw/magazine/hh708752.aspx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4"/>
              </a:rPr>
              <a:t>http://blog.sina.com.cn/s/blog_502364000100ne7x.html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www.kangting.tw/2012/07/canvas_19.html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http://www.chueh.org.tw/%</a:t>
            </a:r>
            <a:r>
              <a:rPr lang="en-US" altLang="zh-TW" sz="2000" dirty="0" smtClean="0">
                <a:hlinkClick r:id="rId6"/>
              </a:rPr>
              <a:t>E9%9B%BB%E8%85%A6%E6%95%99%E5%AD%B8/JavaScript/eventKeyboardMouse.asp-title=8-2%20%E6%8D%95%E6%8D%89%E9%8D%B5%E7%9B%A4%E8%88%87%E6%BB%91%E9%BC%A0%E4%BA%8B%E4%BB%B6.htm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Canvas</a:t>
            </a:r>
            <a:r>
              <a:rPr lang="zh-TW" altLang="en-US" sz="3200" b="1" dirty="0">
                <a:solidFill>
                  <a:schemeClr val="bg1"/>
                </a:solidFill>
              </a:rPr>
              <a:t>介紹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什麼是 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如何</a:t>
            </a:r>
            <a:r>
              <a:rPr lang="zh-TW" altLang="en-US" b="1" dirty="0">
                <a:solidFill>
                  <a:schemeClr val="bg1"/>
                </a:solidFill>
              </a:rPr>
              <a:t>使用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JavaScript </a:t>
            </a:r>
            <a:r>
              <a:rPr lang="zh-TW" altLang="en-US" b="1" dirty="0" smtClean="0">
                <a:solidFill>
                  <a:schemeClr val="bg1"/>
                </a:solidFill>
              </a:rPr>
              <a:t>繪製圖形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1057" y="1106344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31796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5609439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78086" y="2053241"/>
            <a:ext cx="872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 err="1">
                <a:solidFill>
                  <a:schemeClr val="bg1"/>
                </a:solidFill>
              </a:rPr>
              <a:t>HTML5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網頁新訂標籤，定義一個矩形畫布區域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如繪製直線、折線、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讓</a:t>
            </a:r>
            <a:r>
              <a:rPr lang="zh-TW" altLang="en-US" sz="2800" dirty="0">
                <a:solidFill>
                  <a:schemeClr val="bg1"/>
                </a:solidFill>
              </a:rPr>
              <a:t>網頁直接支援</a:t>
            </a:r>
            <a:r>
              <a:rPr lang="zh-TW" altLang="en-US" sz="2800" dirty="0" smtClean="0">
                <a:solidFill>
                  <a:schemeClr val="bg1"/>
                </a:solidFill>
              </a:rPr>
              <a:t>電腦繪圖</a:t>
            </a:r>
            <a:r>
              <a:rPr lang="en-US" altLang="zh-TW" sz="2800" dirty="0" smtClean="0">
                <a:solidFill>
                  <a:schemeClr val="bg1"/>
                </a:solidFill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</a:rPr>
              <a:t>傳統</a:t>
            </a:r>
            <a:r>
              <a:rPr lang="zh-TW" altLang="en-US" sz="2800" dirty="0">
                <a:solidFill>
                  <a:schemeClr val="bg1"/>
                </a:solidFill>
              </a:rPr>
              <a:t>網頁無繪製圖型</a:t>
            </a:r>
            <a:r>
              <a:rPr lang="zh-TW" altLang="en-US" sz="2800" dirty="0" smtClean="0">
                <a:solidFill>
                  <a:schemeClr val="bg1"/>
                </a:solidFill>
              </a:rPr>
              <a:t>功能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6694" y="1470445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20984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4034137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99992" y="2256065"/>
            <a:ext cx="87226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>
                <a:solidFill>
                  <a:schemeClr val="bg1"/>
                </a:solidFill>
              </a:rPr>
              <a:t>HTML5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網頁標籤，定義一個</a:t>
            </a:r>
            <a:r>
              <a:rPr lang="zh-TW" altLang="en-US" sz="2800" dirty="0">
                <a:solidFill>
                  <a:schemeClr val="bg1"/>
                </a:solidFill>
              </a:rPr>
              <a:t>矩形區域，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2838" y="394007"/>
            <a:ext cx="33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加入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canvas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標籤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639573"/>
            <a:ext cx="681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只需在 </a:t>
            </a:r>
            <a:r>
              <a:rPr lang="en-US" altLang="zh-TW" sz="2000" dirty="0">
                <a:solidFill>
                  <a:schemeClr val="bg1"/>
                </a:solidFill>
              </a:rPr>
              <a:t>HTML5 </a:t>
            </a:r>
            <a:r>
              <a:rPr lang="zh-TW" altLang="en-US" sz="2000" dirty="0">
                <a:solidFill>
                  <a:schemeClr val="bg1"/>
                </a:solidFill>
              </a:rPr>
              <a:t>標記中添加 </a:t>
            </a:r>
            <a:r>
              <a:rPr lang="en-US" altLang="zh-TW" sz="2000" dirty="0">
                <a:solidFill>
                  <a:schemeClr val="bg1"/>
                </a:solidFill>
              </a:rPr>
              <a:t>&lt;canvas&gt; </a:t>
            </a:r>
            <a:r>
              <a:rPr lang="zh-TW" altLang="en-US" sz="2000" dirty="0">
                <a:solidFill>
                  <a:schemeClr val="bg1"/>
                </a:solidFill>
              </a:rPr>
              <a:t>元素即可，如下所示：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824388"/>
            <a:ext cx="0" cy="31820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500639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06951" y="2077311"/>
            <a:ext cx="7093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&lt;!</a:t>
            </a:r>
            <a:r>
              <a:rPr lang="en-US" altLang="zh-TW" sz="2000" dirty="0">
                <a:solidFill>
                  <a:schemeClr val="bg1"/>
                </a:solidFill>
              </a:rPr>
              <a:t>DOCTYPE html&gt;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&lt;html</a:t>
            </a:r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       </a:t>
            </a:r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id1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    </a:t>
            </a:r>
            <a:r>
              <a:rPr lang="en-US" altLang="zh-TW" sz="20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&lt;/script&gt;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&lt;/html&gt;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0208" y="27355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不可放於</a:t>
            </a:r>
            <a:r>
              <a:rPr lang="en-US" altLang="zh-TW" b="1" dirty="0" smtClean="0">
                <a:solidFill>
                  <a:srgbClr val="FF0000"/>
                </a:solidFill>
              </a:rPr>
              <a:t>head</a:t>
            </a:r>
            <a:r>
              <a:rPr lang="zh-TW" altLang="en-US" b="1" dirty="0" smtClean="0">
                <a:solidFill>
                  <a:srgbClr val="FF0000"/>
                </a:solidFill>
              </a:rPr>
              <a:t>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740" y="3590223"/>
            <a:ext cx="1108268" cy="3946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9974" y="3104858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一定要有關閉標籤</a:t>
            </a:r>
          </a:p>
        </p:txBody>
      </p:sp>
      <p:sp>
        <p:nvSpPr>
          <p:cNvPr id="5" name="橢圓 4"/>
          <p:cNvSpPr/>
          <p:nvPr/>
        </p:nvSpPr>
        <p:spPr>
          <a:xfrm>
            <a:off x="5399773" y="3474190"/>
            <a:ext cx="2143977" cy="606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543750" y="3917482"/>
            <a:ext cx="676224" cy="59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008858" y="4551876"/>
            <a:ext cx="30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若未</a:t>
            </a:r>
            <a:r>
              <a:rPr lang="zh-TW" altLang="en-US" dirty="0" smtClean="0">
                <a:solidFill>
                  <a:schemeClr val="bg1"/>
                </a:solidFill>
              </a:rPr>
              <a:t>指定</a:t>
            </a:r>
            <a:r>
              <a:rPr lang="zh-TW" altLang="en-US" dirty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其預設值為 </a:t>
            </a:r>
            <a:r>
              <a:rPr lang="en-US" altLang="zh-TW" dirty="0">
                <a:solidFill>
                  <a:schemeClr val="bg1"/>
                </a:solidFill>
              </a:rPr>
              <a:t>width=300, height=150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8440" y="5628626"/>
            <a:ext cx="719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一個</a:t>
            </a:r>
            <a:r>
              <a:rPr lang="zh-TW" altLang="en-US" dirty="0">
                <a:solidFill>
                  <a:schemeClr val="bg1"/>
                </a:solidFill>
              </a:rPr>
              <a:t>網頁中可以有多個 </a:t>
            </a:r>
            <a:r>
              <a:rPr lang="en-US" altLang="zh-TW" dirty="0">
                <a:solidFill>
                  <a:schemeClr val="bg1"/>
                </a:solidFill>
              </a:rPr>
              <a:t>canvas </a:t>
            </a:r>
            <a:r>
              <a:rPr lang="zh-TW" altLang="en-US" dirty="0">
                <a:solidFill>
                  <a:schemeClr val="bg1"/>
                </a:solidFill>
              </a:rPr>
              <a:t>元素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以不同的 </a:t>
            </a:r>
            <a:r>
              <a:rPr lang="en-US" altLang="zh-TW" dirty="0">
                <a:solidFill>
                  <a:schemeClr val="bg1"/>
                </a:solidFill>
              </a:rPr>
              <a:t>id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不重複名稱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識別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/>
      <p:bldP spid="5" grpId="0" animBg="1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>
                <a:solidFill>
                  <a:schemeClr val="bg1"/>
                </a:solidFill>
              </a:rPr>
              <a:t>電腦螢幕座標設定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393" y="1633869"/>
            <a:ext cx="10972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在座標系統中是以像素</a:t>
            </a:r>
            <a:r>
              <a:rPr lang="en-US" altLang="zh-TW" sz="2600" dirty="0" smtClean="0">
                <a:solidFill>
                  <a:schemeClr val="bg1"/>
                </a:solidFill>
              </a:rPr>
              <a:t>(Pixel)</a:t>
            </a:r>
            <a:r>
              <a:rPr lang="zh-TW" altLang="en-US" sz="2600" dirty="0" smtClean="0">
                <a:solidFill>
                  <a:schemeClr val="bg1"/>
                </a:solidFill>
              </a:rPr>
              <a:t>為單位，像素是指螢幕上的一個點。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每個像素都有一個座標點與之對應，左上角的坐標設為</a:t>
            </a:r>
            <a:r>
              <a:rPr lang="en-US" altLang="zh-TW" sz="2600" dirty="0" smtClean="0">
                <a:solidFill>
                  <a:schemeClr val="bg1"/>
                </a:solidFill>
              </a:rPr>
              <a:t>(0,0)</a:t>
            </a:r>
            <a:r>
              <a:rPr lang="zh-TW" altLang="en-US" sz="2600" dirty="0" smtClean="0">
                <a:solidFill>
                  <a:schemeClr val="bg1"/>
                </a:solidFill>
              </a:rPr>
              <a:t>，向右為正，</a:t>
            </a:r>
            <a:r>
              <a:rPr lang="zh-TW" altLang="en-US" sz="2600" dirty="0" smtClean="0">
                <a:solidFill>
                  <a:srgbClr val="FF0000"/>
                </a:solidFill>
              </a:rPr>
              <a:t>向下為正</a:t>
            </a:r>
            <a:r>
              <a:rPr lang="zh-TW" altLang="en-US" sz="2600" dirty="0" smtClean="0">
                <a:solidFill>
                  <a:schemeClr val="bg1"/>
                </a:solidFill>
              </a:rPr>
              <a:t>。一般以</a:t>
            </a:r>
            <a:r>
              <a:rPr lang="en-US" altLang="zh-TW" sz="2600" dirty="0" smtClean="0">
                <a:solidFill>
                  <a:schemeClr val="bg1"/>
                </a:solidFill>
              </a:rPr>
              <a:t>(</a:t>
            </a:r>
            <a:r>
              <a:rPr lang="en-US" altLang="zh-TW" sz="2600" dirty="0" err="1" smtClean="0">
                <a:solidFill>
                  <a:schemeClr val="bg1"/>
                </a:solidFill>
              </a:rPr>
              <a:t>x,y</a:t>
            </a:r>
            <a:r>
              <a:rPr lang="en-US" altLang="zh-TW" sz="2600" dirty="0" smtClean="0">
                <a:solidFill>
                  <a:schemeClr val="bg1"/>
                </a:solidFill>
              </a:rPr>
              <a:t>)</a:t>
            </a:r>
            <a:r>
              <a:rPr lang="zh-TW" altLang="en-US" sz="2600" dirty="0" smtClean="0">
                <a:solidFill>
                  <a:schemeClr val="bg1"/>
                </a:solidFill>
              </a:rPr>
              <a:t>代表畫布上某個像素的座標點，水平已</a:t>
            </a:r>
            <a:r>
              <a:rPr lang="en-US" altLang="zh-TW" sz="2600" dirty="0" smtClean="0">
                <a:solidFill>
                  <a:schemeClr val="bg1"/>
                </a:solidFill>
              </a:rPr>
              <a:t>x</a:t>
            </a:r>
            <a:r>
              <a:rPr lang="zh-TW" altLang="en-US" sz="2600" dirty="0" smtClean="0">
                <a:solidFill>
                  <a:schemeClr val="bg1"/>
                </a:solidFill>
              </a:rPr>
              <a:t>座標表示，垂直以</a:t>
            </a:r>
            <a:r>
              <a:rPr lang="en-US" altLang="zh-TW" sz="2600" dirty="0" smtClean="0">
                <a:solidFill>
                  <a:schemeClr val="bg1"/>
                </a:solidFill>
              </a:rPr>
              <a:t>y</a:t>
            </a:r>
            <a:r>
              <a:rPr lang="zh-TW" altLang="en-US" sz="2600" dirty="0" smtClean="0">
                <a:solidFill>
                  <a:schemeClr val="bg1"/>
                </a:solidFill>
              </a:rPr>
              <a:t>表示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233" y="3465355"/>
            <a:ext cx="634576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3343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bg1"/>
                </a:solidFill>
              </a:rPr>
              <a:t>HTML5</a:t>
            </a:r>
            <a:r>
              <a:rPr lang="zh-TW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zh-TW" sz="4400" dirty="0" smtClean="0">
                <a:solidFill>
                  <a:schemeClr val="bg1"/>
                </a:solidFill>
              </a:rPr>
              <a:t>Canvas </a:t>
            </a:r>
            <a:r>
              <a:rPr lang="zh-TW" altLang="en-US" sz="4400" dirty="0" smtClean="0">
                <a:solidFill>
                  <a:schemeClr val="bg1"/>
                </a:solidFill>
              </a:rPr>
              <a:t>使用步驟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網頁中</a:t>
            </a:r>
            <a:r>
              <a:rPr lang="zh-TW" altLang="en-US" dirty="0" smtClean="0"/>
              <a:t>定義一塊特定大小的繪圖區塊</a:t>
            </a:r>
            <a:r>
              <a:rPr lang="en-US" altLang="zh-TW" dirty="0" smtClean="0"/>
              <a:t>(canvas 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&lt;canvas id=" </a:t>
            </a:r>
            <a:r>
              <a:rPr lang="en-US" altLang="zh-TW" dirty="0" err="1">
                <a:solidFill>
                  <a:srgbClr val="7030A0"/>
                </a:solidFill>
              </a:rPr>
              <a:t>myCanvas</a:t>
            </a:r>
            <a:r>
              <a:rPr lang="en-US" altLang="zh-TW" dirty="0">
                <a:solidFill>
                  <a:srgbClr val="7030A0"/>
                </a:solidFill>
              </a:rPr>
              <a:t> " width="600" height="450"&gt;&lt;/canvas&gt;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程式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c=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myCanvas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取得此標籤的繪圖物件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ctx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c.getContext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2d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使用繪圖物件的方法繪製圖形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ctx.fillStyle</a:t>
            </a:r>
            <a:r>
              <a:rPr lang="en-US" altLang="zh-TW" dirty="0">
                <a:solidFill>
                  <a:srgbClr val="0070C0"/>
                </a:solidFill>
              </a:rPr>
              <a:t>="#</a:t>
            </a:r>
            <a:r>
              <a:rPr lang="en-US" altLang="zh-TW" dirty="0" err="1">
                <a:solidFill>
                  <a:srgbClr val="0070C0"/>
                </a:solidFill>
              </a:rPr>
              <a:t>FF0000</a:t>
            </a:r>
            <a:r>
              <a:rPr lang="en-US" altLang="zh-TW" dirty="0">
                <a:solidFill>
                  <a:srgbClr val="0070C0"/>
                </a:solidFill>
              </a:rPr>
              <a:t>"; 	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 smtClean="0">
                <a:solidFill>
                  <a:srgbClr val="0070C0"/>
                </a:solidFill>
              </a:rPr>
              <a:t>ctx.fillRect</a:t>
            </a:r>
            <a:r>
              <a:rPr lang="en-US" altLang="zh-TW" dirty="0" smtClean="0">
                <a:solidFill>
                  <a:srgbClr val="0070C0"/>
                </a:solidFill>
              </a:rPr>
              <a:t>(0,0,150,75</a:t>
            </a:r>
            <a:r>
              <a:rPr lang="en-US" altLang="zh-TW" dirty="0">
                <a:solidFill>
                  <a:srgbClr val="0070C0"/>
                </a:solidFill>
              </a:rPr>
              <a:t>);    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12231" y="6417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50207" y="6569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59346" y="418545"/>
            <a:ext cx="349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利用</a:t>
            </a:r>
            <a:r>
              <a:rPr lang="en-US" altLang="zh-TW" sz="2400" b="1" dirty="0">
                <a:solidFill>
                  <a:schemeClr val="bg1"/>
                </a:solidFill>
              </a:rPr>
              <a:t>JavaScript </a:t>
            </a:r>
            <a:r>
              <a:rPr lang="zh-TW" altLang="en-US" sz="2400" b="1" dirty="0">
                <a:solidFill>
                  <a:schemeClr val="bg1"/>
                </a:solidFill>
              </a:rPr>
              <a:t>繪製圖形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6803" y="2590381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範例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19681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JavaScript </a:t>
            </a:r>
            <a:r>
              <a:rPr lang="zh-TW" altLang="en-US" sz="2000" b="1" dirty="0">
                <a:solidFill>
                  <a:schemeClr val="bg1"/>
                </a:solidFill>
              </a:rPr>
              <a:t>繪製圖形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381627"/>
            <a:ext cx="19891" cy="9576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233932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00760" y="2790436"/>
            <a:ext cx="0" cy="395055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00760" y="6706034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10697" y="1563833"/>
            <a:ext cx="60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canvas </a:t>
            </a:r>
            <a:r>
              <a:rPr lang="zh-TW" altLang="en-US" sz="2000" dirty="0">
                <a:solidFill>
                  <a:schemeClr val="bg1"/>
                </a:solidFill>
              </a:rPr>
              <a:t>元素本身是沒有繪圖能力的。 所有的繪製工作必須在</a:t>
            </a:r>
            <a:r>
              <a:rPr lang="en-US" altLang="zh-TW" sz="2000" dirty="0">
                <a:solidFill>
                  <a:schemeClr val="bg1"/>
                </a:solidFill>
              </a:rPr>
              <a:t>JavaScript </a:t>
            </a:r>
            <a:r>
              <a:rPr lang="zh-TW" altLang="en-US" sz="2000" dirty="0">
                <a:solidFill>
                  <a:schemeClr val="bg1"/>
                </a:solidFill>
              </a:rPr>
              <a:t>內部</a:t>
            </a:r>
            <a:r>
              <a:rPr lang="zh-TW" altLang="en-US" sz="2000" dirty="0" smtClean="0">
                <a:solidFill>
                  <a:schemeClr val="bg1"/>
                </a:solidFill>
              </a:rPr>
              <a:t>完成。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10697" y="2920382"/>
            <a:ext cx="8729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&lt;</a:t>
            </a:r>
            <a:r>
              <a:rPr lang="en-US" altLang="zh-TW" sz="2000" dirty="0">
                <a:solidFill>
                  <a:schemeClr val="bg1"/>
                </a:solidFill>
              </a:rPr>
              <a:t>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c=</a:t>
            </a:r>
            <a:r>
              <a:rPr lang="en-US" altLang="zh-TW" sz="20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來尋找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元素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000" dirty="0" smtClean="0">
                <a:solidFill>
                  <a:schemeClr val="bg1"/>
                </a:solidFill>
              </a:rPr>
              <a:t>=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創建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對象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擁有多種繪製路徑、矩形、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圓形、字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符以及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添加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的方法。</a:t>
            </a:r>
            <a:r>
              <a:rPr lang="zh-TW" altLang="en-US" sz="2000" dirty="0">
                <a:solidFill>
                  <a:srgbClr val="FF0000"/>
                </a:solidFill>
              </a:rPr>
              <a:t>目前僅有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zh-TW" altLang="en-US" sz="2000" dirty="0">
                <a:solidFill>
                  <a:srgbClr val="FF0000"/>
                </a:solidFill>
              </a:rPr>
              <a:t>無</a:t>
            </a:r>
            <a:r>
              <a:rPr lang="en-US" altLang="zh-TW" sz="2000" dirty="0" smtClean="0">
                <a:solidFill>
                  <a:srgbClr val="FF0000"/>
                </a:solidFill>
              </a:rPr>
              <a:t>3D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繪製一個紅色的矩形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000" dirty="0">
                <a:solidFill>
                  <a:schemeClr val="bg1"/>
                </a:solidFill>
              </a:rPr>
              <a:t>="#FF0000"; 	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方法將其染成紅色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000" dirty="0" smtClean="0">
                <a:solidFill>
                  <a:schemeClr val="bg1"/>
                </a:solidFill>
              </a:rPr>
              <a:t>(0,0,150,75</a:t>
            </a:r>
            <a:r>
              <a:rPr lang="en-US" altLang="zh-TW" sz="2000" dirty="0">
                <a:solidFill>
                  <a:schemeClr val="bg1"/>
                </a:solidFill>
              </a:rPr>
              <a:t>); </a:t>
            </a:r>
            <a:r>
              <a:rPr lang="zh-TW" altLang="en-US" sz="2000" dirty="0">
                <a:solidFill>
                  <a:schemeClr val="bg1"/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fillRect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方法規定了形狀、位置和尺寸。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&lt;/script&gt;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90276" y="6402440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繪製</a:t>
            </a:r>
            <a:r>
              <a:rPr lang="en-US" altLang="zh-TW" sz="1600" dirty="0">
                <a:solidFill>
                  <a:schemeClr val="bg1"/>
                </a:solidFill>
              </a:rPr>
              <a:t>150x75 </a:t>
            </a:r>
            <a:r>
              <a:rPr lang="zh-TW" altLang="en-US" sz="1600" dirty="0">
                <a:solidFill>
                  <a:schemeClr val="bg1"/>
                </a:solidFill>
              </a:rPr>
              <a:t>的</a:t>
            </a:r>
            <a:r>
              <a:rPr lang="zh-TW" altLang="en-US" sz="1600" dirty="0" smtClean="0">
                <a:solidFill>
                  <a:schemeClr val="bg1"/>
                </a:solidFill>
              </a:rPr>
              <a:t>矩形，</a:t>
            </a:r>
            <a:r>
              <a:rPr lang="zh-TW" altLang="en-US" sz="1600" dirty="0">
                <a:solidFill>
                  <a:schemeClr val="bg1"/>
                </a:solidFill>
              </a:rPr>
              <a:t>從左上角開始</a:t>
            </a:r>
            <a:r>
              <a:rPr lang="en-US" altLang="zh-TW" sz="1600" dirty="0">
                <a:solidFill>
                  <a:schemeClr val="bg1"/>
                </a:solidFill>
              </a:rPr>
              <a:t>(0,0)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86" y="6044665"/>
            <a:ext cx="1174282" cy="279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914</Words>
  <Application>Microsoft Office PowerPoint</Application>
  <PresentationFormat>寬螢幕</PresentationFormat>
  <Paragraphs>190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Aldhabi</vt:lpstr>
      <vt:lpstr>微软雅黑</vt:lpstr>
      <vt:lpstr>宋体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電腦螢幕座標設定</vt:lpstr>
      <vt:lpstr>HTML5 Canvas 使用步驟</vt:lpstr>
      <vt:lpstr>PowerPoint 簡報</vt:lpstr>
      <vt:lpstr>PowerPoint 簡報</vt:lpstr>
      <vt:lpstr>PowerPoint 簡報</vt:lpstr>
      <vt:lpstr>PowerPoint 簡報</vt:lpstr>
      <vt:lpstr>PowerPoint 簡報</vt:lpstr>
      <vt:lpstr>弧度及方向</vt:lpstr>
      <vt:lpstr>PowerPoint 簡報</vt:lpstr>
      <vt:lpstr>PowerPoint 簡報</vt:lpstr>
      <vt:lpstr>PowerPoint 簡報</vt:lpstr>
      <vt:lpstr>PowerPoint 簡報</vt:lpstr>
      <vt:lpstr>Canvas JS 繪圖方法</vt:lpstr>
      <vt:lpstr>PowerPoint 簡報</vt:lpstr>
      <vt:lpstr>PowerPoint 簡報</vt:lpstr>
      <vt:lpstr>畫出心電圖座標格</vt:lpstr>
      <vt:lpstr>畫出心電圖</vt:lpstr>
      <vt:lpstr>ECGDat.js 資料格式說明</vt:lpstr>
      <vt:lpstr>可能用到的指令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70</cp:revision>
  <dcterms:created xsi:type="dcterms:W3CDTF">2015-07-27T07:00:14Z</dcterms:created>
  <dcterms:modified xsi:type="dcterms:W3CDTF">2020-03-06T06:30:58Z</dcterms:modified>
</cp:coreProperties>
</file>