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92" r:id="rId3"/>
    <p:sldId id="399" r:id="rId4"/>
    <p:sldId id="397" r:id="rId5"/>
    <p:sldId id="395" r:id="rId6"/>
    <p:sldId id="398" r:id="rId7"/>
    <p:sldId id="400" r:id="rId8"/>
    <p:sldId id="401" r:id="rId9"/>
    <p:sldId id="402" r:id="rId10"/>
    <p:sldId id="362" r:id="rId11"/>
    <p:sldId id="39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75" autoAdjust="0"/>
  </p:normalViewPr>
  <p:slideViewPr>
    <p:cSldViewPr>
      <p:cViewPr varScale="1">
        <p:scale>
          <a:sx n="62" d="100"/>
          <a:sy n="62" d="100"/>
        </p:scale>
        <p:origin x="9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4CD7D-B4CD-4BFE-90A3-66B74AEF6E64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28FFC-86F2-42C0-AF85-10FDEE5A89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52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9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28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4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8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00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01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99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01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81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33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52" y="1575794"/>
            <a:ext cx="7781413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44221" y="54467"/>
            <a:ext cx="8181808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00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t" anchorCtr="0"/>
          <a:lstStyle>
            <a:lvl1pPr marL="609585" marR="0" lvl="0" indent="-48258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40256" algn="l">
              <a:lnSpc>
                <a:spcPct val="115000"/>
              </a:lnSpc>
              <a:spcBef>
                <a:spcPts val="2533"/>
              </a:spcBef>
              <a:spcAft>
                <a:spcPts val="2533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>
                <a:solidFill>
                  <a:srgbClr val="44546A"/>
                </a:solidFill>
              </a:rPr>
              <a:pPr/>
              <a:t>‹#›</a:t>
            </a:fld>
            <a:endParaRPr lang="zh-TW" altLang="en-US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6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0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81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en-US" altLang="zh-TW" dirty="0" smtClean="0"/>
              <a:t> API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 smtClean="0"/>
              <a:t>www.hl7.org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fhir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http.html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FHIR</a:t>
            </a:r>
            <a:r>
              <a:rPr lang="en-US" altLang="zh-TW" dirty="0" smtClean="0"/>
              <a:t> search API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/>
              <a:t>www.hl7.org</a:t>
            </a:r>
            <a:r>
              <a:rPr lang="en-US" altLang="zh-TW" dirty="0"/>
              <a:t>/</a:t>
            </a:r>
            <a:r>
              <a:rPr lang="en-US" altLang="zh-TW" dirty="0" err="1"/>
              <a:t>fhir</a:t>
            </a:r>
            <a:r>
              <a:rPr lang="en-US" altLang="zh-TW" dirty="0"/>
              <a:t>/</a:t>
            </a:r>
            <a:r>
              <a:rPr lang="en-US" altLang="zh-TW" dirty="0" err="1"/>
              <a:t>search.html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41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496827" y="2144025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取得病患清單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建立新病患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病患的資料</a:t>
            </a: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更新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病患的資料</a:t>
            </a: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刪除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病患</a:t>
            </a:r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資料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Patient?param1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cond1&amp;param2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查詢合乎條件的病人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20"/>
          <p:cNvGrpSpPr/>
          <p:nvPr/>
        </p:nvGrpSpPr>
        <p:grpSpPr>
          <a:xfrm>
            <a:off x="6601205" y="2505533"/>
            <a:ext cx="1146468" cy="3135649"/>
            <a:chOff x="6142476" y="2500306"/>
            <a:chExt cx="1146468" cy="3135649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42476" y="2500306"/>
              <a:ext cx="10711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reate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42476" y="3429000"/>
              <a:ext cx="8867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ead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42476" y="4286256"/>
              <a:ext cx="11464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pdate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2476" y="5143512"/>
              <a:ext cx="10534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elete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群組 34"/>
          <p:cNvGrpSpPr/>
          <p:nvPr/>
        </p:nvGrpSpPr>
        <p:grpSpPr>
          <a:xfrm>
            <a:off x="415542" y="1413209"/>
            <a:ext cx="7285332" cy="830997"/>
            <a:chOff x="214282" y="1383557"/>
            <a:chExt cx="7285332" cy="830997"/>
          </a:xfrm>
        </p:grpSpPr>
        <p:grpSp>
          <p:nvGrpSpPr>
            <p:cNvPr id="4" name="群組 23"/>
            <p:cNvGrpSpPr/>
            <p:nvPr/>
          </p:nvGrpSpPr>
          <p:grpSpPr>
            <a:xfrm>
              <a:off x="214282" y="1383557"/>
              <a:ext cx="6084748" cy="830997"/>
              <a:chOff x="214282" y="1383557"/>
              <a:chExt cx="6084748" cy="830997"/>
            </a:xfrm>
          </p:grpSpPr>
          <p:grpSp>
            <p:nvGrpSpPr>
              <p:cNvPr id="5" name="群組 32"/>
              <p:cNvGrpSpPr/>
              <p:nvPr/>
            </p:nvGrpSpPr>
            <p:grpSpPr>
              <a:xfrm>
                <a:off x="1643042" y="1571612"/>
                <a:ext cx="4655988" cy="499272"/>
                <a:chOff x="1643042" y="1571612"/>
                <a:chExt cx="4655988" cy="499272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rot="5400000">
                  <a:off x="139380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rot="5400000">
                  <a:off x="417988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字方塊 25"/>
                <p:cNvSpPr txBox="1"/>
                <p:nvPr/>
              </p:nvSpPr>
              <p:spPr>
                <a:xfrm>
                  <a:off x="2214546" y="1571612"/>
                  <a:ext cx="17812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0070C0"/>
                      </a:solidFill>
                      <a:latin typeface="Times New Roman" pitchFamily="18" charset="0"/>
                      <a:cs typeface="Times New Roman" pitchFamily="18" charset="0"/>
                    </a:rPr>
                    <a:t>Service Base</a:t>
                  </a:r>
                  <a:endParaRPr lang="zh-TW" alt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7" name="直線接點 26"/>
                <p:cNvCxnSpPr/>
                <p:nvPr/>
              </p:nvCxnSpPr>
              <p:spPr>
                <a:xfrm rot="5400000">
                  <a:off x="425132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rot="5400000">
                  <a:off x="553641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500562" y="1571612"/>
                  <a:ext cx="132921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Resource</a:t>
                  </a:r>
                  <a:endParaRPr lang="zh-TW" alt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 rot="5400000">
                  <a:off x="560864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rot="5400000">
                  <a:off x="603727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字方塊 31"/>
                <p:cNvSpPr txBox="1"/>
                <p:nvPr/>
              </p:nvSpPr>
              <p:spPr>
                <a:xfrm>
                  <a:off x="5857884" y="1571612"/>
                  <a:ext cx="44114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7030A0"/>
                      </a:solidFill>
                      <a:latin typeface="Times New Roman" pitchFamily="18" charset="0"/>
                      <a:cs typeface="Times New Roman" pitchFamily="18" charset="0"/>
                    </a:rPr>
                    <a:t>Id</a:t>
                  </a:r>
                  <a:endParaRPr lang="zh-TW" alt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2" name="文字方塊 21"/>
              <p:cNvSpPr txBox="1"/>
              <p:nvPr/>
            </p:nvSpPr>
            <p:spPr>
              <a:xfrm>
                <a:off x="214282" y="1383557"/>
                <a:ext cx="141417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Http</a:t>
                </a:r>
                <a:b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Operation</a:t>
                </a:r>
                <a:endParaRPr lang="zh-TW" alt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6357955" y="1571612"/>
              <a:ext cx="11416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prstClr val="white">
                      <a:lumMod val="65000"/>
                    </a:prstClr>
                  </a:solidFill>
                  <a:latin typeface="Times New Roman" pitchFamily="18" charset="0"/>
                  <a:cs typeface="Times New Roman" pitchFamily="18" charset="0"/>
                </a:rPr>
                <a:t>Method</a:t>
              </a:r>
              <a:endParaRPr lang="zh-TW" altLang="en-US" sz="2400" dirty="0">
                <a:solidFill>
                  <a:prstClr val="white">
                    <a:lumMod val="65000"/>
                  </a:prst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6601207" y="5971878"/>
            <a:ext cx="10418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earch</a:t>
            </a:r>
            <a:endParaRPr lang="zh-TW" altLang="en-US" sz="2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API--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增修改查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自有風格 </a:t>
            </a:r>
            <a:r>
              <a:rPr lang="en-US" altLang="zh-TW" dirty="0" smtClean="0">
                <a:solidFill>
                  <a:srgbClr val="FF0000"/>
                </a:solidFill>
              </a:rPr>
              <a:t>API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Restful API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自有風格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每個人設計的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風格可能不同，</a:t>
            </a:r>
            <a:r>
              <a:rPr lang="en-US" altLang="zh-TW" dirty="0" smtClean="0"/>
              <a:t>e.g.</a:t>
            </a:r>
          </a:p>
          <a:p>
            <a:pPr lvl="2"/>
            <a:r>
              <a:rPr lang="zh-TW" altLang="en-US" dirty="0"/>
              <a:t>新增</a:t>
            </a:r>
            <a:r>
              <a:rPr lang="zh-TW" altLang="en-US" dirty="0" smtClean="0"/>
              <a:t>病人 </a:t>
            </a:r>
            <a:r>
              <a:rPr lang="en-US" altLang="zh-TW" dirty="0" smtClean="0"/>
              <a:t>post     /</a:t>
            </a:r>
            <a:r>
              <a:rPr lang="en-US" altLang="zh-TW" dirty="0" err="1" smtClean="0"/>
              <a:t>newPatient</a:t>
            </a:r>
            <a:endParaRPr lang="en-US" altLang="zh-TW" dirty="0" smtClean="0"/>
          </a:p>
          <a:p>
            <a:pPr lvl="2"/>
            <a:r>
              <a:rPr lang="zh-TW" altLang="en-US" dirty="0"/>
              <a:t>查詢所有</a:t>
            </a:r>
            <a:r>
              <a:rPr lang="zh-TW" altLang="en-US" dirty="0" smtClean="0"/>
              <a:t>病人 </a:t>
            </a:r>
            <a:r>
              <a:rPr lang="en-US" altLang="zh-TW" dirty="0" smtClean="0"/>
              <a:t>get   /</a:t>
            </a:r>
            <a:r>
              <a:rPr lang="en-US" altLang="zh-TW" dirty="0" err="1" smtClean="0"/>
              <a:t>allPatient</a:t>
            </a:r>
            <a:endParaRPr lang="en-US" altLang="zh-TW" dirty="0" smtClean="0"/>
          </a:p>
          <a:p>
            <a:pPr lvl="2"/>
            <a:r>
              <a:rPr lang="zh-TW" altLang="en-US" dirty="0"/>
              <a:t>更新病人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post   /</a:t>
            </a:r>
            <a:r>
              <a:rPr lang="en-US" altLang="zh-TW" dirty="0" err="1" smtClean="0"/>
              <a:t>upPatient?pid</a:t>
            </a:r>
            <a:r>
              <a:rPr lang="en-US" altLang="zh-TW" dirty="0" smtClean="0"/>
              <a:t>=123</a:t>
            </a:r>
          </a:p>
          <a:p>
            <a:pPr lvl="2"/>
            <a:r>
              <a:rPr lang="en-US" altLang="zh-TW" dirty="0" smtClean="0"/>
              <a:t>....</a:t>
            </a:r>
          </a:p>
          <a:p>
            <a:pPr lvl="1"/>
            <a:r>
              <a:rPr lang="zh-TW" altLang="en-US" dirty="0"/>
              <a:t>每</a:t>
            </a:r>
            <a:r>
              <a:rPr lang="zh-TW" altLang="en-US" dirty="0" smtClean="0"/>
              <a:t>個人設計之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zh-TW" altLang="en-US" dirty="0"/>
              <a:t>語法</a:t>
            </a:r>
            <a:r>
              <a:rPr lang="zh-TW" altLang="en-US" dirty="0" smtClean="0"/>
              <a:t>及風格不一，造成使用上的困擾</a:t>
            </a:r>
            <a:endParaRPr lang="en-US" altLang="zh-TW" dirty="0" smtClean="0"/>
          </a:p>
          <a:p>
            <a:r>
              <a:rPr lang="en-US" altLang="zh-TW" dirty="0" smtClean="0"/>
              <a:t>Restful : </a:t>
            </a:r>
            <a:r>
              <a:rPr lang="zh-TW" altLang="en-US" dirty="0" smtClean="0"/>
              <a:t>資料</a:t>
            </a:r>
            <a:r>
              <a:rPr lang="zh-TW" altLang="en-US" dirty="0"/>
              <a:t>的增修改查有一致的 </a:t>
            </a:r>
            <a:r>
              <a:rPr lang="en-US" altLang="zh-TW" dirty="0" smtClean="0"/>
              <a:t>style</a:t>
            </a:r>
          </a:p>
          <a:p>
            <a:pPr lvl="1"/>
            <a:r>
              <a:rPr lang="en-US" altLang="zh-TW" dirty="0" smtClean="0"/>
              <a:t>Ref: https</a:t>
            </a:r>
            <a:r>
              <a:rPr lang="en-US" altLang="zh-TW" dirty="0"/>
              <a:t>://</a:t>
            </a:r>
            <a:r>
              <a:rPr lang="en-US" altLang="zh-TW" dirty="0" err="1"/>
              <a:t>progressbar.tw</a:t>
            </a:r>
            <a:r>
              <a:rPr lang="en-US" altLang="zh-TW" dirty="0"/>
              <a:t>/posts/53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7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應用情境範例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新增病人</a:t>
            </a:r>
            <a:r>
              <a:rPr lang="en-US" altLang="zh-TW" dirty="0" smtClean="0"/>
              <a:t>(patient)</a:t>
            </a:r>
            <a:r>
              <a:rPr lang="zh-TW" altLang="en-US" dirty="0" smtClean="0"/>
              <a:t>、新增病人之狀況</a:t>
            </a:r>
            <a:r>
              <a:rPr lang="en-US" altLang="zh-TW" dirty="0" smtClean="0"/>
              <a:t>(condition)</a:t>
            </a:r>
            <a:r>
              <a:rPr lang="zh-TW" altLang="en-US" dirty="0" smtClean="0"/>
              <a:t>、新增病人量測</a:t>
            </a:r>
            <a:r>
              <a:rPr lang="en-US" altLang="zh-TW" dirty="0" smtClean="0"/>
              <a:t>(observation)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zh-TW" altLang="en-US" dirty="0"/>
              <a:t>查詢病人</a:t>
            </a:r>
            <a:r>
              <a:rPr lang="zh-TW" altLang="en-US" dirty="0" smtClean="0"/>
              <a:t>狀況、查詢病人量測資訊、查詢病人最近量測資訊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183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patient resource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建立病人基本資料，語法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>
                <a:solidFill>
                  <a:srgbClr val="00B0F0"/>
                </a:solidFill>
              </a:rPr>
              <a:t>fhie.base.root</a:t>
            </a:r>
            <a:r>
              <a:rPr lang="en-US" altLang="zh-TW" dirty="0">
                <a:solidFill>
                  <a:srgbClr val="00B0F0"/>
                </a:solidFill>
              </a:rPr>
              <a:t>/</a:t>
            </a:r>
            <a:r>
              <a:rPr lang="en-US" altLang="zh-TW" dirty="0">
                <a:solidFill>
                  <a:srgbClr val="FF0000"/>
                </a:solidFill>
              </a:rPr>
              <a:t>Patient</a:t>
            </a:r>
          </a:p>
          <a:p>
            <a:pPr lvl="1"/>
            <a:r>
              <a:rPr lang="zh-TW" altLang="en-US" dirty="0"/>
              <a:t>創建</a:t>
            </a:r>
            <a:r>
              <a:rPr lang="zh-TW" altLang="en-US" dirty="0" smtClean="0"/>
              <a:t>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回應包含 </a:t>
            </a:r>
            <a:r>
              <a:rPr lang="en-US" altLang="zh-TW" b="1" dirty="0" smtClean="0">
                <a:solidFill>
                  <a:srgbClr val="FF0000"/>
                </a:solidFill>
              </a:rPr>
              <a:t>patient id</a:t>
            </a:r>
            <a:r>
              <a:rPr lang="en-US" altLang="zh-TW" dirty="0" smtClean="0"/>
              <a:t>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/>
              <a:t>可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http get </a:t>
            </a:r>
            <a:r>
              <a:rPr lang="zh-TW" altLang="en-US" dirty="0" smtClean="0"/>
              <a:t>此</a:t>
            </a:r>
            <a:r>
              <a:rPr lang="en-US" altLang="zh-TW" dirty="0" smtClean="0"/>
              <a:t> URL</a:t>
            </a:r>
            <a:r>
              <a:rPr lang="zh-TW" altLang="en-US" dirty="0" smtClean="0"/>
              <a:t> 取得 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上該病人的資料</a:t>
            </a:r>
            <a:r>
              <a:rPr lang="en-US" altLang="zh-TW" dirty="0" smtClean="0"/>
              <a:t>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954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新增病人的狀況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建立狀況，語法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 smtClean="0">
                <a:solidFill>
                  <a:srgbClr val="00B0F0"/>
                </a:solidFill>
              </a:rPr>
              <a:t>fhie.base.root</a:t>
            </a:r>
            <a:r>
              <a:rPr lang="en-US" altLang="zh-TW" dirty="0" smtClean="0">
                <a:solidFill>
                  <a:srgbClr val="00B0F0"/>
                </a:solidFill>
              </a:rPr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Condition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Condition </a:t>
            </a:r>
            <a:r>
              <a:rPr lang="zh-TW" altLang="en-US" dirty="0" smtClean="0">
                <a:solidFill>
                  <a:srgbClr val="FF0000"/>
                </a:solidFill>
              </a:rPr>
              <a:t>中 </a:t>
            </a:r>
            <a:r>
              <a:rPr lang="en-US" altLang="zh-TW" dirty="0" smtClean="0">
                <a:solidFill>
                  <a:srgbClr val="FF0000"/>
                </a:solidFill>
              </a:rPr>
              <a:t>subject = patient id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回應取得此 </a:t>
            </a:r>
            <a:r>
              <a:rPr lang="en-US" altLang="zh-TW" dirty="0" smtClean="0"/>
              <a:t>condition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通常使用 </a:t>
            </a:r>
            <a:r>
              <a:rPr lang="en-US" altLang="zh-TW" dirty="0" smtClean="0"/>
              <a:t>patient id </a:t>
            </a:r>
            <a:r>
              <a:rPr lang="zh-TW" altLang="en-US" dirty="0" smtClean="0"/>
              <a:t>調閱病人之所有狀況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8421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新增病人的檢測資訊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建立狀況，語法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 smtClean="0">
                <a:solidFill>
                  <a:srgbClr val="00B0F0"/>
                </a:solidFill>
              </a:rPr>
              <a:t>fhie.base.root</a:t>
            </a:r>
            <a:r>
              <a:rPr lang="en-US" altLang="zh-TW" dirty="0" smtClean="0">
                <a:solidFill>
                  <a:srgbClr val="00B0F0"/>
                </a:solidFill>
              </a:rPr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Observation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Observation </a:t>
            </a:r>
            <a:r>
              <a:rPr lang="zh-TW" altLang="en-US" dirty="0" smtClean="0">
                <a:solidFill>
                  <a:srgbClr val="FF0000"/>
                </a:solidFill>
              </a:rPr>
              <a:t>中 </a:t>
            </a:r>
            <a:r>
              <a:rPr lang="en-US" altLang="zh-TW" dirty="0" smtClean="0">
                <a:solidFill>
                  <a:srgbClr val="FF0000"/>
                </a:solidFill>
              </a:rPr>
              <a:t>subject = patient id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回應取得此 </a:t>
            </a:r>
            <a:r>
              <a:rPr lang="en-US" altLang="zh-TW" dirty="0" smtClean="0"/>
              <a:t>observation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通常使用 </a:t>
            </a:r>
            <a:r>
              <a:rPr lang="en-US" altLang="zh-TW" dirty="0" smtClean="0"/>
              <a:t>patient id </a:t>
            </a:r>
            <a:r>
              <a:rPr lang="zh-TW" altLang="en-US" dirty="0" smtClean="0"/>
              <a:t>調閱病人之所有檢測資訊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可搭配日期做查詢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237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patient id </a:t>
            </a:r>
            <a:r>
              <a:rPr lang="zh-TW" altLang="en-US" dirty="0"/>
              <a:t>調閱病人之所有檢測資訊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21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14290"/>
            <a:ext cx="8677628" cy="1152128"/>
          </a:xfrm>
        </p:spPr>
        <p:txBody>
          <a:bodyPr>
            <a:normAutofit/>
          </a:bodyPr>
          <a:lstStyle/>
          <a:p>
            <a:r>
              <a:rPr lang="en-US" dirty="0" smtClean="0"/>
              <a:t>It’s all about combining resources . . .</a:t>
            </a:r>
            <a:endParaRPr lang="en-CA" dirty="0"/>
          </a:p>
        </p:txBody>
      </p:sp>
      <p:grpSp>
        <p:nvGrpSpPr>
          <p:cNvPr id="2" name="Group 5"/>
          <p:cNvGrpSpPr/>
          <p:nvPr/>
        </p:nvGrpSpPr>
        <p:grpSpPr>
          <a:xfrm>
            <a:off x="4611513" y="3042142"/>
            <a:ext cx="1616672" cy="1901825"/>
            <a:chOff x="4211960" y="3176791"/>
            <a:chExt cx="1616672" cy="19018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10"/>
            <p:cNvSpPr txBox="1"/>
            <p:nvPr/>
          </p:nvSpPr>
          <p:spPr>
            <a:xfrm>
              <a:off x="4211960" y="3563652"/>
              <a:ext cx="14006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Diagnostic</a:t>
              </a:r>
            </a:p>
            <a:p>
              <a:pPr algn="ctr"/>
              <a:endParaRPr lang="en-US" sz="2000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Report</a:t>
              </a:r>
              <a:endParaRPr lang="en-CA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4"/>
          <p:cNvGrpSpPr/>
          <p:nvPr/>
        </p:nvGrpSpPr>
        <p:grpSpPr>
          <a:xfrm>
            <a:off x="3027338" y="3071760"/>
            <a:ext cx="1901825" cy="1577975"/>
            <a:chOff x="2267744" y="3284984"/>
            <a:chExt cx="1901825" cy="1577975"/>
          </a:xfrm>
        </p:grpSpPr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19"/>
            <p:cNvSpPr txBox="1"/>
            <p:nvPr/>
          </p:nvSpPr>
          <p:spPr>
            <a:xfrm>
              <a:off x="2714600" y="3750941"/>
              <a:ext cx="10081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Patient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4323482" y="4581131"/>
            <a:ext cx="1901825" cy="1577975"/>
            <a:chOff x="3923928" y="5013176"/>
            <a:chExt cx="1901825" cy="157797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5013176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20"/>
            <p:cNvSpPr txBox="1"/>
            <p:nvPr/>
          </p:nvSpPr>
          <p:spPr>
            <a:xfrm>
              <a:off x="4169568" y="5517232"/>
              <a:ext cx="1515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Practitioner</a:t>
              </a:r>
            </a:p>
            <a:p>
              <a:endParaRPr lang="en-US" sz="1200" dirty="0" smtClean="0">
                <a:solidFill>
                  <a:srgbClr val="636360"/>
                </a:solidFill>
              </a:endParaRPr>
            </a:p>
            <a:p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8" name="Group 6"/>
          <p:cNvGrpSpPr/>
          <p:nvPr/>
        </p:nvGrpSpPr>
        <p:grpSpPr>
          <a:xfrm>
            <a:off x="4293865" y="1796821"/>
            <a:ext cx="1901825" cy="1577975"/>
            <a:chOff x="3895115" y="1724725"/>
            <a:chExt cx="1901825" cy="1577975"/>
          </a:xfrm>
        </p:grpSpPr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21"/>
            <p:cNvSpPr txBox="1"/>
            <p:nvPr/>
          </p:nvSpPr>
          <p:spPr>
            <a:xfrm>
              <a:off x="4130393" y="2348794"/>
              <a:ext cx="1626567" cy="76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Observation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11" name="Group 31"/>
          <p:cNvGrpSpPr/>
          <p:nvPr/>
        </p:nvGrpSpPr>
        <p:grpSpPr>
          <a:xfrm>
            <a:off x="1475658" y="2813445"/>
            <a:ext cx="1944217" cy="2535765"/>
            <a:chOff x="752082" y="3284984"/>
            <a:chExt cx="1638667" cy="1901825"/>
          </a:xfrm>
        </p:grpSpPr>
        <p:pic>
          <p:nvPicPr>
            <p:cNvPr id="1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33"/>
            <p:cNvSpPr txBox="1"/>
            <p:nvPr/>
          </p:nvSpPr>
          <p:spPr>
            <a:xfrm>
              <a:off x="752082" y="3962675"/>
              <a:ext cx="127679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Organization</a:t>
              </a:r>
            </a:p>
            <a:p>
              <a:pPr algn="ctr"/>
              <a:endParaRPr lang="en-US" sz="11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1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6273" y="1611950"/>
            <a:ext cx="9246248" cy="5115019"/>
            <a:chOff x="179512" y="1071551"/>
            <a:chExt cx="9246247" cy="3836265"/>
          </a:xfrm>
        </p:grpSpPr>
        <p:sp>
          <p:nvSpPr>
            <p:cNvPr id="21" name="TextBox 9"/>
            <p:cNvSpPr txBox="1"/>
            <p:nvPr/>
          </p:nvSpPr>
          <p:spPr>
            <a:xfrm rot="918092">
              <a:off x="404728" y="1630444"/>
              <a:ext cx="3943002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nhi</a:t>
              </a:r>
              <a:r>
                <a:rPr lang="en-US" sz="2000" dirty="0" smtClean="0">
                  <a:solidFill>
                    <a:srgbClr val="636360"/>
                  </a:solidFill>
                </a:rPr>
                <a:t>/Patient/223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357686" y="4607733"/>
              <a:ext cx="4300664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moh.govt.nz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/Practitioner/87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250754" y="2704370"/>
              <a:ext cx="5175005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http://lab.hospitalA.org/DiagnosticReport/4445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4572000" y="1071551"/>
              <a:ext cx="4681089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http://lab.hospitalA.org/Observation/3ff27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34"/>
            <p:cNvSpPr txBox="1"/>
            <p:nvPr/>
          </p:nvSpPr>
          <p:spPr>
            <a:xfrm>
              <a:off x="179512" y="3999859"/>
              <a:ext cx="4263796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/Organization/1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3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377</Words>
  <Application>Microsoft Office PowerPoint</Application>
  <PresentationFormat>如螢幕大小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Times New Roman</vt:lpstr>
      <vt:lpstr>Office 佈景主題</vt:lpstr>
      <vt:lpstr>1_Office 佈景主題</vt:lpstr>
      <vt:lpstr>FHIR API</vt:lpstr>
      <vt:lpstr>FHIR API--增修改查各種 resources</vt:lpstr>
      <vt:lpstr>自有風格 API  VS Restful API</vt:lpstr>
      <vt:lpstr>應用情境範例</vt:lpstr>
      <vt:lpstr>新增 patient resource</vt:lpstr>
      <vt:lpstr>新增病人的狀況</vt:lpstr>
      <vt:lpstr>新增病人的檢測資訊</vt:lpstr>
      <vt:lpstr>使用 patient id 調閱病人之所有檢測資訊</vt:lpstr>
      <vt:lpstr>It’s all about combining resources . . 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健保署鼓勵醫事服務機構即時查詢病患就醫資訊方案 上傳醫療檢查影像格式與機制 問題討論</dc:title>
  <dc:creator>Administrator</dc:creator>
  <cp:lastModifiedBy>chhsiao</cp:lastModifiedBy>
  <cp:revision>603</cp:revision>
  <dcterms:created xsi:type="dcterms:W3CDTF">2018-01-24T01:28:29Z</dcterms:created>
  <dcterms:modified xsi:type="dcterms:W3CDTF">2019-08-12T00:55:42Z</dcterms:modified>
</cp:coreProperties>
</file>