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392" r:id="rId3"/>
    <p:sldId id="399" r:id="rId4"/>
    <p:sldId id="397" r:id="rId5"/>
    <p:sldId id="415" r:id="rId6"/>
    <p:sldId id="404" r:id="rId7"/>
    <p:sldId id="408" r:id="rId8"/>
    <p:sldId id="409" r:id="rId9"/>
    <p:sldId id="405" r:id="rId10"/>
    <p:sldId id="406" r:id="rId11"/>
    <p:sldId id="403" r:id="rId12"/>
    <p:sldId id="395" r:id="rId13"/>
    <p:sldId id="398" r:id="rId14"/>
    <p:sldId id="407" r:id="rId15"/>
    <p:sldId id="402" r:id="rId16"/>
    <p:sldId id="414" r:id="rId17"/>
    <p:sldId id="416" r:id="rId18"/>
    <p:sldId id="410" r:id="rId19"/>
    <p:sldId id="411" r:id="rId20"/>
    <p:sldId id="412" r:id="rId21"/>
    <p:sldId id="417" r:id="rId22"/>
    <p:sldId id="418" r:id="rId23"/>
    <p:sldId id="419" r:id="rId24"/>
    <p:sldId id="420" r:id="rId25"/>
    <p:sldId id="421" r:id="rId26"/>
    <p:sldId id="422" r:id="rId27"/>
    <p:sldId id="423" r:id="rId28"/>
    <p:sldId id="413" r:id="rId29"/>
    <p:sldId id="362" r:id="rId30"/>
    <p:sldId id="396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75" autoAdjust="0"/>
  </p:normalViewPr>
  <p:slideViewPr>
    <p:cSldViewPr>
      <p:cViewPr varScale="1">
        <p:scale>
          <a:sx n="64" d="100"/>
          <a:sy n="64" d="100"/>
        </p:scale>
        <p:origin x="13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4CD7D-B4CD-4BFE-90A3-66B74AEF6E64}" type="datetimeFigureOut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28FFC-86F2-42C0-AF85-10FDEE5A89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52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7079D-66E1-0243-91C6-CDFFDAE58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65EB1B-FB16-EC47-9DFC-CA475C800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57679C0-3FC7-4E4B-8E50-44B0F1FE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2019/10/6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36041CC9-1B13-3542-8343-F7CD8F48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9A3634E2-EE25-9042-9F14-CCA65513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94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497D0-A839-6842-BD6F-EEF277CA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1580D-B418-5B45-BBEB-BCD4C1AA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D1789A63-5CB1-8243-909B-B7A89EE8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2019/10/6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2A7AFCCA-375A-9646-9C57-E4B65F12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0BA6DFE-F5D0-6E41-B473-9F9100E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28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72AAC-4673-AA46-9F90-1A6DF68E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7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6E409FB4-D2FB-994E-BDE0-A9849258B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F22CBB5D-6BC6-7A45-ACCE-044F5FB2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2019/10/6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9E6E52E-31B2-7F42-A7B0-807FBB65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F117D9E-CB43-664C-9F5E-6D5CB5E9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41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471C2-1568-1145-B401-C6F76628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420A71-2C32-D947-8619-E266CE2BF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B3F339-0848-A14E-8AA4-59A328949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B5083DB7-C215-7A4B-839E-A7338541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2019/10/6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0CCCD040-F88A-2241-8A00-A4A52C1A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48793D2B-4F19-DF43-AF7D-95560B3D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68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38E84-0491-D54E-898A-C02CB0C1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5CE6DA34-D864-B14B-A381-8ADC31A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4FA5BA-5AF8-9149-B446-A957DF32C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EB62449D-1951-F647-8095-BEDD2789C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DB89D3-3CF3-5347-8F7F-894FE469D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預留位置 6">
            <a:extLst>
              <a:ext uri="{FF2B5EF4-FFF2-40B4-BE49-F238E27FC236}">
                <a16:creationId xmlns:a16="http://schemas.microsoft.com/office/drawing/2014/main" id="{C7FC2EA2-0F06-BF4E-8A78-1D9CCC2D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2019/10/6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預留位置 7">
            <a:extLst>
              <a:ext uri="{FF2B5EF4-FFF2-40B4-BE49-F238E27FC236}">
                <a16:creationId xmlns:a16="http://schemas.microsoft.com/office/drawing/2014/main" id="{2A77DB6D-4B3C-FA4C-8E0B-9FB08048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7C017CD-4B22-FB45-8CD2-F845A143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700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E2F77-50D9-114C-BB52-FB5CC35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DDAD2F67-DE19-5D4A-8B61-AA9E5C04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2019/10/6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8645371-3B58-324B-A667-FCA379E9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497C079-859C-794C-995B-CDB451A3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901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>
            <a:extLst>
              <a:ext uri="{FF2B5EF4-FFF2-40B4-BE49-F238E27FC236}">
                <a16:creationId xmlns:a16="http://schemas.microsoft.com/office/drawing/2014/main" id="{6F61C14E-87E9-524E-A965-C827C897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2019/10/6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9333A604-5EF9-CA48-9721-49818BAF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3A70BA0C-74A5-4945-B0D3-688AF06A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599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D076D-9FC7-5842-9CAE-F8B02E98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B08781-8271-0043-9125-0A4FCEB0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4FA18D00-405B-C042-A31D-64719AE6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8FADD7F6-00AF-DA4E-85BF-0061BEE5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2019/10/6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5DCB428D-5E1D-FB4E-AFFF-91A69472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EB0EFD9A-7770-CB43-A107-62A26BF6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4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CB9CA-07BE-8942-885C-C2D76496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100FC963-FF5D-EA4F-913A-79F27074E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6A979142-91F5-5B47-A16A-DEDFE5E72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DA255A8E-12FB-2F49-AF2F-E1BE8C99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2019/10/6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CD2D775D-6D35-434F-99F8-1EA33D1A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01F366E8-A16B-FF47-A37A-3CDE5DFC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01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24F5D-5F25-DF47-B664-181B2485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26B8E40A-A242-E748-AEA2-2780FE18A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6F4EF71F-FB75-7146-8332-38DE4CAC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2019/10/6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C53D9693-684F-8942-A01C-528DD9E5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4E903EED-2682-0847-B215-6B0BFBBF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81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7B19B4-4F5C-454D-9C07-669C06B9C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48175020-EF60-BA42-9A10-C5E7973B3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3C0C995F-545B-5D40-9E99-C6426724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2019/10/6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8E5243F9-25AE-2D41-818E-3D1DD2C0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DC62F9C5-5CD3-4940-B59B-1CCF2EE4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4339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52" y="1575794"/>
            <a:ext cx="7781413" cy="41612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44221" y="54467"/>
            <a:ext cx="8181808" cy="6340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16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00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363" tIns="143363" rIns="143363" bIns="143363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363" tIns="143363" rIns="143363" bIns="143363" anchor="t" anchorCtr="0"/>
          <a:lstStyle>
            <a:lvl1pPr marL="609585" marR="0" lvl="0" indent="-48258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40256" algn="l">
              <a:lnSpc>
                <a:spcPct val="115000"/>
              </a:lnSpc>
              <a:spcBef>
                <a:spcPts val="2533"/>
              </a:spcBef>
              <a:spcAft>
                <a:spcPts val="2533"/>
              </a:spcAft>
              <a:buClr>
                <a:schemeClr val="dk2"/>
              </a:buClr>
              <a:buSzPts val="16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363" tIns="143363" rIns="143363" bIns="143363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TW" smtClean="0">
                <a:solidFill>
                  <a:srgbClr val="44546A"/>
                </a:solidFill>
              </a:rPr>
              <a:pPr/>
              <a:t>‹#›</a:t>
            </a:fld>
            <a:endParaRPr lang="zh-TW" altLang="en-US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56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997460D6-EC67-1645-AF93-73CAB78E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E311FF1-57C6-3343-A630-C1FEC26F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F953189-FF50-9B4C-9655-07D51FA3D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2019/10/6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7686F0E3-AF52-AF49-A470-1809603A6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4042B7-EA0B-204E-ABD9-480108838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0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search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8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539552" y="1844824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+mn-ea"/>
                <a:cs typeface="Times New Roman" pitchFamily="18" charset="0"/>
              </a:rPr>
              <a:t>FHIR</a:t>
            </a:r>
            <a:r>
              <a:rPr lang="zh-TW" altLang="en-US" sz="2800" dirty="0" smtClean="0">
                <a:latin typeface="+mn-ea"/>
                <a:cs typeface="Times New Roman" pitchFamily="18" charset="0"/>
              </a:rPr>
              <a:t> </a:t>
            </a:r>
            <a:r>
              <a:rPr lang="zh-TW" altLang="en-US" sz="2800" dirty="0" smtClean="0">
                <a:latin typeface="+mn-ea"/>
                <a:cs typeface="Times New Roman" pitchFamily="18" charset="0"/>
              </a:rPr>
              <a:t>可上傳 </a:t>
            </a:r>
            <a:r>
              <a:rPr lang="en-US" altLang="zh-TW" sz="2800" dirty="0" smtClean="0">
                <a:latin typeface="+mn-ea"/>
                <a:cs typeface="Times New Roman" pitchFamily="18" charset="0"/>
              </a:rPr>
              <a:t>XML</a:t>
            </a:r>
            <a:r>
              <a:rPr lang="zh-TW" altLang="en-US" sz="2800" dirty="0" smtClean="0">
                <a:latin typeface="+mn-ea"/>
                <a:cs typeface="Times New Roman" pitchFamily="18" charset="0"/>
              </a:rPr>
              <a:t> 或 </a:t>
            </a:r>
            <a:r>
              <a:rPr lang="en-US" altLang="zh-TW" sz="2800" dirty="0" smtClean="0">
                <a:latin typeface="+mn-ea"/>
                <a:cs typeface="Times New Roman" pitchFamily="18" charset="0"/>
              </a:rPr>
              <a:t>JSON</a:t>
            </a:r>
            <a:r>
              <a:rPr lang="zh-TW" altLang="en-US" sz="2800" dirty="0" smtClean="0">
                <a:latin typeface="+mn-ea"/>
                <a:cs typeface="Times New Roman" pitchFamily="18" charset="0"/>
              </a:rPr>
              <a:t> 格式資料</a:t>
            </a:r>
            <a:endParaRPr lang="en-US" altLang="zh-TW" sz="2800" dirty="0" smtClean="0">
              <a:solidFill>
                <a:srgbClr val="FF0000"/>
              </a:solidFill>
              <a:latin typeface="+mn-ea"/>
              <a:cs typeface="Times New Roman" pitchFamily="18" charset="0"/>
            </a:endParaRPr>
          </a:p>
          <a:p>
            <a:endParaRPr lang="en-US" altLang="zh-TW" sz="2800" dirty="0" smtClean="0">
              <a:latin typeface="+mn-ea"/>
              <a:cs typeface="Times New Roman" pitchFamily="18" charset="0"/>
            </a:endParaRPr>
          </a:p>
          <a:p>
            <a:r>
              <a:rPr lang="zh-TW" altLang="en-US" sz="2800" dirty="0" smtClean="0">
                <a:latin typeface="+mn-ea"/>
                <a:cs typeface="Times New Roman" pitchFamily="18" charset="0"/>
              </a:rPr>
              <a:t>啟動</a:t>
            </a:r>
            <a:r>
              <a:rPr lang="en-US" altLang="zh-TW" sz="2800" dirty="0" smtClean="0">
                <a:latin typeface="+mn-ea"/>
                <a:cs typeface="Times New Roman" pitchFamily="18" charset="0"/>
              </a:rPr>
              <a:t>HTTP</a:t>
            </a:r>
            <a:r>
              <a:rPr lang="zh-TW" altLang="en-US" sz="2800" dirty="0" smtClean="0">
                <a:latin typeface="+mn-ea"/>
                <a:cs typeface="Times New Roman" pitchFamily="18" charset="0"/>
              </a:rPr>
              <a:t> 前需</a:t>
            </a:r>
            <a:r>
              <a:rPr lang="zh-TW" altLang="en-US" sz="2800" dirty="0">
                <a:latin typeface="+mn-ea"/>
                <a:cs typeface="Times New Roman" pitchFamily="18" charset="0"/>
              </a:rPr>
              <a:t>先</a:t>
            </a:r>
            <a:r>
              <a:rPr lang="zh-TW" altLang="en-US" sz="2800" dirty="0" smtClean="0">
                <a:latin typeface="+mn-ea"/>
                <a:cs typeface="Times New Roman" pitchFamily="18" charset="0"/>
              </a:rPr>
              <a:t>設 </a:t>
            </a:r>
            <a:r>
              <a:rPr lang="en-US" altLang="zh-TW" sz="2800" dirty="0" smtClean="0">
                <a:latin typeface="+mn-ea"/>
                <a:cs typeface="Times New Roman" pitchFamily="18" charset="0"/>
              </a:rPr>
              <a:t>mine type</a:t>
            </a:r>
            <a:r>
              <a:rPr lang="zh-TW" altLang="en-US" sz="2800" dirty="0">
                <a:latin typeface="+mn-ea"/>
                <a:cs typeface="Times New Roman" pitchFamily="18" charset="0"/>
              </a:rPr>
              <a:t>，如程式</a:t>
            </a:r>
            <a:r>
              <a:rPr lang="zh-TW" altLang="en-US" sz="2800" dirty="0" smtClean="0">
                <a:latin typeface="+mn-ea"/>
                <a:cs typeface="Times New Roman" pitchFamily="18" charset="0"/>
              </a:rPr>
              <a:t>範例</a:t>
            </a:r>
            <a:r>
              <a:rPr lang="en-US" altLang="zh-TW" sz="2800" dirty="0" smtClean="0">
                <a:latin typeface="+mn-ea"/>
                <a:cs typeface="Times New Roman" pitchFamily="18" charset="0"/>
              </a:rPr>
              <a:t>:</a:t>
            </a:r>
          </a:p>
          <a:p>
            <a:pPr lvl="1"/>
            <a:r>
              <a:rPr lang="en-US" altLang="zh-TW" sz="2400" dirty="0">
                <a:latin typeface="+mn-ea"/>
                <a:cs typeface="Times New Roman" pitchFamily="18" charset="0"/>
              </a:rPr>
              <a:t> </a:t>
            </a:r>
            <a:r>
              <a:rPr lang="en-US" altLang="zh-TW" sz="2400" dirty="0" err="1" smtClean="0">
                <a:latin typeface="+mn-ea"/>
                <a:cs typeface="Times New Roman" pitchFamily="18" charset="0"/>
              </a:rPr>
              <a:t>HttpObj.setRequestHeader</a:t>
            </a:r>
            <a:r>
              <a:rPr lang="en-US" altLang="zh-TW" sz="2400" dirty="0">
                <a:latin typeface="+mn-ea"/>
                <a:cs typeface="Times New Roman" pitchFamily="18" charset="0"/>
              </a:rPr>
              <a:t>("Content-type", "application/</a:t>
            </a:r>
            <a:r>
              <a:rPr lang="en-US" altLang="zh-TW" sz="2400" dirty="0" err="1">
                <a:latin typeface="+mn-ea"/>
                <a:cs typeface="Times New Roman" pitchFamily="18" charset="0"/>
              </a:rPr>
              <a:t>json+fhir</a:t>
            </a:r>
            <a:r>
              <a:rPr lang="en-US" altLang="zh-TW" sz="2400" dirty="0">
                <a:latin typeface="+mn-ea"/>
                <a:cs typeface="Times New Roman" pitchFamily="18" charset="0"/>
              </a:rPr>
              <a:t>");</a:t>
            </a:r>
          </a:p>
          <a:p>
            <a:pPr lvl="1"/>
            <a:r>
              <a:rPr lang="en-US" altLang="zh-TW" sz="2400" dirty="0" smtClean="0">
                <a:latin typeface="+mn-ea"/>
                <a:cs typeface="Times New Roman" pitchFamily="18" charset="0"/>
              </a:rPr>
              <a:t>Or:     </a:t>
            </a:r>
            <a:r>
              <a:rPr lang="en-US" altLang="zh-TW" sz="2400" dirty="0" err="1">
                <a:latin typeface="+mn-ea"/>
                <a:cs typeface="Times New Roman" pitchFamily="18" charset="0"/>
              </a:rPr>
              <a:t>HttpObj.setRequestHeader</a:t>
            </a:r>
            <a:r>
              <a:rPr lang="en-US" altLang="zh-TW" sz="2400" dirty="0">
                <a:latin typeface="+mn-ea"/>
                <a:cs typeface="Times New Roman" pitchFamily="18" charset="0"/>
              </a:rPr>
              <a:t>("Content-type", "application/</a:t>
            </a:r>
            <a:r>
              <a:rPr lang="en-US" altLang="zh-TW" sz="2400" dirty="0" err="1">
                <a:latin typeface="+mn-ea"/>
                <a:cs typeface="Times New Roman" pitchFamily="18" charset="0"/>
              </a:rPr>
              <a:t>xml+fhir</a:t>
            </a:r>
            <a:r>
              <a:rPr lang="en-US" altLang="zh-TW" sz="2400" dirty="0" smtClean="0">
                <a:latin typeface="+mn-ea"/>
                <a:cs typeface="Times New Roman" pitchFamily="18" charset="0"/>
              </a:rPr>
              <a:t>");</a:t>
            </a:r>
          </a:p>
          <a:p>
            <a:pPr lvl="2"/>
            <a:endParaRPr lang="en-US" altLang="zh-TW" dirty="0" smtClean="0">
              <a:latin typeface="+mn-ea"/>
              <a:cs typeface="Times New Roman" pitchFamily="18" charset="0"/>
            </a:endParaRPr>
          </a:p>
          <a:p>
            <a:endParaRPr lang="en-US" altLang="zh-TW" dirty="0">
              <a:latin typeface="+mn-ea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402764" y="260648"/>
            <a:ext cx="8181808" cy="634083"/>
          </a:xfrm>
        </p:spPr>
        <p:txBody>
          <a:bodyPr>
            <a:noAutofit/>
          </a:bodyPr>
          <a:lstStyle/>
          <a:p>
            <a:pPr algn="ctr"/>
            <a:r>
              <a:rPr lang="zh-TW" altLang="en-US" sz="4000" b="1" dirty="0">
                <a:solidFill>
                  <a:srgbClr val="000000"/>
                </a:solidFill>
              </a:rPr>
              <a:t>指定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HTTP mine type</a:t>
            </a:r>
            <a:endParaRPr lang="en-GB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72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應用情境範例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新增病人</a:t>
            </a:r>
            <a:r>
              <a:rPr lang="en-US" altLang="zh-TW" dirty="0" smtClean="0"/>
              <a:t>(patient)</a:t>
            </a:r>
            <a:r>
              <a:rPr lang="zh-TW" altLang="en-US" dirty="0" smtClean="0"/>
              <a:t>、新增病人之狀況</a:t>
            </a:r>
            <a:r>
              <a:rPr lang="en-US" altLang="zh-TW" dirty="0" smtClean="0"/>
              <a:t>(condition)</a:t>
            </a:r>
            <a:r>
              <a:rPr lang="zh-TW" altLang="en-US" dirty="0" smtClean="0"/>
              <a:t>、新增病人量測</a:t>
            </a:r>
            <a:r>
              <a:rPr lang="en-US" altLang="zh-TW" dirty="0" smtClean="0"/>
              <a:t>(observation)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r>
              <a:rPr lang="zh-TW" altLang="en-US" dirty="0" smtClean="0"/>
              <a:t>查詢</a:t>
            </a:r>
            <a:endParaRPr lang="en-US" altLang="zh-TW" dirty="0" smtClean="0"/>
          </a:p>
          <a:p>
            <a:pPr lvl="1"/>
            <a:r>
              <a:rPr lang="zh-TW" altLang="en-US" dirty="0"/>
              <a:t>查詢病人</a:t>
            </a:r>
            <a:r>
              <a:rPr lang="zh-TW" altLang="en-US" dirty="0" smtClean="0"/>
              <a:t>狀況、查詢病人量測資訊、查詢病人最近量測資訊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8183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 </a:t>
            </a:r>
            <a:r>
              <a:rPr lang="en-US" altLang="zh-TW" dirty="0" smtClean="0"/>
              <a:t>patient resource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建立病人基本資料，語法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B0F0"/>
                </a:solidFill>
              </a:rPr>
              <a:t>http</a:t>
            </a:r>
            <a:r>
              <a:rPr lang="en-US" altLang="zh-TW" dirty="0">
                <a:solidFill>
                  <a:srgbClr val="00B0F0"/>
                </a:solidFill>
              </a:rPr>
              <a:t>://</a:t>
            </a:r>
            <a:r>
              <a:rPr lang="en-US" altLang="zh-TW" dirty="0" err="1">
                <a:solidFill>
                  <a:srgbClr val="00B0F0"/>
                </a:solidFill>
              </a:rPr>
              <a:t>fhie.base.root</a:t>
            </a:r>
            <a:r>
              <a:rPr lang="en-US" altLang="zh-TW" dirty="0">
                <a:solidFill>
                  <a:srgbClr val="00B0F0"/>
                </a:solidFill>
              </a:rPr>
              <a:t>/</a:t>
            </a:r>
            <a:r>
              <a:rPr lang="en-US" altLang="zh-TW" dirty="0">
                <a:solidFill>
                  <a:srgbClr val="FF0000"/>
                </a:solidFill>
              </a:rPr>
              <a:t>Patient</a:t>
            </a:r>
          </a:p>
          <a:p>
            <a:pPr lvl="1"/>
            <a:r>
              <a:rPr lang="zh-TW" altLang="en-US" dirty="0"/>
              <a:t>創建</a:t>
            </a:r>
            <a:r>
              <a:rPr lang="zh-TW" altLang="en-US" dirty="0" smtClean="0"/>
              <a:t>成功，</a:t>
            </a:r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回應包含 </a:t>
            </a:r>
            <a:r>
              <a:rPr lang="en-US" altLang="zh-TW" b="1" dirty="0" smtClean="0">
                <a:solidFill>
                  <a:srgbClr val="FF0000"/>
                </a:solidFill>
              </a:rPr>
              <a:t>patient id</a:t>
            </a:r>
            <a:r>
              <a:rPr lang="en-US" altLang="zh-TW" dirty="0" smtClean="0"/>
              <a:t> </a:t>
            </a:r>
            <a:r>
              <a:rPr lang="zh-TW" altLang="en-US" dirty="0" smtClean="0"/>
              <a:t>之 </a:t>
            </a:r>
            <a:r>
              <a:rPr lang="en-US" altLang="zh-TW" dirty="0" smtClean="0"/>
              <a:t>URL</a:t>
            </a:r>
          </a:p>
          <a:p>
            <a:pPr lvl="2"/>
            <a:r>
              <a:rPr lang="zh-TW" altLang="en-US" dirty="0"/>
              <a:t>可</a:t>
            </a:r>
            <a:r>
              <a:rPr lang="zh-TW" altLang="en-US" dirty="0" smtClean="0"/>
              <a:t>用 </a:t>
            </a:r>
            <a:r>
              <a:rPr lang="en-US" altLang="zh-TW" dirty="0" smtClean="0"/>
              <a:t>http get </a:t>
            </a:r>
            <a:r>
              <a:rPr lang="zh-TW" altLang="en-US" dirty="0" smtClean="0"/>
              <a:t>此</a:t>
            </a:r>
            <a:r>
              <a:rPr lang="en-US" altLang="zh-TW" dirty="0" smtClean="0"/>
              <a:t> URL</a:t>
            </a:r>
            <a:r>
              <a:rPr lang="zh-TW" altLang="en-US" dirty="0" smtClean="0"/>
              <a:t> 取得 </a:t>
            </a:r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上該病人的資料</a:t>
            </a:r>
            <a:r>
              <a:rPr lang="en-US" altLang="zh-TW" dirty="0" smtClean="0"/>
              <a:t> 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3954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539552" y="1844824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ResourceName</a:t>
            </a:r>
            <a:endParaRPr lang="en-US" altLang="zh-TW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某類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resource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的全部資料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ResourceName/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endParaRPr lang="en-US" altLang="zh-TW" sz="2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取得指定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的某個資料</a:t>
            </a:r>
            <a:endParaRPr lang="zh-TW" alt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zh-TW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ResorceNmae?param1=cond1&amp;param2=cond2</a:t>
            </a:r>
            <a:endParaRPr lang="en-US" altLang="zh-TW" sz="2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查詢合乎條件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資料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最複雜的是各式查詢條件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402764" y="260648"/>
            <a:ext cx="8181808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err="1" smtClean="0">
                <a:solidFill>
                  <a:srgbClr val="000000"/>
                </a:solidFill>
              </a:rPr>
              <a:t>FHIR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API-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-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查詢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各種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resources</a:t>
            </a:r>
            <a:endParaRPr lang="en-GB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1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 </a:t>
            </a:r>
            <a:r>
              <a:rPr lang="en-US" altLang="zh-TW" dirty="0"/>
              <a:t>patient id </a:t>
            </a:r>
            <a:r>
              <a:rPr lang="zh-TW" altLang="en-US" dirty="0"/>
              <a:t>調閱病人之所有檢測資訊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調閱 </a:t>
            </a:r>
            <a:r>
              <a:rPr lang="en-US" altLang="zh-TW" dirty="0" smtClean="0"/>
              <a:t>id= </a:t>
            </a:r>
            <a:r>
              <a:rPr lang="en-US" altLang="zh-TW" dirty="0"/>
              <a:t>131394 </a:t>
            </a:r>
            <a:r>
              <a:rPr lang="en-US" altLang="zh-TW" dirty="0" smtClean="0"/>
              <a:t> </a:t>
            </a:r>
            <a:r>
              <a:rPr lang="zh-TW" altLang="en-US" dirty="0" smtClean="0"/>
              <a:t>之病人全部之檢測資訊</a:t>
            </a:r>
            <a:endParaRPr lang="en-US" altLang="zh-TW" dirty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</a:t>
            </a:r>
            <a:r>
              <a:rPr lang="en-US" altLang="zh-TW" dirty="0" smtClean="0"/>
              <a:t>hapi.fhir.org/baseR4/Observation?subject=131394 </a:t>
            </a:r>
          </a:p>
          <a:p>
            <a:r>
              <a:rPr lang="zh-TW" altLang="en-US" dirty="0"/>
              <a:t>調閱 </a:t>
            </a:r>
            <a:r>
              <a:rPr lang="en-US" altLang="zh-TW" dirty="0"/>
              <a:t>id= 131394  </a:t>
            </a:r>
            <a:r>
              <a:rPr lang="zh-TW" altLang="en-US" dirty="0"/>
              <a:t>之</a:t>
            </a:r>
            <a:r>
              <a:rPr lang="zh-TW" altLang="en-US" dirty="0" smtClean="0"/>
              <a:t>病人</a:t>
            </a:r>
            <a:r>
              <a:rPr lang="en-US" altLang="zh-TW" dirty="0" smtClean="0"/>
              <a:t>2019-08-01</a:t>
            </a:r>
            <a:r>
              <a:rPr lang="zh-TW" altLang="en-US" dirty="0" smtClean="0"/>
              <a:t> 之後之檢測資訊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</a:t>
            </a:r>
            <a:r>
              <a:rPr lang="en-US" altLang="zh-TW" dirty="0" smtClean="0"/>
              <a:t>hapi.fhir.org/baseR4/Observation?subject=131401&amp;date=ge2019-08-01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21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FHIR </a:t>
            </a:r>
            <a:r>
              <a:rPr lang="en-US" altLang="zh-TW" dirty="0" smtClean="0"/>
              <a:t>search</a:t>
            </a:r>
            <a:r>
              <a:rPr lang="zh-TW" altLang="en-US" dirty="0" smtClean="0"/>
              <a:t> 查詢條件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全部 </a:t>
            </a:r>
            <a:r>
              <a:rPr lang="en-US" altLang="zh-TW" dirty="0" smtClean="0"/>
              <a:t>resource </a:t>
            </a:r>
            <a:r>
              <a:rPr lang="zh-TW" altLang="en-US" dirty="0" smtClean="0"/>
              <a:t>通用查詢條件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特定 </a:t>
            </a:r>
            <a:r>
              <a:rPr lang="en-US" altLang="zh-TW" dirty="0" smtClean="0"/>
              <a:t>resource </a:t>
            </a:r>
            <a:r>
              <a:rPr lang="zh-TW" altLang="en-US" dirty="0" smtClean="0"/>
              <a:t>之欄位的查詢條件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參考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search 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www.hl7.org/fhir/search.html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Resource 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有許多 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option 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欄位，若上傳資料無此欄位，當然就無此資料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42128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通用查詢條件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686424"/>
            <a:ext cx="8229600" cy="69490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需進一步整理範例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171575"/>
            <a:ext cx="83915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31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數值或日期查詢條件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1208848"/>
            <a:ext cx="89439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71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數值查詢</a:t>
            </a:r>
            <a:r>
              <a:rPr lang="zh-TW" altLang="en-US" dirty="0"/>
              <a:t>範例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0" y="1437719"/>
            <a:ext cx="8928993" cy="21050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861048"/>
            <a:ext cx="8124825" cy="297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23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9485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日期時間查詢</a:t>
            </a:r>
            <a:r>
              <a:rPr lang="zh-TW" altLang="en-US" dirty="0"/>
              <a:t>範例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37849"/>
            <a:ext cx="6120680" cy="506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539552" y="1844824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取得病患清單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建立新病患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123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 病患的資料</a:t>
            </a: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PUT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更新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123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病患的資料</a:t>
            </a: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fhir.base.root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刪除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123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病患</a:t>
            </a:r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資料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zh-TW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Patient?param1=cond1&amp;param2=cond2</a:t>
            </a:r>
            <a:endParaRPr lang="en-US" altLang="zh-TW" sz="2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查詢合乎條件的病人                       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最複雜的是各式查詢條件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群組 20"/>
          <p:cNvGrpSpPr/>
          <p:nvPr/>
        </p:nvGrpSpPr>
        <p:grpSpPr>
          <a:xfrm>
            <a:off x="6643930" y="2206332"/>
            <a:ext cx="1146468" cy="3135649"/>
            <a:chOff x="6142476" y="2500306"/>
            <a:chExt cx="1146468" cy="3135649"/>
          </a:xfrm>
        </p:grpSpPr>
        <p:sp>
          <p:nvSpPr>
            <p:cNvPr id="17" name="文字方塊 16"/>
            <p:cNvSpPr txBox="1"/>
            <p:nvPr/>
          </p:nvSpPr>
          <p:spPr>
            <a:xfrm>
              <a:off x="6142476" y="2500306"/>
              <a:ext cx="10711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TW" sz="2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reate</a:t>
              </a:r>
              <a:endParaRPr lang="zh-TW" alt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142476" y="3429000"/>
              <a:ext cx="88678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TW" sz="2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ead</a:t>
              </a:r>
              <a:endParaRPr lang="zh-TW" alt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142476" y="4286256"/>
              <a:ext cx="114646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TW" sz="2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pdate</a:t>
              </a:r>
              <a:endParaRPr lang="zh-TW" alt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142476" y="5143512"/>
              <a:ext cx="105349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TW" sz="2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elete</a:t>
              </a:r>
              <a:endParaRPr lang="zh-TW" alt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群組 34"/>
          <p:cNvGrpSpPr/>
          <p:nvPr/>
        </p:nvGrpSpPr>
        <p:grpSpPr>
          <a:xfrm>
            <a:off x="458267" y="1114008"/>
            <a:ext cx="7285332" cy="830997"/>
            <a:chOff x="214282" y="1383557"/>
            <a:chExt cx="7285332" cy="830997"/>
          </a:xfrm>
        </p:grpSpPr>
        <p:grpSp>
          <p:nvGrpSpPr>
            <p:cNvPr id="4" name="群組 23"/>
            <p:cNvGrpSpPr/>
            <p:nvPr/>
          </p:nvGrpSpPr>
          <p:grpSpPr>
            <a:xfrm>
              <a:off x="214282" y="1383557"/>
              <a:ext cx="6084748" cy="830997"/>
              <a:chOff x="214282" y="1383557"/>
              <a:chExt cx="6084748" cy="830997"/>
            </a:xfrm>
          </p:grpSpPr>
          <p:grpSp>
            <p:nvGrpSpPr>
              <p:cNvPr id="5" name="群組 32"/>
              <p:cNvGrpSpPr/>
              <p:nvPr/>
            </p:nvGrpSpPr>
            <p:grpSpPr>
              <a:xfrm>
                <a:off x="1643042" y="1571612"/>
                <a:ext cx="4655988" cy="499272"/>
                <a:chOff x="1643042" y="1571612"/>
                <a:chExt cx="4655988" cy="499272"/>
              </a:xfrm>
            </p:grpSpPr>
            <p:cxnSp>
              <p:nvCxnSpPr>
                <p:cNvPr id="23" name="直線接點 22"/>
                <p:cNvCxnSpPr/>
                <p:nvPr/>
              </p:nvCxnSpPr>
              <p:spPr>
                <a:xfrm rot="5400000">
                  <a:off x="139380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接點 24"/>
                <p:cNvCxnSpPr/>
                <p:nvPr/>
              </p:nvCxnSpPr>
              <p:spPr>
                <a:xfrm rot="5400000">
                  <a:off x="4179885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文字方塊 25"/>
                <p:cNvSpPr txBox="1"/>
                <p:nvPr/>
              </p:nvSpPr>
              <p:spPr>
                <a:xfrm>
                  <a:off x="2214546" y="1571612"/>
                  <a:ext cx="17812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0070C0"/>
                      </a:solidFill>
                      <a:latin typeface="Times New Roman" pitchFamily="18" charset="0"/>
                      <a:cs typeface="Times New Roman" pitchFamily="18" charset="0"/>
                    </a:rPr>
                    <a:t>Service Base</a:t>
                  </a:r>
                  <a:endParaRPr lang="zh-TW" altLang="en-US" sz="2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7" name="直線接點 26"/>
                <p:cNvCxnSpPr/>
                <p:nvPr/>
              </p:nvCxnSpPr>
              <p:spPr>
                <a:xfrm rot="5400000">
                  <a:off x="425132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/>
                <p:cNvCxnSpPr/>
                <p:nvPr/>
              </p:nvCxnSpPr>
              <p:spPr>
                <a:xfrm rot="5400000">
                  <a:off x="553641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文字方塊 28"/>
                <p:cNvSpPr txBox="1"/>
                <p:nvPr/>
              </p:nvSpPr>
              <p:spPr>
                <a:xfrm>
                  <a:off x="4500562" y="1571612"/>
                  <a:ext cx="132921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Resource</a:t>
                  </a:r>
                  <a:endParaRPr lang="zh-TW" alt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0" name="直線接點 29"/>
                <p:cNvCxnSpPr/>
                <p:nvPr/>
              </p:nvCxnSpPr>
              <p:spPr>
                <a:xfrm rot="5400000">
                  <a:off x="5608645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/>
                <p:cNvCxnSpPr/>
                <p:nvPr/>
              </p:nvCxnSpPr>
              <p:spPr>
                <a:xfrm rot="5400000">
                  <a:off x="603727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文字方塊 31"/>
                <p:cNvSpPr txBox="1"/>
                <p:nvPr/>
              </p:nvSpPr>
              <p:spPr>
                <a:xfrm>
                  <a:off x="5857884" y="1571612"/>
                  <a:ext cx="44114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7030A0"/>
                      </a:solidFill>
                      <a:latin typeface="Times New Roman" pitchFamily="18" charset="0"/>
                      <a:cs typeface="Times New Roman" pitchFamily="18" charset="0"/>
                    </a:rPr>
                    <a:t>Id</a:t>
                  </a:r>
                  <a:endParaRPr lang="zh-TW" alt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2" name="文字方塊 21"/>
              <p:cNvSpPr txBox="1"/>
              <p:nvPr/>
            </p:nvSpPr>
            <p:spPr>
              <a:xfrm>
                <a:off x="214282" y="1383557"/>
                <a:ext cx="141417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Http</a:t>
                </a:r>
                <a:br>
                  <a:rPr lang="en-US" altLang="zh-TW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TW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Operation</a:t>
                </a:r>
                <a:endParaRPr lang="zh-TW" altLang="en-US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4" name="文字方塊 33"/>
            <p:cNvSpPr txBox="1"/>
            <p:nvPr/>
          </p:nvSpPr>
          <p:spPr>
            <a:xfrm>
              <a:off x="6357955" y="1571612"/>
              <a:ext cx="11416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prstClr val="white">
                      <a:lumMod val="65000"/>
                    </a:prstClr>
                  </a:solidFill>
                  <a:latin typeface="Times New Roman" pitchFamily="18" charset="0"/>
                  <a:cs typeface="Times New Roman" pitchFamily="18" charset="0"/>
                </a:rPr>
                <a:t>Method</a:t>
              </a:r>
              <a:endParaRPr lang="zh-TW" altLang="en-US" sz="2400" dirty="0">
                <a:solidFill>
                  <a:prstClr val="white">
                    <a:lumMod val="65000"/>
                  </a:prst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402764" y="260648"/>
            <a:ext cx="8181808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err="1" smtClean="0">
                <a:solidFill>
                  <a:srgbClr val="000000"/>
                </a:solidFill>
              </a:rPr>
              <a:t>FHIR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API--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增修改查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各種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resources</a:t>
            </a:r>
            <a:endParaRPr lang="en-GB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91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字串查詢條件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665192"/>
            <a:ext cx="8229600" cy="460973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如查姓王的病人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889248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16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URL</a:t>
            </a:r>
            <a:r>
              <a:rPr lang="zh-TW" altLang="en-US" dirty="0" smtClean="0"/>
              <a:t> 查</a:t>
            </a:r>
            <a:r>
              <a:rPr lang="zh-TW" altLang="en-US" dirty="0"/>
              <a:t>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941168"/>
            <a:ext cx="8229600" cy="1184997"/>
          </a:xfrm>
        </p:spPr>
        <p:txBody>
          <a:bodyPr/>
          <a:lstStyle/>
          <a:p>
            <a:r>
              <a:rPr lang="zh-TW" altLang="en-US" dirty="0" smtClean="0"/>
              <a:t>配合 </a:t>
            </a:r>
            <a:r>
              <a:rPr lang="en-US" altLang="zh-TW" dirty="0" smtClean="0"/>
              <a:t>WADO RS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72816"/>
            <a:ext cx="8730716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46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URL </a:t>
            </a:r>
            <a:r>
              <a:rPr lang="zh-TW" altLang="en-US" dirty="0"/>
              <a:t>查詢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3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The first line is a request to find any value set with the exact </a:t>
            </a:r>
            <a:r>
              <a:rPr lang="en-US" altLang="zh-TW" dirty="0" err="1"/>
              <a:t>url</a:t>
            </a:r>
            <a:r>
              <a:rPr lang="en-US" altLang="zh-TW" dirty="0"/>
              <a:t> "http://acme.org/</a:t>
            </a:r>
            <a:r>
              <a:rPr lang="en-US" altLang="zh-TW" dirty="0" err="1"/>
              <a:t>fhir</a:t>
            </a:r>
            <a:r>
              <a:rPr lang="en-US" altLang="zh-TW" dirty="0"/>
              <a:t>/</a:t>
            </a:r>
            <a:r>
              <a:rPr lang="en-US" altLang="zh-TW" dirty="0" err="1"/>
              <a:t>ValueSet</a:t>
            </a:r>
            <a:r>
              <a:rPr lang="en-US" altLang="zh-TW" dirty="0"/>
              <a:t>/123"</a:t>
            </a:r>
          </a:p>
          <a:p>
            <a:r>
              <a:rPr lang="en-US" altLang="zh-TW" dirty="0"/>
              <a:t>The second line performs a search that will return any value sets that have a URL that starts with "http://acme.org/</a:t>
            </a:r>
            <a:r>
              <a:rPr lang="en-US" altLang="zh-TW" dirty="0" err="1"/>
              <a:t>fhir</a:t>
            </a:r>
            <a:r>
              <a:rPr lang="en-US" altLang="zh-TW" dirty="0"/>
              <a:t>/"</a:t>
            </a:r>
          </a:p>
          <a:p>
            <a:r>
              <a:rPr lang="en-US" altLang="zh-TW" dirty="0"/>
              <a:t>The third line shows the converse - search for any value set above a given specific URL. This will match on any value set with the specified URL, but also on http://acme.org/ValueSet/123. Note that there are not many use cases where :above is useful as compared to the :below search</a:t>
            </a:r>
          </a:p>
          <a:p>
            <a:r>
              <a:rPr lang="en-US" altLang="zh-TW" dirty="0"/>
              <a:t>The fourth line shows an example of searching by an OID. Note that the :above and :below modifiers only apply to URLs, and not URNS such as OIDs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0896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token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identifier </a:t>
            </a:r>
            <a:r>
              <a:rPr lang="zh-TW" altLang="en-US" dirty="0" smtClean="0"/>
              <a:t>查詢條</a:t>
            </a:r>
            <a:r>
              <a:rPr lang="zh-TW" altLang="en-US" dirty="0"/>
              <a:t>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TW" altLang="en-US" dirty="0" smtClean="0"/>
              <a:t>病人身分證號範例</a:t>
            </a:r>
            <a:endParaRPr lang="en-US" altLang="zh-TW" dirty="0" smtClean="0"/>
          </a:p>
          <a:p>
            <a:pPr lvl="1"/>
            <a:r>
              <a:rPr lang="en-US" altLang="zh-TW" dirty="0"/>
              <a:t>&lt;Patient&gt;</a:t>
            </a:r>
          </a:p>
          <a:p>
            <a:pPr lvl="1"/>
            <a:r>
              <a:rPr lang="en-US" altLang="zh-TW" dirty="0"/>
              <a:t>         &lt;identifier&gt;</a:t>
            </a:r>
          </a:p>
          <a:p>
            <a:pPr lvl="1"/>
            <a:r>
              <a:rPr lang="en-US" altLang="zh-TW" dirty="0"/>
              <a:t>          &lt;use value="usual" /&gt;</a:t>
            </a:r>
          </a:p>
          <a:p>
            <a:pPr lvl="1"/>
            <a:r>
              <a:rPr lang="en-US" altLang="zh-TW" dirty="0"/>
              <a:t>          &lt;system value="</a:t>
            </a:r>
            <a:r>
              <a:rPr lang="zh-TW" altLang="en-US" dirty="0"/>
              <a:t>身分證字號</a:t>
            </a:r>
            <a:r>
              <a:rPr lang="en-US" altLang="zh-TW" dirty="0"/>
              <a:t>" /&gt;</a:t>
            </a:r>
          </a:p>
          <a:p>
            <a:pPr lvl="1"/>
            <a:r>
              <a:rPr lang="en-US" altLang="zh-TW" dirty="0"/>
              <a:t>          &lt;value value="V1223456111" /&gt;</a:t>
            </a:r>
          </a:p>
          <a:p>
            <a:pPr lvl="1"/>
            <a:r>
              <a:rPr lang="en-US" altLang="zh-TW" dirty="0" smtClean="0"/>
              <a:t>&lt;/</a:t>
            </a:r>
            <a:r>
              <a:rPr lang="en-US" altLang="zh-TW" dirty="0"/>
              <a:t>identifier&gt;</a:t>
            </a:r>
          </a:p>
          <a:p>
            <a:pPr lvl="1"/>
            <a:r>
              <a:rPr lang="en-US" altLang="zh-TW" dirty="0"/>
              <a:t>        &lt;name&gt;</a:t>
            </a:r>
          </a:p>
          <a:p>
            <a:pPr lvl="1"/>
            <a:r>
              <a:rPr lang="en-US" altLang="zh-TW" dirty="0"/>
              <a:t>          &lt;text value="</a:t>
            </a:r>
            <a:r>
              <a:rPr lang="zh-TW" altLang="en-US" dirty="0"/>
              <a:t>黃小明</a:t>
            </a:r>
            <a:r>
              <a:rPr lang="en-US" altLang="zh-TW" dirty="0"/>
              <a:t>"/&gt;</a:t>
            </a:r>
          </a:p>
          <a:p>
            <a:pPr lvl="1"/>
            <a:r>
              <a:rPr lang="en-US" altLang="zh-TW" dirty="0"/>
              <a:t>        &lt;/name&gt;</a:t>
            </a:r>
          </a:p>
          <a:p>
            <a:pPr lvl="1"/>
            <a:r>
              <a:rPr lang="en-US" altLang="zh-TW" dirty="0"/>
              <a:t>        &lt;gender value="male"/&gt;</a:t>
            </a:r>
          </a:p>
          <a:p>
            <a:pPr lvl="1"/>
            <a:r>
              <a:rPr lang="en-US" altLang="zh-TW" dirty="0"/>
              <a:t>        &lt;</a:t>
            </a:r>
            <a:r>
              <a:rPr lang="en-US" altLang="zh-TW" dirty="0" err="1"/>
              <a:t>birthDate</a:t>
            </a:r>
            <a:r>
              <a:rPr lang="en-US" altLang="zh-TW" dirty="0"/>
              <a:t> value="1970-01-01" /&gt;</a:t>
            </a:r>
          </a:p>
          <a:p>
            <a:pPr lvl="1"/>
            <a:r>
              <a:rPr lang="en-US" altLang="zh-TW" dirty="0" smtClean="0"/>
              <a:t>&lt;/</a:t>
            </a:r>
            <a:r>
              <a:rPr lang="en-US" altLang="zh-TW" dirty="0"/>
              <a:t>Patient</a:t>
            </a:r>
            <a:r>
              <a:rPr lang="en-US" altLang="zh-TW" dirty="0" smtClean="0"/>
              <a:t>&gt;</a:t>
            </a:r>
          </a:p>
          <a:p>
            <a:r>
              <a:rPr lang="zh-TW" altLang="en-US" dirty="0" smtClean="0"/>
              <a:t>上傳及使用 </a:t>
            </a:r>
            <a:r>
              <a:rPr lang="en-US" altLang="zh-TW" dirty="0" smtClean="0"/>
              <a:t>identifier </a:t>
            </a:r>
            <a:r>
              <a:rPr lang="zh-TW" altLang="en-US" dirty="0" smtClean="0"/>
              <a:t>查資料</a:t>
            </a:r>
            <a:endParaRPr lang="en-US" altLang="zh-TW" dirty="0" smtClean="0"/>
          </a:p>
          <a:p>
            <a:pPr lvl="1"/>
            <a:r>
              <a:rPr lang="en-US" altLang="zh-TW" dirty="0"/>
              <a:t>GET [base]/</a:t>
            </a:r>
            <a:r>
              <a:rPr lang="en-US" altLang="zh-TW" dirty="0" err="1" smtClean="0"/>
              <a:t>Patient?identifier</a:t>
            </a:r>
            <a:r>
              <a:rPr lang="en-US" altLang="zh-TW" dirty="0" smtClean="0"/>
              <a:t>=V1223456111</a:t>
            </a:r>
          </a:p>
          <a:p>
            <a:r>
              <a:rPr lang="zh-TW" altLang="en-US" dirty="0" smtClean="0"/>
              <a:t>查詢某種問題的資料</a:t>
            </a:r>
            <a:endParaRPr lang="en-US" altLang="zh-TW" dirty="0"/>
          </a:p>
          <a:p>
            <a:pPr lvl="1"/>
            <a:r>
              <a:rPr lang="en-US" altLang="zh-TW" dirty="0"/>
              <a:t> GET [base]/</a:t>
            </a:r>
            <a:r>
              <a:rPr lang="en-US" altLang="zh-TW" dirty="0" err="1"/>
              <a:t>Condition?code</a:t>
            </a:r>
            <a:r>
              <a:rPr lang="en-US" altLang="zh-TW" dirty="0"/>
              <a:t>=http://acme.org/conditions/codes|ha125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4040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基於 </a:t>
            </a:r>
            <a:r>
              <a:rPr lang="en-US" altLang="zh-TW" dirty="0" smtClean="0"/>
              <a:t>reference </a:t>
            </a:r>
            <a:r>
              <a:rPr lang="zh-TW" altLang="en-US" dirty="0" smtClean="0"/>
              <a:t>之查詢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由 </a:t>
            </a:r>
            <a:r>
              <a:rPr lang="en-US" altLang="zh-TW" dirty="0" smtClean="0"/>
              <a:t>resource </a:t>
            </a:r>
            <a:r>
              <a:rPr lang="zh-TW" altLang="en-US" dirty="0" smtClean="0"/>
              <a:t>中之 </a:t>
            </a:r>
            <a:r>
              <a:rPr lang="en-US" altLang="zh-TW" dirty="0" smtClean="0"/>
              <a:t>reference </a:t>
            </a:r>
            <a:r>
              <a:rPr lang="zh-TW" altLang="en-US" dirty="0" smtClean="0"/>
              <a:t>欄位做搜尋，例如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GET </a:t>
            </a:r>
            <a:r>
              <a:rPr lang="en-US" altLang="zh-TW" dirty="0"/>
              <a:t>[base]/</a:t>
            </a:r>
            <a:r>
              <a:rPr lang="en-US" altLang="zh-TW" dirty="0" err="1" smtClean="0"/>
              <a:t>Observation?subject</a:t>
            </a:r>
            <a:r>
              <a:rPr lang="en-US" altLang="zh-TW" dirty="0" smtClean="0"/>
              <a:t>=Patient/23</a:t>
            </a:r>
          </a:p>
          <a:p>
            <a:pPr lvl="1"/>
            <a:r>
              <a:rPr lang="en-US" altLang="zh-TW" dirty="0" smtClean="0"/>
              <a:t>GET </a:t>
            </a:r>
            <a:r>
              <a:rPr lang="en-US" altLang="zh-TW" dirty="0"/>
              <a:t>[base]/</a:t>
            </a:r>
            <a:r>
              <a:rPr lang="en-US" altLang="zh-TW" dirty="0" err="1" smtClean="0"/>
              <a:t>Observation?subject:Patient</a:t>
            </a:r>
            <a:r>
              <a:rPr lang="en-US" altLang="zh-TW" dirty="0" smtClean="0"/>
              <a:t>=23</a:t>
            </a:r>
          </a:p>
          <a:p>
            <a:pPr lvl="1"/>
            <a:r>
              <a:rPr lang="en-US" altLang="zh-TW" dirty="0"/>
              <a:t>GET [base]/</a:t>
            </a:r>
            <a:r>
              <a:rPr lang="en-US" altLang="zh-TW" dirty="0" err="1"/>
              <a:t>Observation?subject:identifier</a:t>
            </a:r>
            <a:r>
              <a:rPr lang="en-US" altLang="zh-TW" dirty="0"/>
              <a:t>=http://</a:t>
            </a:r>
            <a:r>
              <a:rPr lang="en-US" altLang="zh-TW" dirty="0" smtClean="0"/>
              <a:t>acme.org/fhir/identifier/mrn|123456</a:t>
            </a:r>
          </a:p>
          <a:p>
            <a:pPr lvl="1"/>
            <a:r>
              <a:rPr lang="en-US" altLang="zh-TW" dirty="0"/>
              <a:t>GET [base]/</a:t>
            </a:r>
            <a:r>
              <a:rPr lang="en-US" altLang="zh-TW" dirty="0" err="1" smtClean="0"/>
              <a:t>Observation?subject:identifier</a:t>
            </a:r>
            <a:r>
              <a:rPr lang="en-US" altLang="zh-TW" dirty="0" smtClean="0"/>
              <a:t>=123456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628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進階查詢 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References and Versions </a:t>
            </a:r>
          </a:p>
          <a:p>
            <a:r>
              <a:rPr lang="en-US" altLang="zh-TW" dirty="0" smtClean="0"/>
              <a:t>Searching </a:t>
            </a:r>
            <a:r>
              <a:rPr lang="en-US" altLang="zh-TW" dirty="0"/>
              <a:t>Hierarchies </a:t>
            </a:r>
            <a:endParaRPr lang="en-US" altLang="zh-TW" dirty="0" smtClean="0"/>
          </a:p>
          <a:p>
            <a:r>
              <a:rPr lang="en-US" altLang="zh-TW" dirty="0"/>
              <a:t>Chained parameters </a:t>
            </a:r>
          </a:p>
          <a:p>
            <a:r>
              <a:rPr lang="en-US" altLang="zh-TW" dirty="0"/>
              <a:t>Reverse Chaining </a:t>
            </a:r>
            <a:endParaRPr lang="en-US" altLang="zh-TW" dirty="0" smtClean="0"/>
          </a:p>
          <a:p>
            <a:r>
              <a:rPr lang="en-US" altLang="zh-TW" dirty="0"/>
              <a:t>Composite Search </a:t>
            </a:r>
            <a:r>
              <a:rPr lang="en-US" altLang="zh-TW" dirty="0" smtClean="0"/>
              <a:t>Parameters</a:t>
            </a:r>
          </a:p>
          <a:p>
            <a:r>
              <a:rPr lang="en-US" altLang="zh-TW" dirty="0"/>
              <a:t> Handling Missing Data </a:t>
            </a:r>
            <a:endParaRPr lang="en-US" altLang="zh-TW" dirty="0" smtClean="0"/>
          </a:p>
          <a:p>
            <a:r>
              <a:rPr lang="en-US" altLang="zh-TW" dirty="0"/>
              <a:t>Escaping Search Parameters </a:t>
            </a:r>
          </a:p>
          <a:p>
            <a:r>
              <a:rPr lang="zh-TW" altLang="en-US" dirty="0" smtClean="0"/>
              <a:t>需進一步整理測試範例，並驗證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是否支援</a:t>
            </a:r>
            <a:endParaRPr lang="en-US" altLang="zh-TW" dirty="0" smtClean="0"/>
          </a:p>
          <a:p>
            <a:r>
              <a:rPr lang="zh-TW" altLang="en-US" dirty="0" smtClean="0"/>
              <a:t>實際</a:t>
            </a:r>
            <a:r>
              <a:rPr lang="zh-TW" altLang="en-US" dirty="0"/>
              <a:t>應用</a:t>
            </a:r>
            <a:r>
              <a:rPr lang="zh-TW" altLang="en-US" dirty="0" smtClean="0"/>
              <a:t>情境，並非需支援全部之查詢條件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8044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進階查詢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Searching by list </a:t>
            </a:r>
            <a:endParaRPr lang="en-US" altLang="zh-TW" dirty="0" smtClean="0"/>
          </a:p>
          <a:p>
            <a:pPr lvl="1"/>
            <a:r>
              <a:rPr lang="en-US" altLang="zh-TW" dirty="0"/>
              <a:t>GET [base]/</a:t>
            </a:r>
            <a:r>
              <a:rPr lang="en-US" altLang="zh-TW" dirty="0" err="1"/>
              <a:t>Patient?_</a:t>
            </a:r>
            <a:r>
              <a:rPr lang="en-US" altLang="zh-TW" dirty="0" err="1" smtClean="0"/>
              <a:t>list</a:t>
            </a:r>
            <a:r>
              <a:rPr lang="en-US" altLang="zh-TW" dirty="0" smtClean="0"/>
              <a:t>=42</a:t>
            </a:r>
          </a:p>
          <a:p>
            <a:r>
              <a:rPr lang="en-US" altLang="zh-TW" dirty="0"/>
              <a:t> Advanced filtering </a:t>
            </a:r>
            <a:endParaRPr lang="en-US" altLang="zh-TW" dirty="0" smtClean="0"/>
          </a:p>
          <a:p>
            <a:pPr lvl="1"/>
            <a:r>
              <a:rPr lang="en-US" altLang="zh-TW" dirty="0"/>
              <a:t>GET [base]/</a:t>
            </a:r>
            <a:r>
              <a:rPr lang="en-US" altLang="zh-TW" dirty="0" err="1"/>
              <a:t>Observation?code</a:t>
            </a:r>
            <a:r>
              <a:rPr lang="en-US" altLang="zh-TW" dirty="0"/>
              <a:t>=http://</a:t>
            </a:r>
            <a:r>
              <a:rPr lang="en-US" altLang="zh-TW" dirty="0" smtClean="0"/>
              <a:t>loinc.org|1234-5&amp;subject.name=peter</a:t>
            </a:r>
          </a:p>
          <a:p>
            <a:r>
              <a:rPr lang="en-US" altLang="zh-TW" dirty="0"/>
              <a:t>Page Count</a:t>
            </a:r>
          </a:p>
        </p:txBody>
      </p:sp>
    </p:spTree>
    <p:extLst>
      <p:ext uri="{BB962C8B-B14F-4D97-AF65-F5344CB8AC3E}">
        <p14:creationId xmlns:p14="http://schemas.microsoft.com/office/powerpoint/2010/main" val="372444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可</a:t>
            </a:r>
            <a:r>
              <a:rPr lang="zh-TW" altLang="en-US" dirty="0"/>
              <a:t>用查詢</a:t>
            </a:r>
            <a:r>
              <a:rPr lang="zh-TW" altLang="en-US" dirty="0" smtClean="0"/>
              <a:t>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如何</a:t>
            </a:r>
            <a:r>
              <a:rPr lang="zh-TW" altLang="en-US" dirty="0" smtClean="0"/>
              <a:t>設定查詢參數</a:t>
            </a:r>
            <a:endParaRPr lang="en-US" altLang="zh-TW" dirty="0" smtClean="0"/>
          </a:p>
          <a:p>
            <a:pPr lvl="1"/>
            <a:r>
              <a:rPr lang="zh-TW" altLang="en-US" dirty="0"/>
              <a:t>參考 </a:t>
            </a:r>
            <a:r>
              <a:rPr lang="en-US" altLang="zh-TW" dirty="0"/>
              <a:t>resources Search Parameters </a:t>
            </a:r>
            <a:r>
              <a:rPr lang="zh-TW" altLang="en-US" dirty="0"/>
              <a:t>說明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參數</a:t>
            </a:r>
            <a:r>
              <a:rPr lang="zh-TW" altLang="en-US" dirty="0" smtClean="0"/>
              <a:t>有誤時，測試網站會回應查詢參數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26035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14290"/>
            <a:ext cx="8677628" cy="1152128"/>
          </a:xfrm>
        </p:spPr>
        <p:txBody>
          <a:bodyPr>
            <a:normAutofit/>
          </a:bodyPr>
          <a:lstStyle/>
          <a:p>
            <a:r>
              <a:rPr lang="en-US" dirty="0" smtClean="0"/>
              <a:t>It’s all about combining resources . . .</a:t>
            </a:r>
            <a:endParaRPr lang="en-CA" dirty="0"/>
          </a:p>
        </p:txBody>
      </p:sp>
      <p:grpSp>
        <p:nvGrpSpPr>
          <p:cNvPr id="2" name="Group 5"/>
          <p:cNvGrpSpPr/>
          <p:nvPr/>
        </p:nvGrpSpPr>
        <p:grpSpPr>
          <a:xfrm>
            <a:off x="4611513" y="3042142"/>
            <a:ext cx="1616672" cy="1901825"/>
            <a:chOff x="4211960" y="3176791"/>
            <a:chExt cx="1616672" cy="1901825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10"/>
            <p:cNvSpPr txBox="1"/>
            <p:nvPr/>
          </p:nvSpPr>
          <p:spPr>
            <a:xfrm>
              <a:off x="4211960" y="3563652"/>
              <a:ext cx="14006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Diagnostic</a:t>
              </a:r>
            </a:p>
            <a:p>
              <a:pPr algn="ctr"/>
              <a:endParaRPr lang="en-US" sz="2000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Report</a:t>
              </a:r>
              <a:endParaRPr lang="en-CA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Group 4"/>
          <p:cNvGrpSpPr/>
          <p:nvPr/>
        </p:nvGrpSpPr>
        <p:grpSpPr>
          <a:xfrm>
            <a:off x="3027338" y="3071760"/>
            <a:ext cx="1901825" cy="1577975"/>
            <a:chOff x="2267744" y="3284984"/>
            <a:chExt cx="1901825" cy="1577975"/>
          </a:xfrm>
        </p:grpSpPr>
        <p:pic>
          <p:nvPicPr>
            <p:cNvPr id="9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19"/>
            <p:cNvSpPr txBox="1"/>
            <p:nvPr/>
          </p:nvSpPr>
          <p:spPr>
            <a:xfrm>
              <a:off x="2714600" y="3750941"/>
              <a:ext cx="10081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</a:rPr>
                <a:t>Patient</a:t>
              </a:r>
            </a:p>
            <a:p>
              <a:pPr algn="ctr"/>
              <a:endParaRPr lang="en-US" sz="1200" dirty="0" smtClean="0">
                <a:solidFill>
                  <a:srgbClr val="636360"/>
                </a:solidFill>
              </a:endParaRPr>
            </a:p>
            <a:p>
              <a:pPr algn="ctr"/>
              <a:endParaRPr lang="en-US" sz="12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5" name="Group 8"/>
          <p:cNvGrpSpPr/>
          <p:nvPr/>
        </p:nvGrpSpPr>
        <p:grpSpPr>
          <a:xfrm>
            <a:off x="4323482" y="4581131"/>
            <a:ext cx="1901825" cy="1577975"/>
            <a:chOff x="3923928" y="5013176"/>
            <a:chExt cx="1901825" cy="157797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5013176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20"/>
            <p:cNvSpPr txBox="1"/>
            <p:nvPr/>
          </p:nvSpPr>
          <p:spPr>
            <a:xfrm>
              <a:off x="4169568" y="5517232"/>
              <a:ext cx="151504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Practitioner</a:t>
              </a:r>
            </a:p>
            <a:p>
              <a:endParaRPr lang="en-US" sz="1200" dirty="0" smtClean="0">
                <a:solidFill>
                  <a:srgbClr val="636360"/>
                </a:solidFill>
              </a:endParaRPr>
            </a:p>
            <a:p>
              <a:endParaRPr lang="en-US" sz="12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8" name="Group 6"/>
          <p:cNvGrpSpPr/>
          <p:nvPr/>
        </p:nvGrpSpPr>
        <p:grpSpPr>
          <a:xfrm>
            <a:off x="4293865" y="1796821"/>
            <a:ext cx="1901825" cy="1577975"/>
            <a:chOff x="3895115" y="1724725"/>
            <a:chExt cx="1901825" cy="1577975"/>
          </a:xfrm>
        </p:grpSpPr>
        <p:pic>
          <p:nvPicPr>
            <p:cNvPr id="1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21"/>
            <p:cNvSpPr txBox="1"/>
            <p:nvPr/>
          </p:nvSpPr>
          <p:spPr>
            <a:xfrm>
              <a:off x="4130393" y="2348794"/>
              <a:ext cx="1626567" cy="769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Observation</a:t>
              </a:r>
            </a:p>
            <a:p>
              <a:pPr algn="ctr"/>
              <a:endParaRPr lang="en-US" sz="1200" dirty="0" smtClean="0">
                <a:solidFill>
                  <a:srgbClr val="636360"/>
                </a:solidFill>
              </a:endParaRPr>
            </a:p>
            <a:p>
              <a:pPr algn="ctr"/>
              <a:endParaRPr lang="en-US" sz="12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11" name="Group 31"/>
          <p:cNvGrpSpPr/>
          <p:nvPr/>
        </p:nvGrpSpPr>
        <p:grpSpPr>
          <a:xfrm>
            <a:off x="1475658" y="2813445"/>
            <a:ext cx="1944217" cy="2535765"/>
            <a:chOff x="752082" y="3284984"/>
            <a:chExt cx="1638667" cy="1901825"/>
          </a:xfrm>
        </p:grpSpPr>
        <p:pic>
          <p:nvPicPr>
            <p:cNvPr id="18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33"/>
            <p:cNvSpPr txBox="1"/>
            <p:nvPr/>
          </p:nvSpPr>
          <p:spPr>
            <a:xfrm>
              <a:off x="752082" y="3962675"/>
              <a:ext cx="1276797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Organization</a:t>
              </a:r>
            </a:p>
            <a:p>
              <a:pPr algn="ctr"/>
              <a:endParaRPr lang="en-US" sz="1100" dirty="0" smtClean="0">
                <a:solidFill>
                  <a:srgbClr val="636360"/>
                </a:solidFill>
              </a:endParaRPr>
            </a:p>
            <a:p>
              <a:pPr algn="ctr"/>
              <a:endParaRPr lang="en-US" sz="11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14" name="Group 15"/>
          <p:cNvGrpSpPr/>
          <p:nvPr/>
        </p:nvGrpSpPr>
        <p:grpSpPr>
          <a:xfrm>
            <a:off x="6273" y="1611950"/>
            <a:ext cx="9246248" cy="5115019"/>
            <a:chOff x="179512" y="1071551"/>
            <a:chExt cx="9246247" cy="3836265"/>
          </a:xfrm>
        </p:grpSpPr>
        <p:sp>
          <p:nvSpPr>
            <p:cNvPr id="21" name="TextBox 9"/>
            <p:cNvSpPr txBox="1"/>
            <p:nvPr/>
          </p:nvSpPr>
          <p:spPr>
            <a:xfrm rot="918092">
              <a:off x="404728" y="1630444"/>
              <a:ext cx="3943002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moh.govt.nz</a:t>
              </a:r>
              <a:r>
                <a:rPr lang="en-US" sz="2000" dirty="0" smtClean="0">
                  <a:solidFill>
                    <a:srgbClr val="636360"/>
                  </a:solidFill>
                </a:rPr>
                <a:t>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nhi</a:t>
              </a:r>
              <a:r>
                <a:rPr lang="en-US" sz="2000" dirty="0" smtClean="0">
                  <a:solidFill>
                    <a:srgbClr val="636360"/>
                  </a:solidFill>
                </a:rPr>
                <a:t>/Patient/223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4357686" y="4607733"/>
              <a:ext cx="4300664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</a:t>
              </a:r>
              <a:r>
                <a:rPr lang="en-US" sz="2000" dirty="0">
                  <a:solidFill>
                    <a:srgbClr val="636360"/>
                  </a:solidFill>
                </a:rPr>
                <a:t>/</a:t>
              </a:r>
              <a:r>
                <a:rPr lang="en-US" sz="2000" dirty="0" err="1">
                  <a:solidFill>
                    <a:srgbClr val="636360"/>
                  </a:solidFill>
                </a:rPr>
                <a:t>moh.govt.nz</a:t>
              </a:r>
              <a:r>
                <a:rPr lang="en-US" sz="2000" dirty="0">
                  <a:solidFill>
                    <a:srgbClr val="636360"/>
                  </a:solidFill>
                </a:rPr>
                <a:t>/</a:t>
              </a:r>
              <a:r>
                <a:rPr lang="en-US" sz="2000" dirty="0" err="1">
                  <a:solidFill>
                    <a:srgbClr val="636360"/>
                  </a:solidFill>
                </a:rPr>
                <a:t>hpi</a:t>
              </a:r>
              <a:r>
                <a:rPr lang="en-US" sz="2000" dirty="0" smtClean="0">
                  <a:solidFill>
                    <a:srgbClr val="636360"/>
                  </a:solidFill>
                </a:rPr>
                <a:t>/Practitioner/87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4250754" y="2704370"/>
              <a:ext cx="5175005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http://lab.hospitalA.org/DiagnosticReport/4445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4572000" y="1071551"/>
              <a:ext cx="4681089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http://lab.hospitalA.org/Observation/3ff27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5" name="TextBox 34"/>
            <p:cNvSpPr txBox="1"/>
            <p:nvPr/>
          </p:nvSpPr>
          <p:spPr>
            <a:xfrm>
              <a:off x="179512" y="3999859"/>
              <a:ext cx="4263796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moh.govt.nz</a:t>
              </a:r>
              <a:r>
                <a:rPr lang="en-US" sz="2000" dirty="0" smtClean="0">
                  <a:solidFill>
                    <a:srgbClr val="636360"/>
                  </a:solidFill>
                </a:rPr>
                <a:t>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hpi</a:t>
              </a:r>
              <a:r>
                <a:rPr lang="en-US" sz="2000" dirty="0" smtClean="0">
                  <a:solidFill>
                    <a:srgbClr val="636360"/>
                  </a:solidFill>
                </a:rPr>
                <a:t>/Organization/1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33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FHIR</a:t>
            </a:r>
            <a:r>
              <a:rPr lang="en-US" altLang="zh-TW" dirty="0" smtClean="0"/>
              <a:t> API</a:t>
            </a:r>
          </a:p>
          <a:p>
            <a:pPr lvl="1"/>
            <a:r>
              <a:rPr lang="en-US" altLang="zh-TW" dirty="0"/>
              <a:t>https://</a:t>
            </a:r>
            <a:r>
              <a:rPr lang="en-US" altLang="zh-TW" dirty="0" err="1" smtClean="0"/>
              <a:t>www.hl7.org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fhir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http.html</a:t>
            </a:r>
            <a:endParaRPr lang="en-US" altLang="zh-TW" dirty="0" smtClean="0"/>
          </a:p>
          <a:p>
            <a:r>
              <a:rPr lang="en-US" altLang="zh-TW" dirty="0"/>
              <a:t>RESTful </a:t>
            </a:r>
            <a:r>
              <a:rPr lang="en-US" altLang="zh-TW" dirty="0" smtClean="0"/>
              <a:t>API</a:t>
            </a:r>
          </a:p>
          <a:p>
            <a:pPr lvl="1"/>
            <a:r>
              <a:rPr lang="en-US" altLang="zh-TW" dirty="0"/>
              <a:t>https://www.hl7.org/fhir/http.html</a:t>
            </a:r>
            <a:endParaRPr lang="en-US" altLang="zh-TW" dirty="0"/>
          </a:p>
          <a:p>
            <a:r>
              <a:rPr lang="en-US" altLang="zh-TW" dirty="0" err="1" smtClean="0"/>
              <a:t>FHIR</a:t>
            </a:r>
            <a:r>
              <a:rPr lang="en-US" altLang="zh-TW" dirty="0" smtClean="0"/>
              <a:t> search API</a:t>
            </a:r>
          </a:p>
          <a:p>
            <a:pPr lvl="1"/>
            <a:r>
              <a:rPr lang="en-US" altLang="zh-TW" dirty="0"/>
              <a:t>https://</a:t>
            </a:r>
            <a:r>
              <a:rPr lang="en-US" altLang="zh-TW" dirty="0" err="1"/>
              <a:t>www.hl7.org</a:t>
            </a:r>
            <a:r>
              <a:rPr lang="en-US" altLang="zh-TW" dirty="0"/>
              <a:t>/</a:t>
            </a:r>
            <a:r>
              <a:rPr lang="en-US" altLang="zh-TW" dirty="0" err="1"/>
              <a:t>fhir</a:t>
            </a:r>
            <a:r>
              <a:rPr lang="en-US" altLang="zh-TW" dirty="0"/>
              <a:t>/</a:t>
            </a:r>
            <a:r>
              <a:rPr lang="en-US" altLang="zh-TW" dirty="0" err="1"/>
              <a:t>search.html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94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自有風格 </a:t>
            </a:r>
            <a:r>
              <a:rPr lang="en-US" altLang="zh-TW" dirty="0" smtClean="0">
                <a:solidFill>
                  <a:srgbClr val="FF0000"/>
                </a:solidFill>
              </a:rPr>
              <a:t>API</a:t>
            </a:r>
            <a:r>
              <a:rPr lang="zh-TW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TW" dirty="0" smtClean="0"/>
              <a:t>VS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002060"/>
                </a:solidFill>
              </a:rPr>
              <a:t>Restful API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自有風格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每個人設計的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風格可能不同，</a:t>
            </a:r>
            <a:r>
              <a:rPr lang="en-US" altLang="zh-TW" dirty="0" smtClean="0"/>
              <a:t>e.g.</a:t>
            </a:r>
          </a:p>
          <a:p>
            <a:pPr lvl="2"/>
            <a:r>
              <a:rPr lang="zh-TW" altLang="en-US" dirty="0"/>
              <a:t>新增</a:t>
            </a:r>
            <a:r>
              <a:rPr lang="zh-TW" altLang="en-US" dirty="0" smtClean="0"/>
              <a:t>病人 </a:t>
            </a:r>
            <a:r>
              <a:rPr lang="en-US" altLang="zh-TW" dirty="0" smtClean="0"/>
              <a:t>post     /newPatient.aspx</a:t>
            </a:r>
          </a:p>
          <a:p>
            <a:pPr lvl="2"/>
            <a:r>
              <a:rPr lang="zh-TW" altLang="en-US" dirty="0"/>
              <a:t>查詢所有</a:t>
            </a:r>
            <a:r>
              <a:rPr lang="zh-TW" altLang="en-US" dirty="0" smtClean="0"/>
              <a:t>病人 </a:t>
            </a:r>
            <a:r>
              <a:rPr lang="en-US" altLang="zh-TW" dirty="0" smtClean="0"/>
              <a:t>get   /allPatient.aspx</a:t>
            </a:r>
          </a:p>
          <a:p>
            <a:pPr lvl="2"/>
            <a:r>
              <a:rPr lang="zh-TW" altLang="en-US" dirty="0"/>
              <a:t>更新病人</a:t>
            </a:r>
            <a:r>
              <a:rPr lang="zh-TW" altLang="en-US" dirty="0" smtClean="0"/>
              <a:t>資料 </a:t>
            </a:r>
            <a:r>
              <a:rPr lang="en-US" altLang="zh-TW" dirty="0" smtClean="0"/>
              <a:t>post   /</a:t>
            </a:r>
            <a:r>
              <a:rPr lang="en-US" altLang="zh-TW" dirty="0" err="1" smtClean="0"/>
              <a:t>upPatient.aspx?pid</a:t>
            </a:r>
            <a:r>
              <a:rPr lang="en-US" altLang="zh-TW" dirty="0" smtClean="0"/>
              <a:t>=123</a:t>
            </a:r>
          </a:p>
          <a:p>
            <a:pPr lvl="2"/>
            <a:r>
              <a:rPr lang="en-US" altLang="zh-TW" dirty="0" smtClean="0"/>
              <a:t>....</a:t>
            </a:r>
          </a:p>
          <a:p>
            <a:pPr lvl="1"/>
            <a:r>
              <a:rPr lang="zh-TW" altLang="en-US" dirty="0"/>
              <a:t>每</a:t>
            </a:r>
            <a:r>
              <a:rPr lang="zh-TW" altLang="en-US" dirty="0" smtClean="0"/>
              <a:t>個人設計之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zh-TW" altLang="en-US" dirty="0"/>
              <a:t>語法</a:t>
            </a:r>
            <a:r>
              <a:rPr lang="zh-TW" altLang="en-US" dirty="0" smtClean="0"/>
              <a:t>及風格不一，造成使用上的困擾</a:t>
            </a:r>
            <a:endParaRPr lang="en-US" altLang="zh-TW" dirty="0" smtClean="0"/>
          </a:p>
          <a:p>
            <a:r>
              <a:rPr lang="en-US" altLang="zh-TW" dirty="0" smtClean="0"/>
              <a:t>Restful : </a:t>
            </a:r>
            <a:r>
              <a:rPr lang="zh-TW" altLang="en-US" dirty="0" smtClean="0"/>
              <a:t>資料</a:t>
            </a:r>
            <a:r>
              <a:rPr lang="zh-TW" altLang="en-US" dirty="0"/>
              <a:t>的增修改查有一致的 </a:t>
            </a:r>
            <a:r>
              <a:rPr lang="en-US" altLang="zh-TW" dirty="0" smtClean="0"/>
              <a:t>style</a:t>
            </a:r>
          </a:p>
          <a:p>
            <a:pPr lvl="1"/>
            <a:r>
              <a:rPr lang="en-US" altLang="zh-TW" dirty="0" smtClean="0"/>
              <a:t>Ref: https</a:t>
            </a:r>
            <a:r>
              <a:rPr lang="en-US" altLang="zh-TW" dirty="0"/>
              <a:t>://</a:t>
            </a:r>
            <a:r>
              <a:rPr lang="en-US" altLang="zh-TW" dirty="0" err="1"/>
              <a:t>progressbar.tw</a:t>
            </a:r>
            <a:r>
              <a:rPr lang="en-US" altLang="zh-TW" dirty="0"/>
              <a:t>/posts/53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4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國際大廠也都支援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不再自訂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，避免造成健康醫療用戶的困擾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758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463019" y="1412776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+mn-ea"/>
                <a:cs typeface="Times New Roman" pitchFamily="18" charset="0"/>
              </a:rPr>
              <a:t>POST </a:t>
            </a:r>
            <a:r>
              <a:rPr lang="en-US" altLang="zh-TW" sz="2800" dirty="0">
                <a:solidFill>
                  <a:srgbClr val="0070C0"/>
                </a:solidFill>
                <a:latin typeface="+mn-ea"/>
                <a:cs typeface="Times New Roman" pitchFamily="18" charset="0"/>
              </a:rPr>
              <a:t>http://</a:t>
            </a:r>
            <a:r>
              <a:rPr lang="en-US" altLang="zh-TW" sz="2800" dirty="0" smtClean="0">
                <a:solidFill>
                  <a:srgbClr val="0070C0"/>
                </a:solidFill>
                <a:latin typeface="+mn-ea"/>
                <a:cs typeface="Times New Roman" pitchFamily="18" charset="0"/>
              </a:rPr>
              <a:t>fhir.base.root/</a:t>
            </a:r>
            <a:r>
              <a:rPr lang="en-US" altLang="zh-TW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ResourceName</a:t>
            </a:r>
            <a:endParaRPr lang="en-US" altLang="zh-TW" sz="2800" dirty="0" smtClean="0">
              <a:solidFill>
                <a:srgbClr val="FF0000"/>
              </a:solidFill>
              <a:latin typeface="+mn-ea"/>
              <a:cs typeface="Times New Roman" pitchFamily="18" charset="0"/>
            </a:endParaRPr>
          </a:p>
          <a:p>
            <a:r>
              <a:rPr lang="zh-TW" altLang="en-US" sz="2800" b="1" dirty="0" smtClean="0">
                <a:latin typeface="+mn-ea"/>
                <a:cs typeface="Times New Roman" pitchFamily="18" charset="0"/>
              </a:rPr>
              <a:t>以 </a:t>
            </a:r>
            <a:r>
              <a:rPr lang="en-US" altLang="zh-TW" sz="2800" b="1" dirty="0" err="1" smtClean="0">
                <a:latin typeface="+mn-ea"/>
                <a:cs typeface="Times New Roman" pitchFamily="18" charset="0"/>
              </a:rPr>
              <a:t>ResourceName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 </a:t>
            </a:r>
            <a:r>
              <a:rPr lang="zh-TW" altLang="en-US" sz="2800" b="1" dirty="0" smtClean="0">
                <a:latin typeface="+mn-ea"/>
                <a:cs typeface="Times New Roman" pitchFamily="18" charset="0"/>
              </a:rPr>
              <a:t>指定要新增哪種 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resource</a:t>
            </a:r>
          </a:p>
          <a:p>
            <a:r>
              <a:rPr lang="zh-TW" altLang="en-US" sz="2800" b="1" dirty="0" smtClean="0">
                <a:latin typeface="+mn-ea"/>
                <a:cs typeface="Times New Roman" pitchFamily="18" charset="0"/>
              </a:rPr>
              <a:t>以  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HTTP</a:t>
            </a:r>
            <a:r>
              <a:rPr lang="zh-TW" altLang="en-US" sz="2800" b="1" dirty="0" smtClean="0">
                <a:latin typeface="+mn-ea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post</a:t>
            </a:r>
            <a:r>
              <a:rPr lang="zh-TW" altLang="en-US" sz="2800" b="1" dirty="0" smtClean="0">
                <a:latin typeface="+mn-ea"/>
                <a:cs typeface="Times New Roman" pitchFamily="18" charset="0"/>
              </a:rPr>
              <a:t> 上傳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resource </a:t>
            </a:r>
          </a:p>
          <a:p>
            <a:pPr lvl="1"/>
            <a:r>
              <a:rPr lang="zh-TW" altLang="en-US" sz="2400" b="1" dirty="0" smtClean="0">
                <a:latin typeface="+mn-ea"/>
                <a:cs typeface="Times New Roman" pitchFamily="18" charset="0"/>
              </a:rPr>
              <a:t>例如新增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Organization(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組織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)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、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Patient(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病人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)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、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Observation(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量測資料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(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等</a:t>
            </a:r>
            <a:endParaRPr lang="en-US" altLang="zh-TW" sz="2400" b="1" dirty="0" smtClean="0">
              <a:latin typeface="+mn-ea"/>
              <a:cs typeface="Times New Roman" pitchFamily="18" charset="0"/>
            </a:endParaRPr>
          </a:p>
          <a:p>
            <a:r>
              <a:rPr lang="zh-TW" altLang="en-US" sz="2800" b="1" dirty="0" smtClean="0">
                <a:latin typeface="+mn-ea"/>
                <a:cs typeface="Times New Roman" pitchFamily="18" charset="0"/>
              </a:rPr>
              <a:t>注意事項</a:t>
            </a:r>
            <a:endParaRPr lang="en-US" altLang="zh-TW" sz="2800" b="1" dirty="0" smtClean="0">
              <a:latin typeface="+mn-ea"/>
              <a:cs typeface="Times New Roman" pitchFamily="18" charset="0"/>
            </a:endParaRPr>
          </a:p>
          <a:p>
            <a:pPr lvl="1"/>
            <a:r>
              <a:rPr lang="zh-TW" altLang="en-US" sz="2400" b="1" dirty="0" smtClean="0">
                <a:latin typeface="+mn-ea"/>
                <a:cs typeface="Times New Roman" pitchFamily="18" charset="0"/>
              </a:rPr>
              <a:t>上傳</a:t>
            </a:r>
            <a:r>
              <a:rPr lang="zh-TW" altLang="en-US" sz="2400" b="1" dirty="0">
                <a:latin typeface="+mn-ea"/>
                <a:cs typeface="Times New Roman" pitchFamily="18" charset="0"/>
              </a:rPr>
              <a:t>資料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格式的正確</a:t>
            </a:r>
            <a:r>
              <a:rPr lang="zh-TW" altLang="en-US" sz="2400" b="1" dirty="0">
                <a:latin typeface="+mn-ea"/>
                <a:cs typeface="Times New Roman" pitchFamily="18" charset="0"/>
              </a:rPr>
              <a:t>性</a:t>
            </a:r>
            <a:endParaRPr lang="en-US" altLang="zh-TW" sz="2400" b="1" dirty="0" smtClean="0">
              <a:latin typeface="+mn-ea"/>
              <a:cs typeface="Times New Roman" pitchFamily="18" charset="0"/>
            </a:endParaRPr>
          </a:p>
          <a:p>
            <a:pPr lvl="1"/>
            <a:r>
              <a:rPr lang="zh-TW" altLang="en-US" sz="2400" b="1" dirty="0" smtClean="0">
                <a:latin typeface="+mn-ea"/>
                <a:cs typeface="Times New Roman" pitchFamily="18" charset="0"/>
              </a:rPr>
              <a:t>上傳的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resource 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中若有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reference 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到其他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resource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，被參考的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FHIR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resources 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必須存在 </a:t>
            </a:r>
            <a:endParaRPr lang="en-US" altLang="zh-TW" sz="2400" b="1" dirty="0" smtClean="0">
              <a:latin typeface="+mn-ea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402764" y="260648"/>
            <a:ext cx="8181808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smtClean="0">
                <a:solidFill>
                  <a:srgbClr val="000000"/>
                </a:solidFill>
              </a:rPr>
              <a:t>FHIR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API—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新增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resources</a:t>
            </a:r>
            <a:endParaRPr lang="en-GB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79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新增病人的狀況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建立狀況，語法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B0F0"/>
                </a:solidFill>
              </a:rPr>
              <a:t>http</a:t>
            </a:r>
            <a:r>
              <a:rPr lang="en-US" altLang="zh-TW" dirty="0">
                <a:solidFill>
                  <a:srgbClr val="00B0F0"/>
                </a:solidFill>
              </a:rPr>
              <a:t>://</a:t>
            </a:r>
            <a:r>
              <a:rPr lang="en-US" altLang="zh-TW" dirty="0" smtClean="0">
                <a:solidFill>
                  <a:srgbClr val="00B0F0"/>
                </a:solidFill>
              </a:rPr>
              <a:t>fhir.base.root/</a:t>
            </a:r>
            <a:r>
              <a:rPr lang="en-US" altLang="zh-TW" dirty="0" smtClean="0">
                <a:solidFill>
                  <a:srgbClr val="FF0000"/>
                </a:solidFill>
              </a:rPr>
              <a:t>Condition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Condition </a:t>
            </a:r>
            <a:r>
              <a:rPr lang="zh-TW" altLang="en-US" dirty="0" smtClean="0">
                <a:solidFill>
                  <a:srgbClr val="FF0000"/>
                </a:solidFill>
              </a:rPr>
              <a:t>中 </a:t>
            </a:r>
            <a:r>
              <a:rPr lang="en-US" altLang="zh-TW" dirty="0" smtClean="0">
                <a:solidFill>
                  <a:srgbClr val="FF0000"/>
                </a:solidFill>
              </a:rPr>
              <a:t>subject = patient id</a:t>
            </a:r>
          </a:p>
          <a:p>
            <a:pPr lvl="1"/>
            <a:r>
              <a:rPr lang="zh-TW" altLang="en-US" dirty="0" smtClean="0"/>
              <a:t>創建成功，</a:t>
            </a:r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回應取得此 </a:t>
            </a:r>
            <a:r>
              <a:rPr lang="en-US" altLang="zh-TW" dirty="0" smtClean="0"/>
              <a:t>condition </a:t>
            </a:r>
            <a:r>
              <a:rPr lang="zh-TW" altLang="en-US" dirty="0" smtClean="0"/>
              <a:t>之 </a:t>
            </a:r>
            <a:r>
              <a:rPr lang="en-US" altLang="zh-TW" dirty="0" smtClean="0"/>
              <a:t>URL</a:t>
            </a:r>
          </a:p>
          <a:p>
            <a:pPr lvl="2"/>
            <a:r>
              <a:rPr lang="zh-TW" altLang="en-US" dirty="0" smtClean="0"/>
              <a:t>通常使用 </a:t>
            </a:r>
            <a:r>
              <a:rPr lang="en-US" altLang="zh-TW" dirty="0" smtClean="0"/>
              <a:t>patient id </a:t>
            </a:r>
            <a:r>
              <a:rPr lang="zh-TW" altLang="en-US" dirty="0" smtClean="0"/>
              <a:t>調閱病人之所有狀況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5674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新增病人的檢測資訊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建立狀況，語法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B0F0"/>
                </a:solidFill>
              </a:rPr>
              <a:t>http</a:t>
            </a:r>
            <a:r>
              <a:rPr lang="en-US" altLang="zh-TW" dirty="0">
                <a:solidFill>
                  <a:srgbClr val="00B0F0"/>
                </a:solidFill>
              </a:rPr>
              <a:t>://</a:t>
            </a:r>
            <a:r>
              <a:rPr lang="en-US" altLang="zh-TW" dirty="0" err="1" smtClean="0">
                <a:solidFill>
                  <a:srgbClr val="00B0F0"/>
                </a:solidFill>
              </a:rPr>
              <a:t>fhie.base.root</a:t>
            </a:r>
            <a:r>
              <a:rPr lang="en-US" altLang="zh-TW" dirty="0" smtClean="0">
                <a:solidFill>
                  <a:srgbClr val="00B0F0"/>
                </a:solidFill>
              </a:rPr>
              <a:t>/</a:t>
            </a:r>
            <a:r>
              <a:rPr lang="en-US" altLang="zh-TW" dirty="0" smtClean="0">
                <a:solidFill>
                  <a:srgbClr val="FF0000"/>
                </a:solidFill>
              </a:rPr>
              <a:t>Observation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Observation </a:t>
            </a:r>
            <a:r>
              <a:rPr lang="zh-TW" altLang="en-US" dirty="0" smtClean="0">
                <a:solidFill>
                  <a:srgbClr val="FF0000"/>
                </a:solidFill>
              </a:rPr>
              <a:t>中 </a:t>
            </a:r>
            <a:r>
              <a:rPr lang="en-US" altLang="zh-TW" dirty="0" smtClean="0">
                <a:solidFill>
                  <a:srgbClr val="FF0000"/>
                </a:solidFill>
              </a:rPr>
              <a:t>subject = patient id</a:t>
            </a:r>
          </a:p>
          <a:p>
            <a:pPr lvl="1"/>
            <a:r>
              <a:rPr lang="zh-TW" altLang="en-US" dirty="0" smtClean="0"/>
              <a:t>創建成功，</a:t>
            </a:r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回應取得此 </a:t>
            </a:r>
            <a:r>
              <a:rPr lang="en-US" altLang="zh-TW" dirty="0" smtClean="0"/>
              <a:t>observation </a:t>
            </a:r>
            <a:r>
              <a:rPr lang="zh-TW" altLang="en-US" dirty="0" smtClean="0"/>
              <a:t>之 </a:t>
            </a:r>
            <a:r>
              <a:rPr lang="en-US" altLang="zh-TW" dirty="0" smtClean="0"/>
              <a:t>URL</a:t>
            </a:r>
          </a:p>
          <a:p>
            <a:pPr lvl="2"/>
            <a:r>
              <a:rPr lang="zh-TW" altLang="en-US" dirty="0" smtClean="0"/>
              <a:t>通常使用 </a:t>
            </a:r>
            <a:r>
              <a:rPr lang="en-US" altLang="zh-TW" dirty="0" smtClean="0"/>
              <a:t>patient id </a:t>
            </a:r>
            <a:r>
              <a:rPr lang="zh-TW" altLang="en-US" dirty="0" smtClean="0"/>
              <a:t>調閱病人之所有檢測資訊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可搭配日期做查詢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922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611560" y="1340768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+mn-ea"/>
                <a:cs typeface="Times New Roman" pitchFamily="18" charset="0"/>
              </a:rPr>
              <a:t>PUT </a:t>
            </a:r>
            <a:r>
              <a:rPr lang="en-US" altLang="zh-TW" sz="2800" dirty="0">
                <a:solidFill>
                  <a:srgbClr val="0070C0"/>
                </a:solidFill>
                <a:latin typeface="+mn-ea"/>
                <a:cs typeface="Times New Roman" pitchFamily="18" charset="0"/>
              </a:rPr>
              <a:t>http://</a:t>
            </a:r>
            <a:r>
              <a:rPr lang="en-US" altLang="zh-TW" sz="2800" dirty="0" smtClean="0">
                <a:solidFill>
                  <a:srgbClr val="0070C0"/>
                </a:solidFill>
                <a:latin typeface="+mn-ea"/>
                <a:cs typeface="Times New Roman" pitchFamily="18" charset="0"/>
              </a:rPr>
              <a:t>fhir.base.root/</a:t>
            </a:r>
            <a:r>
              <a:rPr lang="en-US" altLang="zh-TW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ResourceName/</a:t>
            </a:r>
            <a:r>
              <a:rPr lang="en-US" altLang="zh-TW" sz="2800" dirty="0" smtClean="0">
                <a:solidFill>
                  <a:srgbClr val="7030A0"/>
                </a:solidFill>
                <a:latin typeface="+mn-ea"/>
                <a:cs typeface="Times New Roman" pitchFamily="18" charset="0"/>
              </a:rPr>
              <a:t>id</a:t>
            </a:r>
            <a:endParaRPr lang="en-US" altLang="zh-TW" sz="2800" dirty="0" smtClean="0">
              <a:solidFill>
                <a:srgbClr val="7030A0"/>
              </a:solidFill>
              <a:latin typeface="+mn-ea"/>
              <a:cs typeface="Times New Roman" pitchFamily="18" charset="0"/>
            </a:endParaRPr>
          </a:p>
          <a:p>
            <a:r>
              <a:rPr lang="zh-TW" altLang="en-US" sz="2800" b="1" dirty="0" smtClean="0">
                <a:latin typeface="+mn-ea"/>
                <a:cs typeface="Times New Roman" pitchFamily="18" charset="0"/>
              </a:rPr>
              <a:t>可更新 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FHIR</a:t>
            </a:r>
            <a:r>
              <a:rPr lang="zh-TW" altLang="en-US" sz="2800" b="1" dirty="0" smtClean="0">
                <a:latin typeface="+mn-ea"/>
                <a:cs typeface="Times New Roman" pitchFamily="18" charset="0"/>
              </a:rPr>
              <a:t> 已存在的 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resources</a:t>
            </a:r>
          </a:p>
          <a:p>
            <a:pPr lvl="1"/>
            <a:r>
              <a:rPr lang="zh-TW" altLang="en-US" sz="2400" b="1" dirty="0" smtClean="0">
                <a:latin typeface="+mn-ea"/>
                <a:cs typeface="Times New Roman" pitchFamily="18" charset="0"/>
              </a:rPr>
              <a:t>以 </a:t>
            </a:r>
            <a:r>
              <a:rPr lang="en-US" altLang="zh-TW" sz="2400" b="1" dirty="0" err="1" smtClean="0">
                <a:latin typeface="+mn-ea"/>
                <a:cs typeface="Times New Roman" pitchFamily="18" charset="0"/>
              </a:rPr>
              <a:t>ResourceName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 指定要更新哪類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resource</a:t>
            </a:r>
          </a:p>
          <a:p>
            <a:pPr lvl="1"/>
            <a:r>
              <a:rPr lang="zh-TW" altLang="en-US" sz="2400" b="1" dirty="0" smtClean="0">
                <a:latin typeface="+mn-ea"/>
                <a:cs typeface="Times New Roman" pitchFamily="18" charset="0"/>
              </a:rPr>
              <a:t>以 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Resource id 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指定</a:t>
            </a:r>
            <a:r>
              <a:rPr lang="zh-TW" altLang="en-US" sz="2400" b="1" dirty="0">
                <a:latin typeface="+mn-ea"/>
                <a:cs typeface="Times New Roman" pitchFamily="18" charset="0"/>
              </a:rPr>
              <a:t>要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更新哪個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resource</a:t>
            </a:r>
          </a:p>
          <a:p>
            <a:pPr lvl="2"/>
            <a:r>
              <a:rPr lang="zh-TW" altLang="en-US" sz="2000" b="1" dirty="0" smtClean="0">
                <a:latin typeface="+mn-ea"/>
                <a:cs typeface="Times New Roman" pitchFamily="18" charset="0"/>
              </a:rPr>
              <a:t>如更新肚痛狀況</a:t>
            </a:r>
            <a:r>
              <a:rPr lang="en-US" altLang="zh-TW" sz="2000" b="1" dirty="0" smtClean="0">
                <a:latin typeface="+mn-ea"/>
                <a:cs typeface="Times New Roman" pitchFamily="18" charset="0"/>
              </a:rPr>
              <a:t>(</a:t>
            </a:r>
            <a:r>
              <a:rPr lang="en-US" altLang="zh-TW" sz="2000" b="1" dirty="0" err="1" smtClean="0">
                <a:latin typeface="+mn-ea"/>
                <a:cs typeface="Times New Roman" pitchFamily="18" charset="0"/>
              </a:rPr>
              <a:t>condiction</a:t>
            </a:r>
            <a:r>
              <a:rPr lang="en-US" altLang="zh-TW" sz="2000" b="1" dirty="0" smtClean="0">
                <a:latin typeface="+mn-ea"/>
                <a:cs typeface="Times New Roman" pitchFamily="18" charset="0"/>
              </a:rPr>
              <a:t>)</a:t>
            </a:r>
            <a:r>
              <a:rPr lang="zh-TW" altLang="en-US" sz="2000" b="1" dirty="0" smtClean="0">
                <a:latin typeface="+mn-ea"/>
                <a:cs typeface="Times New Roman" pitchFamily="18" charset="0"/>
              </a:rPr>
              <a:t>為嚴重</a:t>
            </a:r>
            <a:endParaRPr lang="en-US" altLang="zh-TW" sz="2000" b="1" dirty="0" smtClean="0">
              <a:latin typeface="+mn-ea"/>
              <a:cs typeface="Times New Roman" pitchFamily="18" charset="0"/>
            </a:endParaRPr>
          </a:p>
          <a:p>
            <a:r>
              <a:rPr lang="zh-TW" altLang="en-US" sz="2800" b="1" dirty="0">
                <a:latin typeface="+mn-ea"/>
                <a:cs typeface="Times New Roman" pitchFamily="18" charset="0"/>
              </a:rPr>
              <a:t>以  </a:t>
            </a:r>
            <a:r>
              <a:rPr lang="en-US" altLang="zh-TW" sz="2800" b="1" dirty="0">
                <a:latin typeface="+mn-ea"/>
                <a:cs typeface="Times New Roman" pitchFamily="18" charset="0"/>
              </a:rPr>
              <a:t>HTTP 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put </a:t>
            </a:r>
            <a:r>
              <a:rPr lang="zh-TW" altLang="en-US" sz="2800" b="1" dirty="0" smtClean="0">
                <a:latin typeface="+mn-ea"/>
                <a:cs typeface="Times New Roman" pitchFamily="18" charset="0"/>
              </a:rPr>
              <a:t>上傳要更新的 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resource </a:t>
            </a:r>
            <a:endParaRPr lang="en-US" altLang="zh-TW" sz="2800" b="1" dirty="0">
              <a:latin typeface="+mn-ea"/>
              <a:cs typeface="Times New Roman" pitchFamily="18" charset="0"/>
            </a:endParaRPr>
          </a:p>
          <a:p>
            <a:endParaRPr lang="en-US" altLang="zh-TW" sz="2800" b="1" dirty="0" smtClean="0">
              <a:latin typeface="+mn-ea"/>
              <a:cs typeface="Times New Roman" pitchFamily="18" charset="0"/>
            </a:endParaRPr>
          </a:p>
          <a:p>
            <a:r>
              <a:rPr lang="zh-TW" altLang="en-US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也可</a:t>
            </a:r>
            <a:r>
              <a:rPr lang="zh-TW" altLang="en-US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用來新增指定 </a:t>
            </a:r>
            <a:r>
              <a:rPr lang="en-US" altLang="zh-TW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id </a:t>
            </a:r>
            <a:r>
              <a:rPr lang="zh-TW" altLang="en-US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的 </a:t>
            </a:r>
            <a:r>
              <a:rPr lang="en-US" altLang="zh-TW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resource</a:t>
            </a:r>
          </a:p>
          <a:p>
            <a:pPr lvl="1"/>
            <a:r>
              <a:rPr lang="zh-TW" altLang="en-US" sz="2400" dirty="0" smtClean="0">
                <a:latin typeface="+mn-ea"/>
                <a:cs typeface="Times New Roman" pitchFamily="18" charset="0"/>
              </a:rPr>
              <a:t>如建立一指定</a:t>
            </a:r>
            <a:r>
              <a:rPr lang="en-US" altLang="zh-TW" sz="2400" dirty="0" smtClean="0">
                <a:latin typeface="+mn-ea"/>
                <a:cs typeface="Times New Roman" pitchFamily="18" charset="0"/>
              </a:rPr>
              <a:t>id(</a:t>
            </a:r>
            <a:r>
              <a:rPr lang="zh-TW" altLang="en-US" sz="2400" dirty="0" smtClean="0">
                <a:latin typeface="+mn-ea"/>
                <a:cs typeface="Times New Roman" pitchFamily="18" charset="0"/>
              </a:rPr>
              <a:t>病歷號</a:t>
            </a:r>
            <a:r>
              <a:rPr lang="en-US" altLang="zh-TW" sz="2400" dirty="0" smtClean="0">
                <a:latin typeface="+mn-ea"/>
                <a:cs typeface="Times New Roman" pitchFamily="18" charset="0"/>
              </a:rPr>
              <a:t>= id)</a:t>
            </a:r>
            <a:r>
              <a:rPr lang="zh-TW" altLang="en-US" sz="2400" dirty="0" smtClean="0">
                <a:latin typeface="+mn-ea"/>
                <a:cs typeface="Times New Roman" pitchFamily="18" charset="0"/>
              </a:rPr>
              <a:t>的病人</a:t>
            </a:r>
            <a:endParaRPr lang="en-US" altLang="zh-TW" sz="2400" dirty="0" smtClean="0">
              <a:latin typeface="+mn-ea"/>
              <a:cs typeface="Times New Roman" pitchFamily="18" charset="0"/>
            </a:endParaRPr>
          </a:p>
          <a:p>
            <a:endParaRPr lang="zh-TW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402764" y="260648"/>
            <a:ext cx="8181808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err="1" smtClean="0">
                <a:solidFill>
                  <a:srgbClr val="000000"/>
                </a:solidFill>
              </a:rPr>
              <a:t>FHIR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API-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-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修改 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各種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resources</a:t>
            </a:r>
            <a:endParaRPr lang="en-GB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8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539552" y="1844824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+mn-ea"/>
                <a:cs typeface="Times New Roman" pitchFamily="18" charset="0"/>
              </a:rPr>
              <a:t>DELETE </a:t>
            </a:r>
            <a:r>
              <a:rPr lang="en-US" altLang="zh-TW" sz="2800" dirty="0">
                <a:solidFill>
                  <a:srgbClr val="0070C0"/>
                </a:solidFill>
                <a:latin typeface="+mn-ea"/>
                <a:cs typeface="Times New Roman" pitchFamily="18" charset="0"/>
              </a:rPr>
              <a:t>http://</a:t>
            </a:r>
            <a:r>
              <a:rPr lang="en-US" altLang="zh-TW" sz="2800" dirty="0" smtClean="0">
                <a:solidFill>
                  <a:srgbClr val="0070C0"/>
                </a:solidFill>
                <a:latin typeface="+mn-ea"/>
                <a:cs typeface="Times New Roman" pitchFamily="18" charset="0"/>
              </a:rPr>
              <a:t>fhir.base.root</a:t>
            </a:r>
            <a:r>
              <a:rPr lang="en-US" altLang="zh-TW" sz="2800" dirty="0" smtClean="0">
                <a:solidFill>
                  <a:srgbClr val="0070C0"/>
                </a:solidFill>
                <a:latin typeface="+mn-ea"/>
                <a:cs typeface="Times New Roman" pitchFamily="18" charset="0"/>
              </a:rPr>
              <a:t>//</a:t>
            </a:r>
            <a:r>
              <a:rPr lang="en-US" altLang="zh-TW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ResourceName/</a:t>
            </a:r>
            <a:r>
              <a:rPr lang="en-US" altLang="zh-TW" sz="2800" dirty="0" smtClean="0">
                <a:solidFill>
                  <a:srgbClr val="7030A0"/>
                </a:solidFill>
                <a:latin typeface="+mn-ea"/>
                <a:cs typeface="Times New Roman" pitchFamily="18" charset="0"/>
              </a:rPr>
              <a:t>id</a:t>
            </a:r>
            <a:endParaRPr lang="en-US" altLang="zh-TW" sz="2800" dirty="0" smtClean="0">
              <a:solidFill>
                <a:srgbClr val="7030A0"/>
              </a:solidFill>
              <a:latin typeface="+mn-ea"/>
              <a:cs typeface="Times New Roman" pitchFamily="18" charset="0"/>
            </a:endParaRPr>
          </a:p>
          <a:p>
            <a:pPr lvl="1"/>
            <a:r>
              <a:rPr lang="zh-TW" altLang="en-US" sz="2400" b="1" dirty="0">
                <a:latin typeface="+mn-ea"/>
                <a:cs typeface="Times New Roman" pitchFamily="18" charset="0"/>
              </a:rPr>
              <a:t>以 </a:t>
            </a:r>
            <a:r>
              <a:rPr lang="en-US" altLang="zh-TW" sz="2400" b="1" dirty="0" err="1">
                <a:latin typeface="+mn-ea"/>
                <a:cs typeface="Times New Roman" pitchFamily="18" charset="0"/>
              </a:rPr>
              <a:t>ResourceName</a:t>
            </a:r>
            <a:r>
              <a:rPr lang="en-US" altLang="zh-TW" sz="2400" b="1" dirty="0">
                <a:latin typeface="+mn-ea"/>
                <a:cs typeface="Times New Roman" pitchFamily="18" charset="0"/>
              </a:rPr>
              <a:t> </a:t>
            </a:r>
            <a:r>
              <a:rPr lang="zh-TW" altLang="en-US" sz="2400" b="1" dirty="0">
                <a:latin typeface="+mn-ea"/>
                <a:cs typeface="Times New Roman" pitchFamily="18" charset="0"/>
              </a:rPr>
              <a:t>指定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要刪除哪</a:t>
            </a:r>
            <a:r>
              <a:rPr lang="zh-TW" altLang="en-US" sz="2400" b="1" dirty="0">
                <a:latin typeface="+mn-ea"/>
                <a:cs typeface="Times New Roman" pitchFamily="18" charset="0"/>
              </a:rPr>
              <a:t>類 </a:t>
            </a:r>
            <a:r>
              <a:rPr lang="en-US" altLang="zh-TW" sz="2400" b="1" dirty="0">
                <a:latin typeface="+mn-ea"/>
                <a:cs typeface="Times New Roman" pitchFamily="18" charset="0"/>
              </a:rPr>
              <a:t>resource</a:t>
            </a:r>
          </a:p>
          <a:p>
            <a:pPr lvl="1"/>
            <a:r>
              <a:rPr lang="zh-TW" altLang="en-US" sz="2400" b="1" dirty="0">
                <a:latin typeface="+mn-ea"/>
                <a:cs typeface="Times New Roman" pitchFamily="18" charset="0"/>
              </a:rPr>
              <a:t>以  </a:t>
            </a:r>
            <a:r>
              <a:rPr lang="en-US" altLang="zh-TW" sz="2400" b="1" dirty="0">
                <a:latin typeface="+mn-ea"/>
                <a:cs typeface="Times New Roman" pitchFamily="18" charset="0"/>
              </a:rPr>
              <a:t>Resource id </a:t>
            </a:r>
            <a:r>
              <a:rPr lang="zh-TW" altLang="en-US" sz="2400" b="1" dirty="0">
                <a:latin typeface="+mn-ea"/>
                <a:cs typeface="Times New Roman" pitchFamily="18" charset="0"/>
              </a:rPr>
              <a:t>指定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要刪除哪</a:t>
            </a:r>
            <a:r>
              <a:rPr lang="zh-TW" altLang="en-US" sz="2400" b="1" dirty="0">
                <a:latin typeface="+mn-ea"/>
                <a:cs typeface="Times New Roman" pitchFamily="18" charset="0"/>
              </a:rPr>
              <a:t>個 </a:t>
            </a:r>
            <a:r>
              <a:rPr lang="en-US" altLang="zh-TW" sz="2400" b="1" dirty="0">
                <a:latin typeface="+mn-ea"/>
                <a:cs typeface="Times New Roman" pitchFamily="18" charset="0"/>
              </a:rPr>
              <a:t>resource</a:t>
            </a:r>
          </a:p>
          <a:p>
            <a:r>
              <a:rPr lang="zh-TW" altLang="en-US" sz="2800" b="1" dirty="0">
                <a:latin typeface="+mn-ea"/>
                <a:cs typeface="Times New Roman" pitchFamily="18" charset="0"/>
              </a:rPr>
              <a:t>以  </a:t>
            </a:r>
            <a:r>
              <a:rPr lang="en-US" altLang="zh-TW" sz="2800" b="1" dirty="0">
                <a:latin typeface="+mn-ea"/>
                <a:cs typeface="Times New Roman" pitchFamily="18" charset="0"/>
              </a:rPr>
              <a:t>HTTP 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Delete </a:t>
            </a:r>
            <a:r>
              <a:rPr lang="zh-TW" altLang="en-US" sz="2800" b="1" dirty="0" smtClean="0">
                <a:latin typeface="+mn-ea"/>
                <a:cs typeface="Times New Roman" pitchFamily="18" charset="0"/>
              </a:rPr>
              <a:t>來刪除資料</a:t>
            </a:r>
            <a:endParaRPr lang="en-US" altLang="zh-TW" sz="2800" b="1" dirty="0" smtClean="0">
              <a:latin typeface="+mn-ea"/>
              <a:cs typeface="Times New Roman" pitchFamily="18" charset="0"/>
            </a:endParaRPr>
          </a:p>
          <a:p>
            <a:endParaRPr lang="zh-TW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402764" y="260648"/>
            <a:ext cx="8181808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smtClean="0">
                <a:solidFill>
                  <a:srgbClr val="000000"/>
                </a:solidFill>
              </a:rPr>
              <a:t>FHIR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API—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刪除 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resources</a:t>
            </a:r>
            <a:endParaRPr lang="en-GB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5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4157</TotalTime>
  <Words>1140</Words>
  <Application>Microsoft Office PowerPoint</Application>
  <PresentationFormat>如螢幕大小 (4:3)</PresentationFormat>
  <Paragraphs>189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新細明體</vt:lpstr>
      <vt:lpstr>Arial</vt:lpstr>
      <vt:lpstr>Calibri</vt:lpstr>
      <vt:lpstr>Calibri Light</vt:lpstr>
      <vt:lpstr>Times New Roman</vt:lpstr>
      <vt:lpstr>Office 佈景主題</vt:lpstr>
      <vt:lpstr>1_Office 佈景主題</vt:lpstr>
      <vt:lpstr>FHIR API</vt:lpstr>
      <vt:lpstr>FHIR API--增修改查各種 resources</vt:lpstr>
      <vt:lpstr>自有風格 API  VS Restful API</vt:lpstr>
      <vt:lpstr>國際大廠也都支援 FHIR API</vt:lpstr>
      <vt:lpstr>FHIR API—新增 resources</vt:lpstr>
      <vt:lpstr>新增病人的狀況</vt:lpstr>
      <vt:lpstr>新增病人的檢測資訊</vt:lpstr>
      <vt:lpstr>FHIR API--修改 各種 resources</vt:lpstr>
      <vt:lpstr>FHIR API—刪除  resources</vt:lpstr>
      <vt:lpstr>指定HTTP mine type</vt:lpstr>
      <vt:lpstr>應用情境範例</vt:lpstr>
      <vt:lpstr>新增 patient resource</vt:lpstr>
      <vt:lpstr>FHIR API--查詢各種 resources</vt:lpstr>
      <vt:lpstr>使用 patient id 調閱病人之所有檢測資訊</vt:lpstr>
      <vt:lpstr>FHIR search 查詢條件</vt:lpstr>
      <vt:lpstr>通用查詢條件</vt:lpstr>
      <vt:lpstr>數值或日期查詢條件</vt:lpstr>
      <vt:lpstr>數值查詢範例</vt:lpstr>
      <vt:lpstr>日期時間查詢範例</vt:lpstr>
      <vt:lpstr>字串查詢條件</vt:lpstr>
      <vt:lpstr>URL 查詢</vt:lpstr>
      <vt:lpstr>URL 查詢</vt:lpstr>
      <vt:lpstr>token 及 identifier 查詢條件</vt:lpstr>
      <vt:lpstr>基於 reference 之查詢</vt:lpstr>
      <vt:lpstr>進階查詢  1</vt:lpstr>
      <vt:lpstr>進階查詢 2</vt:lpstr>
      <vt:lpstr>可用查詢參數</vt:lpstr>
      <vt:lpstr>It’s all about combining resources . . 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健保署鼓勵醫事服務機構即時查詢病患就醫資訊方案 上傳醫療檢查影像格式與機制 問題討論</dc:title>
  <dc:creator>Administrator</dc:creator>
  <cp:lastModifiedBy>chhsiao</cp:lastModifiedBy>
  <cp:revision>643</cp:revision>
  <dcterms:created xsi:type="dcterms:W3CDTF">2018-01-24T01:28:29Z</dcterms:created>
  <dcterms:modified xsi:type="dcterms:W3CDTF">2019-10-07T00:42:26Z</dcterms:modified>
</cp:coreProperties>
</file>