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83" r:id="rId3"/>
    <p:sldId id="287" r:id="rId4"/>
    <p:sldId id="288" r:id="rId5"/>
    <p:sldId id="289" r:id="rId6"/>
    <p:sldId id="294" r:id="rId7"/>
    <p:sldId id="295" r:id="rId8"/>
    <p:sldId id="296" r:id="rId9"/>
    <p:sldId id="297" r:id="rId10"/>
    <p:sldId id="298" r:id="rId11"/>
    <p:sldId id="290" r:id="rId12"/>
    <p:sldId id="292" r:id="rId13"/>
    <p:sldId id="293" r:id="rId14"/>
    <p:sldId id="291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9F3961ED-5C26-4F67-9BED-5E6F8C68A06C}" type="slidenum">
              <a:rPr lang="zh-TW" altLang="en-US" smtClean="0"/>
              <a:pPr/>
              <a:t>8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3666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lhlee\Desktop\&#27284;&#26696;\&#31684;&#20363;&#27284;\Encounter135723.xml" TargetMode="External"/><Relationship Id="rId13" Type="http://schemas.openxmlformats.org/officeDocument/2006/relationships/hyperlink" Target="file:///C:\Users\lhlee\Desktop\&#27284;&#26696;\&#23450;&#32681;&#27284;\MedicationRequest.xml" TargetMode="External"/><Relationship Id="rId18" Type="http://schemas.openxmlformats.org/officeDocument/2006/relationships/hyperlink" Target="file:///C:\Users\lhlee\Desktop\&#27284;&#26696;\&#31684;&#20363;&#27284;\Observation129044.xml" TargetMode="External"/><Relationship Id="rId26" Type="http://schemas.openxmlformats.org/officeDocument/2006/relationships/hyperlink" Target="file:///C:\Users\lhlee\Desktop\&#27284;&#26696;\&#31684;&#20363;&#27284;\Procedure131329.xml" TargetMode="External"/><Relationship Id="rId3" Type="http://schemas.openxmlformats.org/officeDocument/2006/relationships/hyperlink" Target="file:///C:\Users\lhlee\Desktop\&#27284;&#26696;\&#23450;&#32681;&#27284;\Composition.xml" TargetMode="External"/><Relationship Id="rId21" Type="http://schemas.openxmlformats.org/officeDocument/2006/relationships/hyperlink" Target="file:///C:\Users\lhlee\Desktop\&#27284;&#26696;\&#23450;&#32681;&#27284;\Patient.xml" TargetMode="External"/><Relationship Id="rId7" Type="http://schemas.openxmlformats.org/officeDocument/2006/relationships/hyperlink" Target="file:///C:\Users\lhlee\Desktop\&#27284;&#26696;\&#23450;&#32681;&#27284;\Encounter.xml" TargetMode="External"/><Relationship Id="rId12" Type="http://schemas.openxmlformats.org/officeDocument/2006/relationships/hyperlink" Target="file:///C:\Users\lhlee\Desktop\&#27284;&#26696;\&#31684;&#20363;&#27284;\Medication131453.xml" TargetMode="External"/><Relationship Id="rId17" Type="http://schemas.openxmlformats.org/officeDocument/2006/relationships/hyperlink" Target="file:///C:\Users\lhlee\Desktop\&#27284;&#26696;\&#23450;&#32681;&#27284;\Observation.xml" TargetMode="External"/><Relationship Id="rId25" Type="http://schemas.openxmlformats.org/officeDocument/2006/relationships/hyperlink" Target="file:///C:\Users\lhlee\Desktop\&#27284;&#26696;\&#23450;&#32681;&#27284;\Procedure.x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file:///C:\Users\lhlee\Desktop\&#27284;&#26696;\&#31684;&#20363;&#27284;\MedicationStatement131476.xml" TargetMode="External"/><Relationship Id="rId20" Type="http://schemas.openxmlformats.org/officeDocument/2006/relationships/hyperlink" Target="file:///C:\Users\lhlee\Desktop\&#27284;&#26696;\&#31684;&#20363;&#27284;\Organization129188.xml" TargetMode="External"/><Relationship Id="rId29" Type="http://schemas.openxmlformats.org/officeDocument/2006/relationships/hyperlink" Target="file:///C:\Users\lhlee\Desktop\&#27284;&#26696;\&#23450;&#32681;&#27284;\EpisodeOfCare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lhlee\Desktop\&#27284;&#26696;\&#31684;&#20363;&#27284;\Condition131171.xml" TargetMode="External"/><Relationship Id="rId11" Type="http://schemas.openxmlformats.org/officeDocument/2006/relationships/hyperlink" Target="file:///C:\Users\lhlee\Desktop\&#27284;&#26696;\&#23450;&#32681;&#27284;\Medication.xml" TargetMode="External"/><Relationship Id="rId24" Type="http://schemas.openxmlformats.org/officeDocument/2006/relationships/hyperlink" Target="file:///C:\Users\lhlee\Desktop\&#27284;&#26696;\&#31684;&#20363;&#27284;\Practitioner129288.xml" TargetMode="External"/><Relationship Id="rId32" Type="http://schemas.openxmlformats.org/officeDocument/2006/relationships/hyperlink" Target="file:///C:\Users\lhlee\Desktop\&#27284;&#26696;\&#31684;&#20363;&#27284;\Eng_RelatedPerson141087.xml" TargetMode="External"/><Relationship Id="rId5" Type="http://schemas.openxmlformats.org/officeDocument/2006/relationships/hyperlink" Target="file:///C:\Users\lhlee\Desktop\&#27284;&#26696;\&#23450;&#32681;&#27284;\Condition.xml" TargetMode="External"/><Relationship Id="rId15" Type="http://schemas.openxmlformats.org/officeDocument/2006/relationships/hyperlink" Target="file:///C:\Users\lhlee\Desktop\&#27284;&#26696;\&#23450;&#32681;&#27284;\MedicationStatement.xml" TargetMode="External"/><Relationship Id="rId23" Type="http://schemas.openxmlformats.org/officeDocument/2006/relationships/hyperlink" Target="file:///C:\Users\lhlee\Desktop\&#27284;&#26696;\&#23450;&#32681;&#27284;\Practitioner.xml" TargetMode="External"/><Relationship Id="rId28" Type="http://schemas.openxmlformats.org/officeDocument/2006/relationships/hyperlink" Target="file:///C:\Users\lhlee\Desktop\&#27284;&#26696;\&#31684;&#20363;&#27284;\Eng_Coverage141073.xml" TargetMode="External"/><Relationship Id="rId10" Type="http://schemas.openxmlformats.org/officeDocument/2006/relationships/hyperlink" Target="file:///C:\Users\lhlee\Desktop\&#27284;&#26696;\&#31684;&#20363;&#27284;\Media131478.xml" TargetMode="External"/><Relationship Id="rId19" Type="http://schemas.openxmlformats.org/officeDocument/2006/relationships/hyperlink" Target="file:///C:\Users\lhlee\Desktop\&#27284;&#26696;\&#23450;&#32681;&#27284;\Organization.xml" TargetMode="External"/><Relationship Id="rId31" Type="http://schemas.openxmlformats.org/officeDocument/2006/relationships/hyperlink" Target="file:///C:\Users\lhlee\Desktop\&#27284;&#26696;\&#23450;&#32681;&#27284;\RelatedPerson.xml" TargetMode="External"/><Relationship Id="rId4" Type="http://schemas.openxmlformats.org/officeDocument/2006/relationships/hyperlink" Target="file:///C:\Users\lhlee\Desktop\&#27284;&#26696;\&#31684;&#20363;&#27284;\Composition138760.xml" TargetMode="External"/><Relationship Id="rId9" Type="http://schemas.openxmlformats.org/officeDocument/2006/relationships/hyperlink" Target="file:///C:\Users\lhlee\Desktop\&#27284;&#26696;\&#23450;&#32681;&#27284;\Media.xml" TargetMode="External"/><Relationship Id="rId14" Type="http://schemas.openxmlformats.org/officeDocument/2006/relationships/hyperlink" Target="file:///C:\Users\lhlee\Desktop\&#27284;&#26696;\&#31684;&#20363;&#27284;\MedicationRequest133050.xml" TargetMode="External"/><Relationship Id="rId22" Type="http://schemas.openxmlformats.org/officeDocument/2006/relationships/hyperlink" Target="file:///C:\Users\lhlee\Desktop\&#27284;&#26696;\&#31684;&#20363;&#27284;\Patient129257.xml" TargetMode="External"/><Relationship Id="rId27" Type="http://schemas.openxmlformats.org/officeDocument/2006/relationships/hyperlink" Target="file:///C:\Users\lhlee\Desktop\&#27284;&#26696;\&#23450;&#32681;&#27284;\Coverage.xml" TargetMode="External"/><Relationship Id="rId30" Type="http://schemas.openxmlformats.org/officeDocument/2006/relationships/hyperlink" Target="file:///C:\Users\lhlee\Desktop\&#27284;&#26696;\&#31684;&#20363;&#27284;\Eng_EpisodeOfCare141086.x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初學者系統開發指引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不恥下問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https://www.facebook.com/groups/385370138703048/?ref=br_rs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系統整合互通性等級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可用自己的系統上傳及查詢資料</a:t>
            </a:r>
            <a:endParaRPr lang="en-US" altLang="zh-TW" dirty="0" smtClean="0"/>
          </a:p>
          <a:p>
            <a:r>
              <a:rPr lang="zh-TW" altLang="en-US" dirty="0" smtClean="0"/>
              <a:t>可與其他系統整合應用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醫院 </a:t>
            </a:r>
            <a:r>
              <a:rPr lang="en-US" altLang="zh-TW" dirty="0" smtClean="0"/>
              <a:t>HIS</a:t>
            </a:r>
            <a:r>
              <a:rPr lang="zh-TW" altLang="en-US" dirty="0" smtClean="0"/>
              <a:t> </a:t>
            </a:r>
            <a:r>
              <a:rPr lang="zh-TW" altLang="en-US" dirty="0"/>
              <a:t>上</a:t>
            </a:r>
            <a:r>
              <a:rPr lang="zh-TW" altLang="en-US" dirty="0" smtClean="0"/>
              <a:t>傳門診時間表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民眾使用 </a:t>
            </a:r>
            <a:r>
              <a:rPr lang="en-US" altLang="zh-TW" dirty="0" smtClean="0"/>
              <a:t>PHR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掛號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HIS</a:t>
            </a:r>
            <a:r>
              <a:rPr lang="zh-TW" altLang="en-US" dirty="0" smtClean="0"/>
              <a:t> 查看掛號結果</a:t>
            </a:r>
            <a:endParaRPr lang="en-US" altLang="zh-TW" dirty="0"/>
          </a:p>
          <a:p>
            <a:pPr lvl="1"/>
            <a:r>
              <a:rPr lang="zh-TW" altLang="en-US" dirty="0" smtClean="0"/>
              <a:t>情境下，互通欄位及編碼需進一步規範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如掛號，定須提供掛號者電話，且有一致規範，以利自動簡訊通知掛號者</a:t>
            </a:r>
            <a:endParaRPr lang="en-US" altLang="zh-TW" dirty="0" smtClean="0"/>
          </a:p>
          <a:p>
            <a:r>
              <a:rPr lang="zh-TW" altLang="en-US" dirty="0" smtClean="0"/>
              <a:t>搭配入口網站，進行系統整合互通的資安防護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4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5" y="2277341"/>
            <a:ext cx="8536921" cy="446420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055" y="107516"/>
            <a:ext cx="90539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2019 10/2 DICOM</a:t>
            </a:r>
            <a:r>
              <a:rPr lang="zh-TW" altLang="en-US" sz="2700" dirty="0"/>
              <a:t> </a:t>
            </a:r>
            <a:r>
              <a:rPr lang="en-US" altLang="zh-TW" sz="2700" dirty="0"/>
              <a:t> </a:t>
            </a:r>
            <a:r>
              <a:rPr lang="en-US" altLang="zh-TW" sz="2700" dirty="0"/>
              <a:t>committee</a:t>
            </a:r>
            <a:r>
              <a:rPr lang="zh-TW" altLang="en-US" sz="2700" dirty="0"/>
              <a:t> 會議相片</a:t>
            </a:r>
            <a:endParaRPr lang="en-US" altLang="zh-TW" sz="2700" dirty="0"/>
          </a:p>
          <a:p>
            <a:pPr algn="ctr"/>
            <a:r>
              <a:rPr lang="zh-TW" altLang="en-US" sz="2700" dirty="0"/>
              <a:t>參與訂標準的人不多，發展步調也不快，</a:t>
            </a:r>
            <a:endParaRPr lang="en-US" altLang="zh-TW" sz="2700" dirty="0"/>
          </a:p>
          <a:p>
            <a:pPr algn="ctr"/>
            <a:r>
              <a:rPr lang="zh-TW" altLang="en-US" sz="2700" dirty="0"/>
              <a:t>但</a:t>
            </a:r>
            <a:r>
              <a:rPr lang="zh-TW" altLang="en-US" sz="2700" b="1" dirty="0">
                <a:solidFill>
                  <a:srgbClr val="FF0000"/>
                </a:solidFill>
              </a:rPr>
              <a:t>配合標準推行，布局</a:t>
            </a:r>
            <a:r>
              <a:rPr lang="zh-TW" altLang="en-US" sz="2700" b="1" dirty="0">
                <a:solidFill>
                  <a:srgbClr val="FF0000"/>
                </a:solidFill>
              </a:rPr>
              <a:t>發展</a:t>
            </a:r>
            <a:r>
              <a:rPr lang="zh-TW" altLang="en-US" sz="2700" dirty="0"/>
              <a:t>，參與的廠商賺很多。</a:t>
            </a:r>
            <a:endParaRPr lang="en-US" altLang="zh-TW" sz="2700" dirty="0">
              <a:solidFill>
                <a:srgbClr val="FF0000"/>
              </a:solidFill>
            </a:endParaRPr>
          </a:p>
          <a:p>
            <a:pPr algn="ctr"/>
            <a:endParaRPr lang="en-US" altLang="zh-TW" sz="2700" dirty="0"/>
          </a:p>
          <a:p>
            <a:pPr algn="ctr"/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250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690299" y="1747833"/>
            <a:ext cx="8195371" cy="38248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700" dirty="0">
                <a:latin typeface="+mn-ea"/>
              </a:rPr>
              <a:t>機會</a:t>
            </a:r>
            <a:endParaRPr lang="en-US" altLang="zh-TW" sz="2700" dirty="0">
              <a:latin typeface="+mn-ea"/>
            </a:endParaRPr>
          </a:p>
          <a:p>
            <a:pPr lvl="1"/>
            <a:r>
              <a:rPr lang="zh-TW" altLang="en-US" sz="2550" dirty="0">
                <a:latin typeface="+mn-ea"/>
              </a:rPr>
              <a:t>專業</a:t>
            </a:r>
            <a:r>
              <a:rPr lang="zh-TW" altLang="en-US" sz="2550" dirty="0">
                <a:latin typeface="+mn-ea"/>
              </a:rPr>
              <a:t>健康醫療資訊化需求非常多，但建構指引 </a:t>
            </a:r>
            <a:r>
              <a:rPr lang="en-US" altLang="zh-TW" sz="2550" dirty="0">
                <a:latin typeface="+mn-ea"/>
              </a:rPr>
              <a:t>Implementation Guild (IG) </a:t>
            </a:r>
            <a:r>
              <a:rPr lang="zh-TW" altLang="en-US" sz="2550" dirty="0">
                <a:latin typeface="+mn-ea"/>
              </a:rPr>
              <a:t>還很少 </a:t>
            </a:r>
          </a:p>
          <a:p>
            <a:pPr lvl="1"/>
            <a:r>
              <a:rPr lang="zh-TW" altLang="en-US" sz="2550" dirty="0">
                <a:latin typeface="+mn-ea"/>
              </a:rPr>
              <a:t>可積極</a:t>
            </a:r>
            <a:r>
              <a:rPr lang="zh-TW" altLang="en-US" sz="2550" b="1" dirty="0">
                <a:latin typeface="+mn-ea"/>
              </a:rPr>
              <a:t>訂立各專業</a:t>
            </a:r>
            <a:r>
              <a:rPr lang="zh-TW" altLang="en-US" sz="2550" b="1" dirty="0">
                <a:latin typeface="+mn-ea"/>
              </a:rPr>
              <a:t>系統</a:t>
            </a:r>
            <a:r>
              <a:rPr lang="zh-TW" altLang="en-US" sz="2550" b="1" dirty="0">
                <a:solidFill>
                  <a:srgbClr val="FF0000"/>
                </a:solidFill>
                <a:latin typeface="+mn-ea"/>
              </a:rPr>
              <a:t>多國語言建</a:t>
            </a:r>
            <a:r>
              <a:rPr lang="zh-TW" altLang="en-US" sz="2550" b="1" dirty="0">
                <a:solidFill>
                  <a:srgbClr val="FF0000"/>
                </a:solidFill>
                <a:latin typeface="+mn-ea"/>
              </a:rPr>
              <a:t>構</a:t>
            </a:r>
            <a:r>
              <a:rPr lang="zh-TW" altLang="en-US" sz="2550" b="1" dirty="0">
                <a:solidFill>
                  <a:srgbClr val="FF0000"/>
                </a:solidFill>
                <a:latin typeface="+mn-ea"/>
              </a:rPr>
              <a:t>指引</a:t>
            </a:r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TW" altLang="en-US" sz="2400" b="1" dirty="0">
                <a:latin typeface="+mn-ea"/>
              </a:rPr>
              <a:t>以此搭配推行標準化系統</a:t>
            </a:r>
            <a:endParaRPr lang="zh-TW" altLang="en-US" sz="2400" b="1" dirty="0">
              <a:latin typeface="+mn-ea"/>
            </a:endParaRPr>
          </a:p>
          <a:p>
            <a:r>
              <a:rPr lang="zh-TW" altLang="en-US" sz="2700" dirty="0">
                <a:latin typeface="+mn-ea"/>
              </a:rPr>
              <a:t>優勢</a:t>
            </a:r>
            <a:endParaRPr lang="en-US" altLang="zh-TW" sz="2700" dirty="0">
              <a:latin typeface="+mn-ea"/>
            </a:endParaRPr>
          </a:p>
          <a:p>
            <a:pPr lvl="1"/>
            <a:r>
              <a:rPr lang="zh-TW" altLang="en-US" sz="2550" dirty="0">
                <a:latin typeface="+mn-ea"/>
              </a:rPr>
              <a:t>台灣醫療</a:t>
            </a:r>
            <a:r>
              <a:rPr lang="zh-TW" altLang="en-US" sz="2550" dirty="0">
                <a:latin typeface="+mn-ea"/>
              </a:rPr>
              <a:t>、</a:t>
            </a:r>
            <a:r>
              <a:rPr lang="en-US" altLang="zh-TW" sz="2550" dirty="0">
                <a:latin typeface="+mn-ea"/>
              </a:rPr>
              <a:t>IT </a:t>
            </a:r>
            <a:r>
              <a:rPr lang="zh-TW" altLang="en-US" sz="2550" dirty="0">
                <a:latin typeface="+mn-ea"/>
              </a:rPr>
              <a:t>領域先進，</a:t>
            </a:r>
            <a:r>
              <a:rPr lang="zh-TW" altLang="en-US" sz="2550" dirty="0">
                <a:latin typeface="+mn-ea"/>
              </a:rPr>
              <a:t>系統發展經驗豐富</a:t>
            </a:r>
          </a:p>
          <a:p>
            <a:pPr lvl="1"/>
            <a:r>
              <a:rPr lang="zh-TW" altLang="en-US" sz="2550" dirty="0">
                <a:latin typeface="+mn-ea"/>
              </a:rPr>
              <a:t>地區小、交流越密集，標準發展速度可更</a:t>
            </a:r>
            <a:r>
              <a:rPr lang="zh-TW" altLang="en-US" sz="2550" dirty="0">
                <a:latin typeface="+mn-ea"/>
              </a:rPr>
              <a:t>快</a:t>
            </a:r>
            <a:endParaRPr lang="en-US" altLang="zh-TW" sz="2550" dirty="0">
              <a:latin typeface="+mn-ea"/>
            </a:endParaRPr>
          </a:p>
          <a:p>
            <a:pPr lvl="1"/>
            <a:r>
              <a:rPr lang="zh-TW" altLang="en-US" sz="2550" dirty="0">
                <a:latin typeface="+mn-ea"/>
              </a:rPr>
              <a:t>善用大學資源</a:t>
            </a:r>
            <a:r>
              <a:rPr lang="en-US" altLang="zh-TW" sz="2550" dirty="0">
                <a:latin typeface="+mn-ea"/>
              </a:rPr>
              <a:t>:</a:t>
            </a:r>
            <a:r>
              <a:rPr lang="zh-TW" altLang="en-US" sz="2550" dirty="0">
                <a:latin typeface="+mn-ea"/>
              </a:rPr>
              <a:t> 台灣的</a:t>
            </a:r>
            <a:r>
              <a:rPr lang="zh-TW" altLang="en-US" sz="2550" b="1" dirty="0">
                <a:solidFill>
                  <a:srgbClr val="FF0000"/>
                </a:solidFill>
                <a:latin typeface="+mn-ea"/>
              </a:rPr>
              <a:t>大學密集度冠居全球</a:t>
            </a:r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550" b="1" dirty="0">
              <a:solidFill>
                <a:srgbClr val="FF0000"/>
              </a:solidFill>
              <a:latin typeface="+mn-ea"/>
            </a:endParaRPr>
          </a:p>
          <a:p>
            <a:endParaRPr lang="en-US" altLang="zh-TW" sz="2700" dirty="0">
              <a:latin typeface="+mn-ea"/>
            </a:endParaRPr>
          </a:p>
          <a:p>
            <a:endParaRPr lang="en-US" altLang="zh-TW" sz="2700" dirty="0">
              <a:latin typeface="+mn-ea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16084" y="1144329"/>
            <a:ext cx="7543800" cy="12070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機會與優勢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513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如何</a:t>
            </a:r>
            <a:r>
              <a:rPr lang="zh-TW" altLang="en-US" b="1" dirty="0" smtClean="0">
                <a:solidFill>
                  <a:srgbClr val="FF0000"/>
                </a:solidFill>
              </a:rPr>
              <a:t>布局發展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0504"/>
            <a:ext cx="8229600" cy="457565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值得發展的系統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關鍵性技術及市場布局</a:t>
            </a:r>
            <a:endParaRPr lang="en-US" altLang="zh-TW" dirty="0"/>
          </a:p>
          <a:p>
            <a:r>
              <a:rPr lang="zh-TW" altLang="en-US" dirty="0" smtClean="0"/>
              <a:t>研發及應用時程估算</a:t>
            </a:r>
            <a:endParaRPr lang="en-US" altLang="zh-TW" dirty="0" smtClean="0"/>
          </a:p>
          <a:p>
            <a:r>
              <a:rPr lang="zh-TW" altLang="en-US" dirty="0" smtClean="0"/>
              <a:t>醫</a:t>
            </a:r>
            <a:r>
              <a:rPr lang="zh-TW" altLang="en-US" dirty="0"/>
              <a:t>資標準雛型系統</a:t>
            </a:r>
            <a:r>
              <a:rPr lang="zh-TW" altLang="en-US" dirty="0" smtClean="0"/>
              <a:t>研發及教育訓練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zh-TW" altLang="en-US" dirty="0"/>
              <a:t>何</a:t>
            </a:r>
            <a:r>
              <a:rPr lang="zh-TW" altLang="en-US" dirty="0" smtClean="0"/>
              <a:t>招募</a:t>
            </a:r>
            <a:r>
              <a:rPr lang="zh-TW" altLang="en-US" dirty="0"/>
              <a:t>及培育研發</a:t>
            </a:r>
            <a:r>
              <a:rPr lang="zh-TW" altLang="en-US" dirty="0" smtClean="0"/>
              <a:t>團隊</a:t>
            </a:r>
            <a:endParaRPr lang="en-US" altLang="zh-TW" dirty="0" smtClean="0"/>
          </a:p>
          <a:p>
            <a:pPr lvl="1"/>
            <a:r>
              <a:rPr lang="zh-TW" altLang="en-US" dirty="0"/>
              <a:t>醫學與資訊跨域人才扎根</a:t>
            </a:r>
            <a:r>
              <a:rPr lang="zh-TW" altLang="en-US" dirty="0" smtClean="0"/>
              <a:t>培育計畫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5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發展各式健康醫療</a:t>
            </a:r>
            <a:r>
              <a:rPr lang="zh-TW" altLang="en-US" b="1" dirty="0" smtClean="0">
                <a:solidFill>
                  <a:srgbClr val="FF0000"/>
                </a:solidFill>
              </a:rPr>
              <a:t>前端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與標準化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伺服器整合應用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 :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hapi.fhir.org/baseR4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發展前端網頁及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可用各種程式撰寫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</a:t>
            </a:r>
          </a:p>
          <a:p>
            <a:pPr lvl="1"/>
            <a:r>
              <a:rPr lang="zh-TW" altLang="en-US" dirty="0" smtClean="0"/>
              <a:t>以此連結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，曾修改查資料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應用情境範例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健康醫療機構病人管理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新增機構、新增機構所屬病人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查詢機構所屬病人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更新病人基本資料</a:t>
            </a:r>
            <a:endParaRPr lang="en-US" altLang="zh-TW" dirty="0"/>
          </a:p>
          <a:p>
            <a:r>
              <a:rPr lang="zh-TW" altLang="en-US" dirty="0" smtClean="0"/>
              <a:t>網路掛號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新增門診時間表、新增看診時段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民眾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查詢門診時間表及看診時段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新增掛號資</a:t>
            </a:r>
            <a:r>
              <a:rPr lang="zh-TW" altLang="en-US" dirty="0"/>
              <a:t>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3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， 並指定上傳格式 </a:t>
            </a:r>
            <a:r>
              <a:rPr lang="en-US" altLang="zh-TW" dirty="0" smtClean="0"/>
              <a:t>(XML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JSON)</a:t>
            </a:r>
          </a:p>
          <a:p>
            <a:r>
              <a:rPr lang="zh-TW" altLang="en-US" dirty="0"/>
              <a:t>可從範例修改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zh-TW" altLang="en-US" dirty="0" smtClean="0"/>
              <a:t>注意資料格式正確性</a:t>
            </a:r>
            <a:endParaRPr lang="en-US" altLang="zh-TW" dirty="0" smtClean="0"/>
          </a:p>
          <a:p>
            <a:r>
              <a:rPr lang="zh-TW" altLang="en-US" dirty="0" smtClean="0"/>
              <a:t>上傳不須 </a:t>
            </a:r>
            <a:r>
              <a:rPr lang="en-US" altLang="zh-TW" dirty="0" smtClean="0"/>
              <a:t>id ,</a:t>
            </a:r>
            <a:r>
              <a:rPr lang="en-US" altLang="zh-TW" dirty="0" smtClean="0">
                <a:solidFill>
                  <a:srgbClr val="FF0000"/>
                </a:solidFill>
              </a:rPr>
              <a:t>text?</a:t>
            </a:r>
          </a:p>
          <a:p>
            <a:r>
              <a:rPr lang="zh-TW" altLang="en-US" dirty="0" smtClean="0"/>
              <a:t>需有必要欄位</a:t>
            </a:r>
            <a:r>
              <a:rPr lang="en-US" altLang="zh-TW" dirty="0" smtClean="0"/>
              <a:t>(1..1)</a:t>
            </a:r>
            <a:r>
              <a:rPr lang="zh-TW" altLang="en-US" dirty="0" smtClean="0"/>
              <a:t>，其他欄位可選用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Reference</a:t>
            </a:r>
            <a:r>
              <a:rPr lang="zh-TW" altLang="en-US" dirty="0" smtClean="0">
                <a:solidFill>
                  <a:srgbClr val="FF0000"/>
                </a:solidFill>
              </a:rPr>
              <a:t> 的 </a:t>
            </a:r>
            <a:r>
              <a:rPr lang="en-US" altLang="zh-TW" dirty="0" smtClean="0">
                <a:solidFill>
                  <a:srgbClr val="FF0000"/>
                </a:solidFill>
              </a:rPr>
              <a:t>resources </a:t>
            </a:r>
            <a:r>
              <a:rPr lang="zh-TW" altLang="en-US" dirty="0" smtClean="0">
                <a:solidFill>
                  <a:srgbClr val="FF0000"/>
                </a:solidFill>
              </a:rPr>
              <a:t>需先上傳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如 </a:t>
            </a:r>
            <a:r>
              <a:rPr lang="en-US" altLang="zh-TW" dirty="0" err="1" smtClean="0"/>
              <a:t>patient.managingOrganization</a:t>
            </a:r>
            <a:r>
              <a:rPr lang="en-US" altLang="zh-TW" dirty="0" smtClean="0"/>
              <a:t> reference </a:t>
            </a:r>
            <a:r>
              <a:rPr lang="zh-TW" altLang="en-US" dirty="0" smtClean="0"/>
              <a:t>到所屬機構，所屬機構</a:t>
            </a:r>
            <a:r>
              <a:rPr lang="en-US" altLang="zh-TW" dirty="0" smtClean="0"/>
              <a:t>( organization) </a:t>
            </a:r>
            <a:r>
              <a:rPr lang="zh-TW" altLang="en-US" dirty="0" smtClean="0"/>
              <a:t>需先上傳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2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查詢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基於應用情境，條列查詢需求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如今天預約家醫科 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診的病人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 </a:t>
            </a:r>
            <a:r>
              <a:rPr lang="en-US" altLang="zh-TW" dirty="0" smtClean="0"/>
              <a:t>appointment</a:t>
            </a:r>
            <a:r>
              <a:rPr lang="zh-TW" altLang="en-US" dirty="0" smtClean="0"/>
              <a:t>，以 </a:t>
            </a:r>
            <a:r>
              <a:rPr lang="en-US" altLang="zh-TW" dirty="0" smtClean="0"/>
              <a:t>slot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為查詢條件</a:t>
            </a:r>
            <a:endParaRPr lang="en-US" altLang="zh-TW" dirty="0" smtClean="0"/>
          </a:p>
          <a:p>
            <a:r>
              <a:rPr lang="zh-TW" altLang="en-US" dirty="0" smtClean="0"/>
              <a:t>如何設定查詢參數</a:t>
            </a:r>
            <a:endParaRPr lang="en-US" altLang="zh-TW" dirty="0" smtClean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www.hl7.org/fhir/search.html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參數有誤時，測試網站會回應查詢參數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79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入門應</a:t>
            </a:r>
            <a:r>
              <a:rPr lang="zh-TW" altLang="en-US" dirty="0"/>
              <a:t>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應用情境概述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使用到的 </a:t>
            </a:r>
            <a:r>
              <a:rPr lang="en-US" altLang="zh-TW" dirty="0" smtClean="0"/>
              <a:t>resources</a:t>
            </a:r>
          </a:p>
          <a:p>
            <a:endParaRPr lang="en-US" altLang="zh-TW" dirty="0"/>
          </a:p>
          <a:p>
            <a:r>
              <a:rPr lang="zh-TW" altLang="en-US" dirty="0" smtClean="0"/>
              <a:t>查詢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及其參數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預期之輸入及呈現介面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Elements </a:t>
            </a:r>
            <a:r>
              <a:rPr lang="zh-TW" altLang="en-US" dirty="0" smtClean="0"/>
              <a:t>規格進一步說明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7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565489-AAC5-4D2D-A653-AEA35CB4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C2490-57D4-4F2C-AF1A-705142B05D86}" type="slidenum">
              <a:rPr lang="zh-TW" altLang="en-US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28675" name="標題 1"/>
          <p:cNvSpPr txBox="1">
            <a:spLocks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TW" altLang="en-US" sz="4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已中譯之元件</a:t>
            </a:r>
            <a:r>
              <a:rPr lang="en-US" altLang="zh-TW" sz="4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(FHIR Resources</a:t>
            </a:r>
            <a:r>
              <a:rPr lang="en-US" altLang="zh-TW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TW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李麗惠老師整理結果</a:t>
            </a:r>
            <a:r>
              <a:rPr lang="en-US" altLang="zh-TW" sz="4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44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7">
            <a:extLst>
              <a:ext uri="{FF2B5EF4-FFF2-40B4-BE49-F238E27FC236}">
                <a16:creationId xmlns:a16="http://schemas.microsoft.com/office/drawing/2014/main" id="{2924F1DB-7253-4C5A-885A-71A4B5811826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4288" y="1484313"/>
          <a:ext cx="4289425" cy="4138612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1843504518"/>
                    </a:ext>
                  </a:extLst>
                </a:gridCol>
                <a:gridCol w="2024063">
                  <a:extLst>
                    <a:ext uri="{9D8B030D-6E8A-4147-A177-3AD203B41FA5}">
                      <a16:colId xmlns:a16="http://schemas.microsoft.com/office/drawing/2014/main" val="2749595809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262494331"/>
                    </a:ext>
                  </a:extLst>
                </a:gridCol>
              </a:tblGrid>
              <a:tr h="594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元件名稱</a:t>
                      </a:r>
                      <a:endParaRPr kumimoji="0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中譯名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596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AllergyIntolerance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過敏或不耐症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060195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Composition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文件結構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75593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Coverage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保險計畫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10714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Condition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症狀或問題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95507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Encounter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就醫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160713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EpisodeOfCare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照護事件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234231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ImagingStudy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影像檢查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8495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Media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媒體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67122"/>
                  </a:ext>
                </a:extLst>
              </a:tr>
              <a:tr h="39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Medication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藥品</a:t>
                      </a:r>
                      <a:endParaRPr kumimoji="0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3" marB="19053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0836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09446D-028F-4659-B6A8-881FFC8069F9}"/>
              </a:ext>
            </a:extLst>
          </p:cNvPr>
          <p:cNvGraphicFramePr>
            <a:graphicFrameLocks noGrp="1"/>
          </p:cNvGraphicFramePr>
          <p:nvPr/>
        </p:nvGraphicFramePr>
        <p:xfrm>
          <a:off x="4467225" y="1490663"/>
          <a:ext cx="4676775" cy="4222753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12412248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641367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1650292605"/>
                    </a:ext>
                  </a:extLst>
                </a:gridCol>
              </a:tblGrid>
              <a:tr h="5984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元件名稱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中譯名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91766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MedicationRequest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藥物醫令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406446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MedicationStatement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用藥陳述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721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Observation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檢驗檢查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81887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Organization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機構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40860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Practitioner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照護服務提供者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6611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Patient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病人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52840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Procedure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手術處置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62311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Specimen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檢體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0111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RelatedPerson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關係人</a:t>
                      </a: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8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AA791C-7488-4DFC-AFD1-9AA33416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54E01-5FC3-4E50-8055-92D35A1E3F0E}" type="slidenum">
              <a:rPr lang="zh-TW" altLang="en-US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48F6F2F-2715-4D33-A36F-4AE207CD2E46}"/>
              </a:ext>
            </a:extLst>
          </p:cNvPr>
          <p:cNvSpPr txBox="1">
            <a:spLocks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defTabSz="685800">
              <a:lnSpc>
                <a:spcPct val="105000"/>
              </a:lnSpc>
              <a:defRPr/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15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個</a:t>
            </a:r>
            <a:r>
              <a:rPr lang="zh-TW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不重複元件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(resources)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1006B7-3444-4143-B27F-ED4BD822B06E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331913"/>
          <a:ext cx="8928099" cy="410209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76615">
                  <a:extLst>
                    <a:ext uri="{9D8B030D-6E8A-4147-A177-3AD203B41FA5}">
                      <a16:colId xmlns:a16="http://schemas.microsoft.com/office/drawing/2014/main" val="2699667140"/>
                    </a:ext>
                  </a:extLst>
                </a:gridCol>
                <a:gridCol w="4126365">
                  <a:extLst>
                    <a:ext uri="{9D8B030D-6E8A-4147-A177-3AD203B41FA5}">
                      <a16:colId xmlns:a16="http://schemas.microsoft.com/office/drawing/2014/main" val="3648946158"/>
                    </a:ext>
                  </a:extLst>
                </a:gridCol>
                <a:gridCol w="2525119">
                  <a:extLst>
                    <a:ext uri="{9D8B030D-6E8A-4147-A177-3AD203B41FA5}">
                      <a16:colId xmlns:a16="http://schemas.microsoft.com/office/drawing/2014/main" val="1527005737"/>
                    </a:ext>
                  </a:extLst>
                </a:gridCol>
              </a:tblGrid>
              <a:tr h="32979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使用的元件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中文範例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英文範例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82489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/>
                            </a:extLst>
                          </a:hlinkClick>
                        </a:rPr>
                        <a:t>Composition【文件結構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通用範例-Composition(單張)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08266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/>
                            </a:extLst>
                          </a:hlinkClick>
                        </a:rPr>
                        <a:t>Condition【症狀或問題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-Condition(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子宮頸惡性腫瘤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81956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/>
                            </a:extLst>
                          </a:hlinkClick>
                        </a:rPr>
                        <a:t>Encounter【就醫】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-Encounter(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門診就醫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562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/>
                            </a:extLst>
                          </a:hlinkClick>
                        </a:rPr>
                        <a:t>Media【媒體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-Media(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門診圖像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69132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1">
                            <a:extLst>
                              <a:ext uri="{A12FA001-AC4F-418D-AE19-62706E023703}"/>
                            </a:extLst>
                          </a:hlinkClick>
                        </a:rPr>
                        <a:t>Medication【藥品定義】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2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2">
                            <a:extLst>
                              <a:ext uri="{A12FA001-AC4F-418D-AE19-62706E023703}"/>
                            </a:extLst>
                          </a:hlinkClick>
                        </a:rPr>
                        <a:t>-Medication(藥品定義:力停疼錠500公絲)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0984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spc="-2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3">
                            <a:extLst>
                              <a:ext uri="{A12FA001-AC4F-418D-AE19-62706E023703}"/>
                            </a:extLst>
                          </a:hlinkClick>
                        </a:rPr>
                        <a:t>MedicationRequest【藥物處方】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4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通用範例-MedicationRequest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4">
                            <a:extLst>
                              <a:ext uri="{A12FA001-AC4F-418D-AE19-62706E023703}"/>
                            </a:extLst>
                          </a:hlinkClick>
                        </a:rPr>
                        <a:t>(處方:力停疼錠500公絲)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75458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spc="-3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5">
                            <a:extLst>
                              <a:ext uri="{A12FA001-AC4F-418D-AE19-62706E023703}"/>
                            </a:extLst>
                          </a:hlinkClick>
                        </a:rPr>
                        <a:t>MedicationStatement【用藥陳述</a:t>
                      </a:r>
                      <a:r>
                        <a:rPr lang="en-US" sz="1100" u="none" strike="noStrike" kern="1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5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通用範例-MedicationStatement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/>
                            </a:extLst>
                          </a:hlinkClick>
                        </a:rPr>
                        <a:t>(用藥陳述:力停疼錠500公絲)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36580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7">
                            <a:extLst>
                              <a:ext uri="{A12FA001-AC4F-418D-AE19-62706E023703}"/>
                            </a:extLst>
                          </a:hlinkClick>
                        </a:rPr>
                        <a:t>Observation【檢驗檢查】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-Observation(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全套血液檢查與結果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07644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19">
                            <a:extLst>
                              <a:ext uri="{A12FA001-AC4F-418D-AE19-62706E023703}"/>
                            </a:extLst>
                          </a:hlinkClick>
                        </a:rPr>
                        <a:t>Organization【機構】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-Organization(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醫院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0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29695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1">
                            <a:extLst>
                              <a:ext uri="{A12FA001-AC4F-418D-AE19-62706E023703}"/>
                            </a:extLst>
                          </a:hlinkClick>
                        </a:rPr>
                        <a:t>Patient【病人】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-Patient(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病人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2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30254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3">
                            <a:extLst>
                              <a:ext uri="{A12FA001-AC4F-418D-AE19-62706E023703}"/>
                            </a:extLst>
                          </a:hlinkClick>
                        </a:rPr>
                        <a:t>Practitioner【照護服務提供者】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-Practitioner(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醫師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4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77009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5">
                            <a:extLst>
                              <a:ext uri="{A12FA001-AC4F-418D-AE19-62706E023703}"/>
                            </a:extLst>
                          </a:hlinkClick>
                        </a:rPr>
                        <a:t>Procedure【手術處置】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6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通用範例-Procedure(鼠蹊疝氣修補術－無腸切除)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470198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7">
                            <a:extLst>
                              <a:ext uri="{A12FA001-AC4F-418D-AE19-62706E023703}"/>
                            </a:extLst>
                          </a:hlinkClick>
                        </a:rPr>
                        <a:t>Coverage【保險計畫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7">
                            <a:extLst>
                              <a:ext uri="{A12FA001-AC4F-418D-AE19-62706E023703}"/>
                            </a:extLst>
                          </a:hlinkClick>
                        </a:rPr>
                        <a:t>】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-Coverage( 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醫療保險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8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45063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9">
                            <a:extLst>
                              <a:ext uri="{A12FA001-AC4F-418D-AE19-62706E023703}"/>
                            </a:extLst>
                          </a:hlinkClick>
                        </a:rPr>
                        <a:t>EpisodeOfCare【照護事件】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通用範例-EpisodeOfCare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居家照護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0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957107"/>
                  </a:ext>
                </a:extLst>
              </a:tr>
              <a:tr h="251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1">
                            <a:extLst>
                              <a:ext uri="{A12FA001-AC4F-418D-AE19-62706E023703}"/>
                            </a:extLst>
                          </a:hlinkClick>
                        </a:rPr>
                        <a:t>RelatedPerson【關係人】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通用範例-RelatedPerson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(</a:t>
                      </a:r>
                      <a:r>
                        <a:rPr lang="en-US" sz="11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關係人:妻子</a:t>
                      </a:r>
                      <a:r>
                        <a:rPr lang="en-US" sz="11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2">
                            <a:extLst>
                              <a:ext uri="{A12FA001-AC4F-418D-AE19-62706E023703}"/>
                            </a:extLst>
                          </a:hlinkClick>
                        </a:rPr>
                        <a:t>)</a:t>
                      </a:r>
                      <a:endParaRPr lang="zh-TW" sz="2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6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加護病房生理監測應用情境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概述數位化好處</a:t>
            </a:r>
            <a:endParaRPr lang="en-US" altLang="zh-TW" dirty="0" smtClean="0"/>
          </a:p>
          <a:p>
            <a:r>
              <a:rPr lang="en-US" altLang="zh-TW" dirty="0" smtClean="0"/>
              <a:t>Resources</a:t>
            </a:r>
          </a:p>
          <a:p>
            <a:pPr lvl="1"/>
            <a:r>
              <a:rPr lang="zh-TW" altLang="en-US" dirty="0" smtClean="0"/>
              <a:t>新增病房醫護人員</a:t>
            </a:r>
            <a:r>
              <a:rPr lang="zh-TW" altLang="en-US" dirty="0"/>
              <a:t>及裝置資訊</a:t>
            </a:r>
          </a:p>
          <a:p>
            <a:pPr lvl="1"/>
            <a:r>
              <a:rPr lang="zh-TW" altLang="en-US" dirty="0" smtClean="0"/>
              <a:t>新增病患及就醫資訊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產生生理量測資訊</a:t>
            </a:r>
            <a:endParaRPr lang="en-US" altLang="zh-TW" dirty="0" smtClean="0"/>
          </a:p>
          <a:p>
            <a:r>
              <a:rPr lang="zh-TW" altLang="en-US" dirty="0" smtClean="0"/>
              <a:t>查詢病人生理監測資訊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就醫病患列表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病人某段時間之生理監測資訊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1004</Words>
  <Application>Microsoft Office PowerPoint</Application>
  <PresentationFormat>如螢幕大小 (4:3)</PresentationFormat>
  <Paragraphs>211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FHIR 初學者系統開發指引</vt:lpstr>
      <vt:lpstr>發展各式健康醫療前端應用</vt:lpstr>
      <vt:lpstr>應用情境範例</vt:lpstr>
      <vt:lpstr>新增 FHIR resources 注意事項</vt:lpstr>
      <vt:lpstr>查詢 FHIR resources 方式</vt:lpstr>
      <vt:lpstr>FHIR 入門應用</vt:lpstr>
      <vt:lpstr>PowerPoint 簡報</vt:lpstr>
      <vt:lpstr>PowerPoint 簡報</vt:lpstr>
      <vt:lpstr>加護病房生理監測應用情境</vt:lpstr>
      <vt:lpstr>不恥下問</vt:lpstr>
      <vt:lpstr>系統整合互通性等級</vt:lpstr>
      <vt:lpstr>PowerPoint 簡報</vt:lpstr>
      <vt:lpstr>PowerPoint 簡報</vt:lpstr>
      <vt:lpstr>  如何布局發展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88</cp:revision>
  <dcterms:created xsi:type="dcterms:W3CDTF">2018-02-03T05:10:10Z</dcterms:created>
  <dcterms:modified xsi:type="dcterms:W3CDTF">2019-10-07T08:31:29Z</dcterms:modified>
</cp:coreProperties>
</file>