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3"/>
  </p:notesMasterIdLst>
  <p:sldIdLst>
    <p:sldId id="578" r:id="rId3"/>
    <p:sldId id="586" r:id="rId4"/>
    <p:sldId id="584" r:id="rId5"/>
    <p:sldId id="585" r:id="rId6"/>
    <p:sldId id="579" r:id="rId7"/>
    <p:sldId id="581" r:id="rId8"/>
    <p:sldId id="587" r:id="rId9"/>
    <p:sldId id="589" r:id="rId10"/>
    <p:sldId id="582" r:id="rId11"/>
    <p:sldId id="59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9091" autoAdjust="0"/>
  </p:normalViewPr>
  <p:slideViewPr>
    <p:cSldViewPr snapToGrid="0" snapToObjects="1">
      <p:cViewPr varScale="1">
        <p:scale>
          <a:sx n="69" d="100"/>
          <a:sy n="69" d="100"/>
        </p:scale>
        <p:origin x="56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63DF-D465-7D44-979E-8E059A80EA5A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CFF0-FF0C-F547-81EB-01DC6FA2A0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974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23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9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3200" y="152400"/>
            <a:ext cx="117856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AU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12192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0000"/>
                </a:solidFill>
              </a:rPr>
              <a:t>       © 2016 HL7 ® </a:t>
            </a:r>
            <a:r>
              <a:rPr lang="en-US" sz="800" b="1" dirty="0">
                <a:solidFill>
                  <a:srgbClr val="000000"/>
                </a:solidFill>
              </a:rPr>
              <a:t>International. </a:t>
            </a:r>
            <a:r>
              <a:rPr lang="en-US" sz="800" b="1" dirty="0" smtClean="0">
                <a:solidFill>
                  <a:srgbClr val="000000"/>
                </a:solidFill>
              </a:rPr>
              <a:t>Licensed under Creative Commons. </a:t>
            </a:r>
            <a:r>
              <a:rPr lang="en-US" sz="800" b="1" dirty="0">
                <a:solidFill>
                  <a:srgbClr val="000000"/>
                </a:solidFill>
              </a:rPr>
              <a:t>HL7 </a:t>
            </a:r>
            <a:r>
              <a:rPr lang="en-US" sz="800" b="1" dirty="0" smtClean="0">
                <a:solidFill>
                  <a:srgbClr val="000000"/>
                </a:solidFill>
              </a:rPr>
              <a:t>&amp; Health </a:t>
            </a:r>
            <a:r>
              <a:rPr lang="en-US" sz="800" b="1" dirty="0">
                <a:solidFill>
                  <a:srgbClr val="000000"/>
                </a:solidFill>
              </a:rPr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44905" y="260649"/>
            <a:ext cx="2712995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84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63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60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1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1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83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6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2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5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67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6"/>
            <a:ext cx="8736971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089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15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80" y="6501351"/>
            <a:ext cx="2150885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0DF3849-E887-4193-B76F-9C51765F958D}" type="datetimeFigureOut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21-10-2019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59564" y="6501351"/>
            <a:ext cx="8256917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16480" y="6501351"/>
            <a:ext cx="1741984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98377B-874B-4DB7-8057-E4552B93344F}" type="slidenum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2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82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3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113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410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8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31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4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88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536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40" y="236547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3" y="332657"/>
            <a:ext cx="8736971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304800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0000"/>
                </a:solidFill>
              </a:rPr>
              <a:t>© 2016 HL7 ® International. Licensed under Creative Commons. HL7 &amp; Health Level Seven are registered trademarks of Health Level Seven International. Reg. U.S. TM Office.</a:t>
            </a:r>
            <a:endParaRPr lang="en-US" sz="800" b="1" dirty="0">
              <a:solidFill>
                <a:srgbClr val="000000"/>
              </a:solidFill>
            </a:endParaRP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17" y="5791200"/>
            <a:ext cx="88688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68341" y="260649"/>
            <a:ext cx="2712995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hapi.fhir.org/baseR4/Appointment?slot=1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12023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 smtClean="0">
                <a:latin typeface="+mn-ea"/>
                <a:ea typeface="+mn-ea"/>
              </a:rPr>
              <a:t>FHIR appointment</a:t>
            </a:r>
            <a:endParaRPr lang="zh-TW" altLang="en-US" sz="48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572" y="1524000"/>
            <a:ext cx="10772123" cy="4328466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+mn-ea"/>
              </a:rPr>
              <a:t>appointment</a:t>
            </a:r>
            <a:r>
              <a:rPr lang="zh-TW" altLang="en-US" sz="3200" dirty="0" smtClean="0">
                <a:latin typeface="+mn-ea"/>
              </a:rPr>
              <a:t>預約及掛號</a:t>
            </a:r>
            <a:endParaRPr lang="en-US" altLang="zh-TW" sz="3200" dirty="0" smtClean="0">
              <a:latin typeface="+mn-ea"/>
            </a:endParaRPr>
          </a:p>
          <a:p>
            <a:r>
              <a:rPr lang="zh-TW" altLang="en-US" sz="3200" dirty="0" smtClean="0">
                <a:latin typeface="+mn-ea"/>
              </a:rPr>
              <a:t>應用情境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看病、檢查、或其他健康服務掛號</a:t>
            </a:r>
            <a:endParaRPr lang="en-US" altLang="zh-TW" sz="2800" dirty="0" smtClean="0">
              <a:latin typeface="+mn-ea"/>
            </a:endParaRPr>
          </a:p>
          <a:p>
            <a:pPr lvl="2"/>
            <a:r>
              <a:rPr lang="zh-TW" altLang="en-US" sz="2400" dirty="0" smtClean="0">
                <a:latin typeface="+mn-ea"/>
              </a:rPr>
              <a:t>如</a:t>
            </a:r>
            <a:r>
              <a:rPr lang="zh-TW" altLang="en-US" sz="2400" dirty="0">
                <a:latin typeface="+mn-ea"/>
              </a:rPr>
              <a:t>復</a:t>
            </a:r>
            <a:r>
              <a:rPr lang="zh-TW" altLang="en-US" sz="2400" dirty="0" smtClean="0">
                <a:latin typeface="+mn-ea"/>
              </a:rPr>
              <a:t>健中心</a:t>
            </a:r>
            <a:r>
              <a:rPr lang="zh-TW" altLang="en-US" sz="2400" dirty="0">
                <a:latin typeface="+mn-ea"/>
              </a:rPr>
              <a:t>復</a:t>
            </a:r>
            <a:r>
              <a:rPr lang="zh-TW" altLang="en-US" sz="2400" dirty="0" smtClean="0">
                <a:latin typeface="+mn-ea"/>
              </a:rPr>
              <a:t>健、影像檢查等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遠距諮詢掛號</a:t>
            </a:r>
            <a:endParaRPr lang="en-US" altLang="zh-TW" sz="2800" dirty="0" smtClean="0">
              <a:latin typeface="+mn-ea"/>
            </a:endParaRPr>
          </a:p>
          <a:p>
            <a:pPr lvl="2"/>
            <a:r>
              <a:rPr lang="zh-TW" altLang="en-US" sz="2400" dirty="0" smtClean="0">
                <a:latin typeface="+mn-ea"/>
              </a:rPr>
              <a:t>有不少熱心醫師免費願意提供服務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排定社區</a:t>
            </a:r>
            <a:r>
              <a:rPr lang="zh-TW" altLang="en-US" dirty="0">
                <a:latin typeface="+mn-ea"/>
              </a:rPr>
              <a:t>、照護中心、及居家</a:t>
            </a:r>
            <a:r>
              <a:rPr lang="zh-TW" altLang="en-US" dirty="0" smtClean="0">
                <a:latin typeface="+mn-ea"/>
              </a:rPr>
              <a:t>服務時間</a:t>
            </a:r>
            <a:r>
              <a:rPr lang="en-US" altLang="zh-TW" dirty="0" smtClean="0">
                <a:latin typeface="+mn-ea"/>
              </a:rPr>
              <a:t>?</a:t>
            </a:r>
          </a:p>
          <a:p>
            <a:pPr lvl="2"/>
            <a:r>
              <a:rPr lang="zh-TW" altLang="en-US" dirty="0" smtClean="0">
                <a:latin typeface="+mn-ea"/>
              </a:rPr>
              <a:t>不限醫療</a:t>
            </a:r>
            <a:r>
              <a:rPr lang="en-US" altLang="zh-TW" dirty="0" smtClean="0">
                <a:latin typeface="+mn-ea"/>
              </a:rPr>
              <a:t>?</a:t>
            </a:r>
            <a:r>
              <a:rPr lang="zh-TW" altLang="en-US" dirty="0" smtClean="0">
                <a:latin typeface="+mn-ea"/>
              </a:rPr>
              <a:t> 如協助打掃、報名參加社區活動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分梯次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等</a:t>
            </a:r>
            <a:endParaRPr lang="en-US" altLang="zh-TW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55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12023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 smtClean="0">
                <a:latin typeface="+mn-ea"/>
                <a:ea typeface="+mn-ea"/>
              </a:rPr>
              <a:t>FHIR</a:t>
            </a:r>
            <a:r>
              <a:rPr lang="zh-TW" altLang="en-US" sz="4800" b="1" dirty="0" smtClean="0">
                <a:latin typeface="+mn-ea"/>
                <a:ea typeface="+mn-ea"/>
              </a:rPr>
              <a:t> </a:t>
            </a:r>
            <a:r>
              <a:rPr lang="en-US" altLang="zh-TW" sz="4800" b="1" dirty="0" smtClean="0">
                <a:latin typeface="+mn-ea"/>
                <a:ea typeface="+mn-ea"/>
              </a:rPr>
              <a:t>resource </a:t>
            </a:r>
            <a:r>
              <a:rPr lang="zh-TW" altLang="en-US" sz="4800" b="1" dirty="0" smtClean="0">
                <a:latin typeface="+mn-ea"/>
                <a:ea typeface="+mn-ea"/>
              </a:rPr>
              <a:t>查詢</a:t>
            </a:r>
            <a:endParaRPr lang="zh-TW" altLang="en-US" sz="48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1202" y="1437373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+mn-ea"/>
              </a:rPr>
              <a:t>看診資訊查詢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某</a:t>
            </a:r>
            <a:r>
              <a:rPr lang="zh-TW" altLang="en-US" sz="2800" dirty="0">
                <a:latin typeface="+mn-ea"/>
              </a:rPr>
              <a:t>班表包含的時段</a:t>
            </a:r>
          </a:p>
          <a:p>
            <a:pPr lvl="1"/>
            <a:r>
              <a:rPr lang="en-US" altLang="zh-TW" sz="2800" dirty="0">
                <a:latin typeface="+mn-ea"/>
              </a:rPr>
              <a:t>http://hapi.fhir.org/baseDstu3/Slot?schedule=1896788</a:t>
            </a:r>
          </a:p>
          <a:p>
            <a:pPr lvl="1"/>
            <a:r>
              <a:rPr lang="zh-TW" altLang="en-US" sz="2800" dirty="0" smtClean="0">
                <a:latin typeface="+mn-ea"/>
              </a:rPr>
              <a:t>查詢</a:t>
            </a:r>
            <a:r>
              <a:rPr lang="zh-TW" altLang="en-US" sz="2800" dirty="0">
                <a:latin typeface="+mn-ea"/>
              </a:rPr>
              <a:t>某時段之小兒科醫師</a:t>
            </a:r>
            <a:r>
              <a:rPr lang="en-US" altLang="zh-TW" sz="2800" dirty="0">
                <a:latin typeface="+mn-ea"/>
              </a:rPr>
              <a:t>(</a:t>
            </a:r>
            <a:r>
              <a:rPr lang="zh-TW" altLang="en-US" sz="2800" dirty="0">
                <a:latin typeface="+mn-ea"/>
              </a:rPr>
              <a:t>可能有好幾個</a:t>
            </a:r>
            <a:r>
              <a:rPr lang="en-US" altLang="zh-TW" sz="2800" dirty="0">
                <a:latin typeface="+mn-ea"/>
              </a:rPr>
              <a:t>)</a:t>
            </a:r>
            <a:r>
              <a:rPr lang="zh-TW" altLang="en-US" sz="2800" dirty="0">
                <a:latin typeface="+mn-ea"/>
              </a:rPr>
              <a:t>之看診時間</a:t>
            </a:r>
          </a:p>
          <a:p>
            <a:r>
              <a:rPr lang="zh-TW" altLang="en-US" sz="3200" dirty="0" smtClean="0">
                <a:latin typeface="+mn-ea"/>
              </a:rPr>
              <a:t>掛</a:t>
            </a:r>
            <a:r>
              <a:rPr lang="zh-TW" altLang="en-US" sz="3200" dirty="0">
                <a:latin typeface="+mn-ea"/>
              </a:rPr>
              <a:t>號</a:t>
            </a:r>
            <a:r>
              <a:rPr lang="zh-TW" altLang="en-US" sz="3200" dirty="0" smtClean="0">
                <a:latin typeface="+mn-ea"/>
              </a:rPr>
              <a:t>資料查</a:t>
            </a:r>
            <a:r>
              <a:rPr lang="zh-TW" altLang="en-US" sz="3200" dirty="0">
                <a:latin typeface="+mn-ea"/>
              </a:rPr>
              <a:t>詢</a:t>
            </a:r>
            <a:endParaRPr lang="en-US" altLang="zh-TW" sz="3200" dirty="0" smtClean="0">
              <a:latin typeface="+mn-ea"/>
            </a:endParaRPr>
          </a:p>
          <a:p>
            <a:r>
              <a:rPr lang="zh-TW" altLang="en-US" sz="3200" dirty="0" smtClean="0">
                <a:latin typeface="+mn-ea"/>
              </a:rPr>
              <a:t>查</a:t>
            </a:r>
            <a:r>
              <a:rPr lang="zh-TW" altLang="en-US" sz="3200" dirty="0">
                <a:latin typeface="+mn-ea"/>
              </a:rPr>
              <a:t>某時段之掛號病人</a:t>
            </a:r>
          </a:p>
          <a:p>
            <a:pPr lvl="1"/>
            <a:r>
              <a:rPr lang="en-US" altLang="zh-TW" sz="2800" dirty="0">
                <a:latin typeface="+mn-ea"/>
                <a:hlinkClick r:id="rId2"/>
              </a:rPr>
              <a:t>http://</a:t>
            </a:r>
            <a:r>
              <a:rPr lang="en-US" altLang="zh-TW" sz="2800" dirty="0" smtClean="0">
                <a:latin typeface="+mn-ea"/>
                <a:hlinkClick r:id="rId2"/>
              </a:rPr>
              <a:t>hapi.fhir.org/baseR4/Appointment?slot=123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3600" dirty="0" smtClean="0">
                <a:latin typeface="+mn-ea"/>
              </a:rPr>
              <a:t>查詢</a:t>
            </a:r>
            <a:r>
              <a:rPr lang="zh-TW" altLang="en-US" sz="3600" dirty="0">
                <a:latin typeface="+mn-ea"/>
              </a:rPr>
              <a:t>某一病人之掛號</a:t>
            </a:r>
            <a:r>
              <a:rPr lang="zh-TW" altLang="en-US" sz="3600" dirty="0" smtClean="0">
                <a:latin typeface="+mn-ea"/>
              </a:rPr>
              <a:t>資料</a:t>
            </a:r>
            <a:endParaRPr lang="en-US" altLang="zh-TW" sz="3600" dirty="0" smtClean="0">
              <a:latin typeface="+mn-ea"/>
            </a:endParaRPr>
          </a:p>
          <a:p>
            <a:pPr lvl="1"/>
            <a:r>
              <a:rPr lang="en-US" altLang="zh-TW" sz="2800" dirty="0">
                <a:latin typeface="+mn-ea"/>
              </a:rPr>
              <a:t>http://</a:t>
            </a:r>
            <a:r>
              <a:rPr lang="en-US" altLang="zh-TW" sz="2800" dirty="0" smtClean="0">
                <a:latin typeface="+mn-ea"/>
              </a:rPr>
              <a:t>hapi.fhir.org/baseR4/Appointment?patient=123</a:t>
            </a:r>
            <a:endParaRPr lang="zh-TW" altLang="en-US" sz="2800" dirty="0">
              <a:latin typeface="+mn-ea"/>
            </a:endParaRPr>
          </a:p>
          <a:p>
            <a:pPr lvl="2"/>
            <a:endParaRPr lang="zh-TW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1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應用情境範例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統一之網路</a:t>
            </a:r>
            <a:r>
              <a:rPr lang="zh-TW" altLang="en-US" dirty="0"/>
              <a:t>掛號平台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解決不同醫院就醫，需使用不同掛號系統造成的不便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利於民眾</a:t>
            </a:r>
            <a:r>
              <a:rPr lang="zh-TW" altLang="en-US" dirty="0"/>
              <a:t>從此平台</a:t>
            </a:r>
            <a:r>
              <a:rPr lang="zh-TW" altLang="en-US" dirty="0" smtClean="0"/>
              <a:t>，選擇</a:t>
            </a:r>
            <a:r>
              <a:rPr lang="zh-TW" altLang="en-US" dirty="0"/>
              <a:t>方便的時間及醫院預約掛號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幫小診所或健康醫療單位建立網路掛號服務</a:t>
            </a:r>
            <a:endParaRPr lang="en-US" altLang="zh-TW" dirty="0" smtClean="0"/>
          </a:p>
          <a:p>
            <a:pPr lvl="1"/>
            <a:r>
              <a:rPr lang="zh-TW" altLang="en-US" dirty="0"/>
              <a:t>診所及</a:t>
            </a:r>
            <a:r>
              <a:rPr lang="zh-TW" altLang="en-US" dirty="0" smtClean="0"/>
              <a:t>小型機構</a:t>
            </a:r>
            <a:r>
              <a:rPr lang="zh-TW" altLang="en-US" dirty="0"/>
              <a:t>，往往無資訊人力建立及維護醫資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可用統一之平台提供網路</a:t>
            </a:r>
            <a:r>
              <a:rPr lang="zh-TW" altLang="en-US" dirty="0"/>
              <a:t>掛號</a:t>
            </a:r>
            <a:r>
              <a:rPr lang="zh-TW" altLang="en-US" dirty="0" smtClean="0"/>
              <a:t>機制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427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線上掛號流程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應用情境概述</a:t>
            </a:r>
          </a:p>
          <a:p>
            <a:pPr lvl="1"/>
            <a:r>
              <a:rPr lang="zh-TW" altLang="en-US" dirty="0"/>
              <a:t>基於 </a:t>
            </a:r>
            <a:r>
              <a:rPr lang="en-US" altLang="zh-TW" dirty="0"/>
              <a:t>FHIR </a:t>
            </a:r>
            <a:r>
              <a:rPr lang="zh-TW" altLang="en-US" dirty="0"/>
              <a:t>規範，醫療機構提供門診時間表，提供網頁或 </a:t>
            </a:r>
            <a:r>
              <a:rPr lang="en-US" altLang="zh-TW" dirty="0"/>
              <a:t>APP </a:t>
            </a:r>
            <a:r>
              <a:rPr lang="zh-TW" altLang="en-US" dirty="0"/>
              <a:t>介面讓病人線上掛號</a:t>
            </a:r>
          </a:p>
        </p:txBody>
      </p:sp>
    </p:spTree>
    <p:extLst>
      <p:ext uri="{BB962C8B-B14F-4D97-AF65-F5344CB8AC3E}">
        <p14:creationId xmlns:p14="http://schemas.microsoft.com/office/powerpoint/2010/main" val="182178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預定產生之使用功能與介面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醫院</a:t>
            </a:r>
            <a:r>
              <a:rPr lang="zh-TW" altLang="en-US" dirty="0"/>
              <a:t>人員增修門診時間表介面</a:t>
            </a:r>
          </a:p>
          <a:p>
            <a:r>
              <a:rPr lang="zh-TW" altLang="en-US" dirty="0"/>
              <a:t>民眾註冊帳號及病人基本資料</a:t>
            </a:r>
          </a:p>
          <a:p>
            <a:r>
              <a:rPr lang="zh-TW" altLang="en-US" dirty="0"/>
              <a:t>民眾查詢檢視門診時間表</a:t>
            </a:r>
          </a:p>
          <a:p>
            <a:r>
              <a:rPr lang="zh-TW" altLang="en-US" dirty="0"/>
              <a:t>點選時間表上某時段，新增掛號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其他案例可</a:t>
            </a:r>
            <a:r>
              <a:rPr lang="zh-TW" altLang="en-US" dirty="0"/>
              <a:t>為 </a:t>
            </a:r>
            <a:r>
              <a:rPr lang="en-US" altLang="zh-TW" dirty="0"/>
              <a:t>APP </a:t>
            </a:r>
            <a:r>
              <a:rPr lang="zh-TW" altLang="en-US" dirty="0"/>
              <a:t>、網頁之資料輸入、呈現、及統計分析介面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32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12023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 smtClean="0">
                <a:latin typeface="+mn-ea"/>
                <a:ea typeface="+mn-ea"/>
              </a:rPr>
              <a:t>相關 </a:t>
            </a:r>
            <a:r>
              <a:rPr lang="en-US" altLang="zh-TW" sz="4800" b="1" dirty="0" smtClean="0">
                <a:latin typeface="+mn-ea"/>
                <a:ea typeface="+mn-ea"/>
              </a:rPr>
              <a:t>FHIR</a:t>
            </a:r>
            <a:r>
              <a:rPr lang="zh-TW" altLang="en-US" sz="4800" b="1" dirty="0" smtClean="0">
                <a:latin typeface="+mn-ea"/>
                <a:ea typeface="+mn-ea"/>
              </a:rPr>
              <a:t> </a:t>
            </a:r>
            <a:r>
              <a:rPr lang="en-US" altLang="zh-TW" sz="4800" b="1" dirty="0" smtClean="0">
                <a:latin typeface="+mn-ea"/>
                <a:ea typeface="+mn-ea"/>
              </a:rPr>
              <a:t>resources</a:t>
            </a:r>
            <a:endParaRPr lang="zh-TW" altLang="en-US" sz="48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572" y="1524000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+mn-ea"/>
              </a:rPr>
              <a:t>預約</a:t>
            </a:r>
            <a:r>
              <a:rPr lang="zh-TW" altLang="en-US" sz="3200" dirty="0">
                <a:latin typeface="+mn-ea"/>
              </a:rPr>
              <a:t>及</a:t>
            </a:r>
            <a:r>
              <a:rPr lang="zh-TW" altLang="en-US" sz="3200" dirty="0" smtClean="0">
                <a:latin typeface="+mn-ea"/>
              </a:rPr>
              <a:t>掛號所需資訊</a:t>
            </a:r>
            <a:endParaRPr lang="zh-TW" altLang="en-US" sz="3200" dirty="0">
              <a:latin typeface="+mn-ea"/>
            </a:endParaRPr>
          </a:p>
          <a:p>
            <a:pPr lvl="1"/>
            <a:r>
              <a:rPr lang="zh-TW" altLang="en-US" sz="2800" dirty="0">
                <a:latin typeface="+mn-ea"/>
              </a:rPr>
              <a:t>門診時間表</a:t>
            </a:r>
            <a:r>
              <a:rPr lang="en-US" altLang="zh-TW" sz="2800" dirty="0">
                <a:latin typeface="+mn-ea"/>
              </a:rPr>
              <a:t>:schedule</a:t>
            </a:r>
          </a:p>
          <a:p>
            <a:pPr lvl="1"/>
            <a:r>
              <a:rPr lang="zh-TW" altLang="en-US" sz="2800" dirty="0">
                <a:latin typeface="+mn-ea"/>
              </a:rPr>
              <a:t>看診科別及時段</a:t>
            </a:r>
            <a:r>
              <a:rPr lang="en-US" altLang="zh-TW" sz="2800" dirty="0">
                <a:latin typeface="+mn-ea"/>
              </a:rPr>
              <a:t>: Slot</a:t>
            </a:r>
          </a:p>
          <a:p>
            <a:pPr lvl="1"/>
            <a:r>
              <a:rPr lang="zh-TW" altLang="en-US" sz="2800" dirty="0">
                <a:latin typeface="+mn-ea"/>
              </a:rPr>
              <a:t>掛號結果</a:t>
            </a:r>
            <a:r>
              <a:rPr lang="en-US" altLang="zh-TW" sz="2800" dirty="0">
                <a:latin typeface="+mn-ea"/>
              </a:rPr>
              <a:t>: appointment </a:t>
            </a:r>
          </a:p>
          <a:p>
            <a:r>
              <a:rPr lang="zh-TW" altLang="en-US" sz="3200" dirty="0" smtClean="0">
                <a:latin typeface="+mn-ea"/>
              </a:rPr>
              <a:t>需預先建立</a:t>
            </a:r>
            <a:r>
              <a:rPr lang="zh-TW" altLang="en-US" sz="3200" dirty="0" smtClean="0">
                <a:latin typeface="+mn-ea"/>
              </a:rPr>
              <a:t>的人員組織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en-US" altLang="zh-TW" sz="2800" b="1" dirty="0">
                <a:latin typeface="+mn-ea"/>
              </a:rPr>
              <a:t>Organization </a:t>
            </a:r>
            <a:r>
              <a:rPr lang="zh-TW" altLang="en-US" sz="2800" b="1" dirty="0">
                <a:latin typeface="+mn-ea"/>
              </a:rPr>
              <a:t>組織</a:t>
            </a:r>
          </a:p>
          <a:p>
            <a:pPr lvl="1"/>
            <a:r>
              <a:rPr lang="en-US" altLang="zh-TW" sz="2800" b="1" dirty="0">
                <a:latin typeface="+mn-ea"/>
              </a:rPr>
              <a:t>Patient </a:t>
            </a:r>
            <a:r>
              <a:rPr lang="zh-TW" altLang="en-US" sz="2800" b="1" dirty="0">
                <a:latin typeface="+mn-ea"/>
              </a:rPr>
              <a:t>病人基本資料 </a:t>
            </a:r>
            <a:r>
              <a:rPr lang="en-US" altLang="zh-TW" sz="2800" b="1" dirty="0">
                <a:latin typeface="+mn-ea"/>
              </a:rPr>
              <a:t>(</a:t>
            </a:r>
            <a:r>
              <a:rPr lang="zh-TW" altLang="en-US" sz="2800" b="1" dirty="0">
                <a:latin typeface="+mn-ea"/>
              </a:rPr>
              <a:t>不含帳號</a:t>
            </a:r>
            <a:r>
              <a:rPr lang="en-US" altLang="zh-TW" sz="2800" b="1" dirty="0">
                <a:latin typeface="+mn-ea"/>
              </a:rPr>
              <a:t>)</a:t>
            </a:r>
          </a:p>
          <a:p>
            <a:pPr lvl="1"/>
            <a:r>
              <a:rPr lang="en-US" altLang="zh-TW" sz="2800" b="1" dirty="0">
                <a:latin typeface="+mn-ea"/>
              </a:rPr>
              <a:t> </a:t>
            </a:r>
            <a:r>
              <a:rPr lang="en-US" altLang="zh-TW" sz="2800" b="1" dirty="0" smtClean="0">
                <a:latin typeface="+mn-ea"/>
              </a:rPr>
              <a:t>Practitioner</a:t>
            </a:r>
            <a:r>
              <a:rPr lang="zh-TW" altLang="en-US" sz="2800" b="1" dirty="0" smtClean="0">
                <a:latin typeface="+mn-ea"/>
              </a:rPr>
              <a:t> 醫護從業人員</a:t>
            </a:r>
            <a:endParaRPr lang="en-US" altLang="zh-TW" sz="2800" b="1" dirty="0" smtClean="0">
              <a:latin typeface="+mn-ea"/>
            </a:endParaRPr>
          </a:p>
          <a:p>
            <a:pPr lvl="1"/>
            <a:r>
              <a:rPr lang="en-US" altLang="zh-TW" sz="2800" b="1" dirty="0" smtClean="0">
                <a:latin typeface="+mn-ea"/>
              </a:rPr>
              <a:t> </a:t>
            </a:r>
            <a:r>
              <a:rPr lang="en-US" altLang="zh-TW" sz="2800" b="1" dirty="0" err="1" smtClean="0">
                <a:latin typeface="+mn-ea"/>
              </a:rPr>
              <a:t>PractitionerRole</a:t>
            </a:r>
            <a:r>
              <a:rPr lang="zh-TW" altLang="en-US" sz="2800" b="1" dirty="0" smtClean="0">
                <a:latin typeface="+mn-ea"/>
              </a:rPr>
              <a:t> 隸屬於某組織之工作人員</a:t>
            </a:r>
            <a:endParaRPr lang="en-US" altLang="zh-TW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58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12023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 smtClean="0">
                <a:latin typeface="+mn-ea"/>
                <a:ea typeface="+mn-ea"/>
              </a:rPr>
              <a:t>掛號流程分析</a:t>
            </a:r>
            <a:endParaRPr lang="zh-TW" altLang="en-US" sz="48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1202" y="1437373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+mn-ea"/>
              </a:rPr>
              <a:t>醫療單位定期上傳及更新</a:t>
            </a:r>
            <a:r>
              <a:rPr lang="en-US" altLang="zh-TW" sz="3200" dirty="0" smtClean="0">
                <a:latin typeface="+mn-ea"/>
              </a:rPr>
              <a:t>:</a:t>
            </a:r>
          </a:p>
          <a:p>
            <a:pPr lvl="1"/>
            <a:r>
              <a:rPr lang="zh-TW" altLang="en-US" sz="2800" dirty="0">
                <a:latin typeface="+mn-ea"/>
              </a:rPr>
              <a:t>醫療健康人員與機構資訊</a:t>
            </a:r>
          </a:p>
          <a:p>
            <a:pPr lvl="1"/>
            <a:r>
              <a:rPr lang="zh-TW" altLang="en-US" sz="2800" dirty="0" smtClean="0">
                <a:latin typeface="+mn-ea"/>
              </a:rPr>
              <a:t>預約掛號時段資訊</a:t>
            </a:r>
            <a:endParaRPr lang="zh-TW" altLang="en-US" sz="2800" dirty="0">
              <a:latin typeface="+mn-ea"/>
            </a:endParaRPr>
          </a:p>
          <a:p>
            <a:pPr lvl="2"/>
            <a:r>
              <a:rPr lang="zh-TW" altLang="en-US" sz="2400" dirty="0">
                <a:latin typeface="+mn-ea"/>
              </a:rPr>
              <a:t>門診時間表</a:t>
            </a:r>
            <a:r>
              <a:rPr lang="en-US" altLang="zh-TW" sz="2400" dirty="0">
                <a:latin typeface="+mn-ea"/>
              </a:rPr>
              <a:t>:</a:t>
            </a:r>
            <a:r>
              <a:rPr lang="en-US" altLang="zh-TW" sz="2400" dirty="0" smtClean="0">
                <a:latin typeface="+mn-ea"/>
              </a:rPr>
              <a:t>schedule</a:t>
            </a:r>
            <a:r>
              <a:rPr lang="zh-TW" altLang="en-US" sz="2400" dirty="0" smtClean="0">
                <a:latin typeface="+mn-ea"/>
              </a:rPr>
              <a:t>、看</a:t>
            </a:r>
            <a:r>
              <a:rPr lang="zh-TW" altLang="en-US" sz="2400" dirty="0">
                <a:latin typeface="+mn-ea"/>
              </a:rPr>
              <a:t>診科別及時段</a:t>
            </a:r>
            <a:r>
              <a:rPr lang="en-US" altLang="zh-TW" sz="2400" dirty="0">
                <a:latin typeface="+mn-ea"/>
              </a:rPr>
              <a:t>: Slot</a:t>
            </a:r>
          </a:p>
          <a:p>
            <a:r>
              <a:rPr lang="zh-TW" altLang="en-US" sz="3200" dirty="0" smtClean="0">
                <a:latin typeface="+mn-ea"/>
              </a:rPr>
              <a:t>民眾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預先在平台建立帳號、可提供病人狀況</a:t>
            </a:r>
            <a:r>
              <a:rPr lang="zh-TW" altLang="en-US" sz="2800" dirty="0">
                <a:latin typeface="+mn-ea"/>
              </a:rPr>
              <a:t>及問題</a:t>
            </a:r>
            <a:r>
              <a:rPr lang="zh-TW" altLang="en-US" sz="2800" dirty="0" smtClean="0">
                <a:latin typeface="+mn-ea"/>
              </a:rPr>
              <a:t>資訊、選定掛號時段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3200" dirty="0" smtClean="0">
                <a:latin typeface="+mn-ea"/>
              </a:rPr>
              <a:t>結果查詢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民眾查詢個人或家屬之掛號資訊</a:t>
            </a:r>
            <a:endParaRPr lang="en-US" altLang="zh-TW" sz="28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各機構查該機構之掛號資訊</a:t>
            </a:r>
            <a:endParaRPr lang="en-US" altLang="zh-TW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93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Resources </a:t>
            </a:r>
            <a:r>
              <a:rPr lang="zh-TW" altLang="en-US" dirty="0"/>
              <a:t>範例及其需特別注意的細部規格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</a:t>
            </a:r>
            <a:r>
              <a:rPr lang="zh-TW" altLang="en-US" dirty="0"/>
              <a:t>依據 </a:t>
            </a:r>
            <a:r>
              <a:rPr lang="en-US" altLang="zh-TW" dirty="0"/>
              <a:t>FHIR </a:t>
            </a:r>
            <a:r>
              <a:rPr lang="zh-TW" altLang="en-US" dirty="0"/>
              <a:t>官網或測試網站範例</a:t>
            </a:r>
            <a:r>
              <a:rPr lang="zh-TW" altLang="en-US" dirty="0" smtClean="0"/>
              <a:t>整理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測試</a:t>
            </a:r>
            <a:r>
              <a:rPr lang="zh-TW" altLang="en-US" dirty="0"/>
              <a:t>網站範例</a:t>
            </a:r>
            <a:endParaRPr lang="en-US" altLang="zh-TW" dirty="0"/>
          </a:p>
          <a:p>
            <a:pPr lvl="1"/>
            <a:r>
              <a:rPr lang="en-US" altLang="zh-TW" dirty="0"/>
              <a:t>https://www.hl7.org/fhir/schedule-provider-location1-example.json.html</a:t>
            </a:r>
          </a:p>
          <a:p>
            <a:pPr lvl="1"/>
            <a:r>
              <a:rPr lang="en-US" altLang="zh-TW" dirty="0"/>
              <a:t>http://hapi.fhir.org/baseDstu3/Patient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005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會用到的 </a:t>
            </a:r>
            <a:r>
              <a:rPr lang="en-US" altLang="zh-TW" dirty="0"/>
              <a:t>FHIR API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新增、修改、及刪除特定</a:t>
            </a:r>
            <a:r>
              <a:rPr lang="zh-TW" altLang="en-US" dirty="0"/>
              <a:t>的 </a:t>
            </a:r>
            <a:r>
              <a:rPr lang="en-US" altLang="zh-TW" dirty="0" smtClean="0"/>
              <a:t>resource</a:t>
            </a:r>
          </a:p>
          <a:p>
            <a:pPr lvl="1"/>
            <a:r>
              <a:rPr lang="zh-TW" altLang="en-US" dirty="0" smtClean="0"/>
              <a:t>基於</a:t>
            </a:r>
            <a:r>
              <a:rPr lang="zh-TW" altLang="en-US" dirty="0"/>
              <a:t>標準 </a:t>
            </a:r>
            <a:r>
              <a:rPr lang="en-US" altLang="zh-TW" dirty="0"/>
              <a:t>Restful API</a:t>
            </a:r>
          </a:p>
          <a:p>
            <a:pPr lvl="1"/>
            <a:r>
              <a:rPr lang="en-US" altLang="zh-TW" dirty="0"/>
              <a:t>HTTP post resources</a:t>
            </a:r>
            <a:r>
              <a:rPr lang="zh-TW" altLang="en-US" dirty="0"/>
              <a:t>。</a:t>
            </a:r>
            <a:r>
              <a:rPr lang="en-US" altLang="zh-TW" dirty="0"/>
              <a:t>Post </a:t>
            </a:r>
            <a:r>
              <a:rPr lang="zh-TW" altLang="en-US" dirty="0" smtClean="0"/>
              <a:t>新增前</a:t>
            </a:r>
            <a:r>
              <a:rPr lang="zh-TW" altLang="en-US" dirty="0"/>
              <a:t>需注意事項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需先上傳 </a:t>
            </a:r>
            <a:r>
              <a:rPr lang="en-US" altLang="zh-TW" dirty="0"/>
              <a:t>element reference </a:t>
            </a:r>
            <a:r>
              <a:rPr lang="zh-TW" altLang="en-US" dirty="0"/>
              <a:t>之 </a:t>
            </a:r>
            <a:r>
              <a:rPr lang="en-US" altLang="zh-TW" dirty="0"/>
              <a:t>resources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220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12023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 smtClean="0">
                <a:latin typeface="+mn-ea"/>
                <a:ea typeface="+mn-ea"/>
              </a:rPr>
              <a:t>FHIR</a:t>
            </a:r>
            <a:r>
              <a:rPr lang="zh-TW" altLang="en-US" sz="4800" b="1" dirty="0" smtClean="0">
                <a:latin typeface="+mn-ea"/>
                <a:ea typeface="+mn-ea"/>
              </a:rPr>
              <a:t> </a:t>
            </a:r>
            <a:r>
              <a:rPr lang="en-US" altLang="zh-TW" sz="4800" b="1" dirty="0" smtClean="0">
                <a:latin typeface="+mn-ea"/>
                <a:ea typeface="+mn-ea"/>
              </a:rPr>
              <a:t>resource </a:t>
            </a:r>
            <a:r>
              <a:rPr lang="zh-TW" altLang="en-US" sz="4800" b="1" dirty="0" smtClean="0">
                <a:latin typeface="+mn-ea"/>
                <a:ea typeface="+mn-ea"/>
              </a:rPr>
              <a:t>查詢</a:t>
            </a:r>
            <a:endParaRPr lang="zh-TW" altLang="en-US" sz="48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1202" y="1437373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+mn-ea"/>
              </a:rPr>
              <a:t>病人資料查詢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此</a:t>
            </a:r>
            <a:r>
              <a:rPr lang="zh-TW" altLang="en-US" sz="2800" dirty="0">
                <a:latin typeface="+mn-ea"/>
              </a:rPr>
              <a:t>醫院的病人列表</a:t>
            </a:r>
          </a:p>
          <a:p>
            <a:pPr lvl="2"/>
            <a:r>
              <a:rPr lang="en-US" altLang="zh-TW" sz="2400" dirty="0" err="1">
                <a:latin typeface="+mn-ea"/>
              </a:rPr>
              <a:t>ServiceRoot</a:t>
            </a:r>
            <a:r>
              <a:rPr lang="en-US" altLang="zh-TW" sz="2400" dirty="0">
                <a:latin typeface="+mn-ea"/>
              </a:rPr>
              <a:t>/</a:t>
            </a:r>
            <a:r>
              <a:rPr lang="en-US" altLang="zh-TW" sz="2400" dirty="0" err="1">
                <a:latin typeface="+mn-ea"/>
              </a:rPr>
              <a:t>Patient?organization</a:t>
            </a:r>
            <a:r>
              <a:rPr lang="en-US" altLang="zh-TW" sz="2400" dirty="0">
                <a:latin typeface="+mn-ea"/>
              </a:rPr>
              <a:t>=</a:t>
            </a:r>
            <a:r>
              <a:rPr lang="en-US" altLang="zh-TW" sz="2400" dirty="0" err="1">
                <a:latin typeface="+mn-ea"/>
              </a:rPr>
              <a:t>OrgID</a:t>
            </a:r>
            <a:endParaRPr lang="en-US" altLang="zh-TW" sz="2400" dirty="0">
              <a:latin typeface="+mn-ea"/>
            </a:endParaRPr>
          </a:p>
          <a:p>
            <a:pPr lvl="2"/>
            <a:r>
              <a:rPr lang="en-US" altLang="zh-TW" sz="2400" dirty="0">
                <a:latin typeface="+mn-ea"/>
              </a:rPr>
              <a:t>https://hapi.fhir.tw/fhir/Patient?organization=4</a:t>
            </a:r>
          </a:p>
          <a:p>
            <a:pPr lvl="1"/>
            <a:r>
              <a:rPr lang="zh-TW" altLang="en-US" sz="2800" dirty="0">
                <a:latin typeface="+mn-ea"/>
              </a:rPr>
              <a:t>依據病患姓名或病歷號查詢此醫院的病人</a:t>
            </a:r>
          </a:p>
          <a:p>
            <a:pPr lvl="2"/>
            <a:r>
              <a:rPr lang="en-US" altLang="zh-TW" sz="2400" dirty="0">
                <a:latin typeface="+mn-ea"/>
              </a:rPr>
              <a:t>https://hapi.fhir.tw/fhir/Patient?name='</a:t>
            </a:r>
            <a:r>
              <a:rPr lang="zh-TW" altLang="en-US" sz="2400" dirty="0">
                <a:latin typeface="+mn-ea"/>
              </a:rPr>
              <a:t>林帶玉</a:t>
            </a:r>
            <a:r>
              <a:rPr lang="en-US" altLang="zh-TW" sz="2400" dirty="0">
                <a:latin typeface="+mn-ea"/>
              </a:rPr>
              <a:t>'&amp;organization=4 (</a:t>
            </a:r>
            <a:r>
              <a:rPr lang="zh-TW" altLang="en-US" sz="2400" dirty="0">
                <a:latin typeface="+mn-ea"/>
              </a:rPr>
              <a:t>查不到</a:t>
            </a:r>
            <a:r>
              <a:rPr lang="en-US" altLang="zh-TW" sz="2400" dirty="0" smtClean="0">
                <a:latin typeface="+mn-ea"/>
              </a:rPr>
              <a:t>)</a:t>
            </a:r>
            <a:endParaRPr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87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33489</TotalTime>
  <Words>485</Words>
  <Application>Microsoft Office PowerPoint</Application>
  <PresentationFormat>寬螢幕</PresentationFormat>
  <Paragraphs>75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Consolas</vt:lpstr>
      <vt:lpstr>Times New Roman</vt:lpstr>
      <vt:lpstr>Verdana</vt:lpstr>
      <vt:lpstr>Wingdings</vt:lpstr>
      <vt:lpstr>Office 佈景主題</vt:lpstr>
      <vt:lpstr>1_Refined</vt:lpstr>
      <vt:lpstr>FHIR appointment</vt:lpstr>
      <vt:lpstr>應用情境範例: 統一之網路掛號平台</vt:lpstr>
      <vt:lpstr>線上掛號流程</vt:lpstr>
      <vt:lpstr> 預定產生之使用功能與介面</vt:lpstr>
      <vt:lpstr>相關 FHIR resources</vt:lpstr>
      <vt:lpstr>掛號流程分析</vt:lpstr>
      <vt:lpstr>Resources 範例及其需特別注意的細部規格</vt:lpstr>
      <vt:lpstr>會用到的 FHIR API  </vt:lpstr>
      <vt:lpstr>FHIR resource 查詢</vt:lpstr>
      <vt:lpstr>FHIR resource 查詢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chhsiao</cp:lastModifiedBy>
  <cp:revision>462</cp:revision>
  <dcterms:created xsi:type="dcterms:W3CDTF">2019-03-04T17:24:00Z</dcterms:created>
  <dcterms:modified xsi:type="dcterms:W3CDTF">2019-10-21T04:52:07Z</dcterms:modified>
</cp:coreProperties>
</file>