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9" r:id="rId2"/>
    <p:sldId id="420" r:id="rId3"/>
    <p:sldId id="419" r:id="rId4"/>
    <p:sldId id="405" r:id="rId5"/>
    <p:sldId id="406" r:id="rId6"/>
    <p:sldId id="409" r:id="rId7"/>
    <p:sldId id="417" r:id="rId8"/>
    <p:sldId id="413" r:id="rId9"/>
    <p:sldId id="414" r:id="rId10"/>
    <p:sldId id="415" r:id="rId11"/>
    <p:sldId id="416" r:id="rId12"/>
    <p:sldId id="418" r:id="rId13"/>
    <p:sldId id="40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E5FF6-AACB-4E52-80F2-26C1DCA75C2B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6F6B6-41A1-4963-B39D-CC98934E1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F1A2C8-B3D1-4E8D-B8E9-440D6F45E8F6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7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C43145-72B3-481C-83E6-E0F31E7ECFBD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resource-operation-validate.html" TargetMode="External"/><Relationship Id="rId2" Type="http://schemas.openxmlformats.org/officeDocument/2006/relationships/hyperlink" Target="http://hl7.org/fhir/StructureDefinition/heartr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hoot.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123728" y="3645024"/>
            <a:ext cx="5113337" cy="17297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台灣醫學資訊學會秘書長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李祥豪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2019/10/05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kumimoji="0" lang="en-US" altLang="zh-TW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標楷體" pitchFamily="65" charset="-120"/>
              </a:rPr>
              <a:t>	</a:t>
            </a:r>
            <a:endParaRPr kumimoji="0" lang="zh-TW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標楷體" pitchFamily="65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標準化醫療健康資訊互通連測說明會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學協會標準推行及聯測規劃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89" y="0"/>
            <a:ext cx="5856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9512" y="0"/>
            <a:ext cx="3384376" cy="105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83968" y="332656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必須要有啟用狀態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052736"/>
            <a:ext cx="5760640" cy="3312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28184" y="198884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200" b="1" dirty="0">
                <a:solidFill>
                  <a:srgbClr val="FF0000"/>
                </a:solidFill>
              </a:rPr>
              <a:t>必須要有姓名</a:t>
            </a:r>
            <a:endParaRPr lang="en-US" altLang="zh-TW" sz="22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200" b="1" dirty="0">
                <a:solidFill>
                  <a:srgbClr val="FF0000"/>
                </a:solidFill>
              </a:rPr>
              <a:t>以及姓名放置攔位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4365104"/>
            <a:ext cx="3384376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99992" y="43877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200" b="1" dirty="0">
                <a:solidFill>
                  <a:srgbClr val="FF0000"/>
                </a:solidFill>
              </a:rPr>
              <a:t>必須要有連絡電話</a:t>
            </a:r>
            <a:endParaRPr lang="en-US" altLang="zh-TW" sz="22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2200" b="1" dirty="0">
                <a:solidFill>
                  <a:srgbClr val="FF0000"/>
                </a:solidFill>
              </a:rPr>
              <a:t>電話格式可進一步定義</a:t>
            </a:r>
          </a:p>
        </p:txBody>
      </p:sp>
      <p:sp>
        <p:nvSpPr>
          <p:cNvPr id="11" name="矩形 10"/>
          <p:cNvSpPr/>
          <p:nvPr/>
        </p:nvSpPr>
        <p:spPr>
          <a:xfrm>
            <a:off x="179512" y="5157192"/>
            <a:ext cx="3384376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5373216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必須要有性別</a:t>
            </a:r>
          </a:p>
        </p:txBody>
      </p:sp>
      <p:sp>
        <p:nvSpPr>
          <p:cNvPr id="13" name="矩形 12"/>
          <p:cNvSpPr/>
          <p:nvPr/>
        </p:nvSpPr>
        <p:spPr>
          <a:xfrm>
            <a:off x="179512" y="5993904"/>
            <a:ext cx="360040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220072" y="62373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必須要有生日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52863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528" y="332656"/>
            <a:ext cx="4752528" cy="4464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96136" y="1484784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地址與放置攔位定義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4797152"/>
            <a:ext cx="4968552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18738" y="4941168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必須要有所屬機構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Official Profile Example: </a:t>
            </a:r>
            <a:r>
              <a:rPr lang="en-US" altLang="zh-TW" sz="2800" dirty="0" err="1"/>
              <a:t>HeartRate</a:t>
            </a:r>
            <a:r>
              <a:rPr lang="en-US" altLang="zh-TW" sz="2800" dirty="0"/>
              <a:t> Observation</a:t>
            </a:r>
          </a:p>
          <a:p>
            <a:pPr lvl="1"/>
            <a:r>
              <a:rPr lang="en-US" altLang="zh-TW" sz="2400" dirty="0">
                <a:hlinkClick r:id="rId2"/>
              </a:rPr>
              <a:t>http://hl7.org/fhir/StructureDefinition/heartrate</a:t>
            </a:r>
            <a:endParaRPr lang="en-US" altLang="zh-TW" sz="2400" dirty="0"/>
          </a:p>
          <a:p>
            <a:endParaRPr lang="en-US" altLang="zh-TW" dirty="0"/>
          </a:p>
          <a:p>
            <a:r>
              <a:rPr lang="en-US" altLang="zh-TW" dirty="0"/>
              <a:t>FHIR </a:t>
            </a:r>
            <a:r>
              <a:rPr lang="en-US" altLang="zh-TW" dirty="0">
                <a:hlinkClick r:id="rId3"/>
              </a:rPr>
              <a:t>operation validate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92016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643050"/>
            <a:ext cx="9144000" cy="26289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953419" y="5033169"/>
            <a:ext cx="97155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448969" y="5033169"/>
            <a:ext cx="97155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0"/>
          <p:cNvSpPr txBox="1">
            <a:spLocks/>
          </p:cNvSpPr>
          <p:nvPr/>
        </p:nvSpPr>
        <p:spPr>
          <a:xfrm>
            <a:off x="457200" y="171448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6000" b="1" kern="1200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</a:rPr>
              <a:t>Thank You</a:t>
            </a:r>
          </a:p>
        </p:txBody>
      </p:sp>
      <p:sp>
        <p:nvSpPr>
          <p:cNvPr id="31" name="Subtitle 11"/>
          <p:cNvSpPr txBox="1">
            <a:spLocks/>
          </p:cNvSpPr>
          <p:nvPr/>
        </p:nvSpPr>
        <p:spPr>
          <a:xfrm>
            <a:off x="622300" y="2794608"/>
            <a:ext cx="80645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chemeClr val="bg1"/>
                </a:solidFill>
                <a:latin typeface="Calibri"/>
              </a:rPr>
              <a:t>   </a:t>
            </a:r>
            <a:r>
              <a:rPr kumimoji="0" lang="zh-TW" altLang="en-US" sz="2200" b="1" dirty="0">
                <a:solidFill>
                  <a:schemeClr val="bg1"/>
                </a:solidFill>
                <a:latin typeface="Calibri"/>
              </a:rPr>
              <a:t>台灣醫學資訊學會秘書長</a:t>
            </a:r>
            <a:endParaRPr kumimoji="0" lang="en-US" altLang="zh-TW" sz="2200" b="1" dirty="0">
              <a:solidFill>
                <a:schemeClr val="bg1"/>
              </a:solidFill>
              <a:latin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zh-TW" altLang="en-US" sz="2600" b="1" dirty="0">
                <a:solidFill>
                  <a:schemeClr val="bg1"/>
                </a:solidFill>
                <a:latin typeface="Calibri"/>
              </a:rPr>
              <a:t>李祥豪 </a:t>
            </a:r>
            <a:r>
              <a:rPr kumimoji="0" lang="en-US" altLang="zh-TW" sz="2600" b="1" dirty="0">
                <a:solidFill>
                  <a:schemeClr val="bg1"/>
                </a:solidFill>
                <a:latin typeface="Calibri"/>
              </a:rPr>
              <a:t>02-22250891-501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sz="2600" b="1" dirty="0">
                <a:solidFill>
                  <a:schemeClr val="bg1"/>
                </a:solidFill>
                <a:latin typeface="Calibri"/>
              </a:rPr>
              <a:t>shvoidlee@gmail.com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22913" y="1900399"/>
            <a:ext cx="2740025" cy="1114425"/>
            <a:chOff x="4686247" y="691356"/>
            <a:chExt cx="4413412" cy="1793545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 rot="-616330">
              <a:off x="7168935" y="691356"/>
              <a:ext cx="1930724" cy="1189038"/>
              <a:chOff x="4302125" y="2444750"/>
              <a:chExt cx="3405188" cy="2097088"/>
            </a:xfrm>
          </p:grpSpPr>
          <p:sp>
            <p:nvSpPr>
              <p:cNvPr id="81933" name="Freeform 6"/>
              <p:cNvSpPr>
                <a:spLocks/>
              </p:cNvSpPr>
              <p:nvPr/>
            </p:nvSpPr>
            <p:spPr bwMode="auto">
              <a:xfrm>
                <a:off x="4302125" y="2461549"/>
                <a:ext cx="3405188" cy="1044576"/>
              </a:xfrm>
              <a:custGeom>
                <a:avLst/>
                <a:gdLst>
                  <a:gd name="T0" fmla="*/ 3405188 w 2145"/>
                  <a:gd name="T1" fmla="*/ 0 h 658"/>
                  <a:gd name="T2" fmla="*/ 541338 w 2145"/>
                  <a:gd name="T3" fmla="*/ 1044576 h 658"/>
                  <a:gd name="T4" fmla="*/ 0 w 2145"/>
                  <a:gd name="T5" fmla="*/ 577851 h 658"/>
                  <a:gd name="T6" fmla="*/ 3405188 w 2145"/>
                  <a:gd name="T7" fmla="*/ 0 h 6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5" h="658">
                    <a:moveTo>
                      <a:pt x="2145" y="0"/>
                    </a:moveTo>
                    <a:lnTo>
                      <a:pt x="341" y="658"/>
                    </a:lnTo>
                    <a:lnTo>
                      <a:pt x="0" y="364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Freeform 7"/>
              <p:cNvSpPr>
                <a:spLocks/>
              </p:cNvSpPr>
              <p:nvPr/>
            </p:nvSpPr>
            <p:spPr bwMode="auto">
              <a:xfrm>
                <a:off x="4842170" y="2437153"/>
                <a:ext cx="2863703" cy="1924084"/>
              </a:xfrm>
              <a:custGeom>
                <a:avLst/>
                <a:gdLst/>
                <a:ahLst/>
                <a:cxnLst>
                  <a:cxn ang="0">
                    <a:pos x="1804" y="0"/>
                  </a:cxn>
                  <a:cxn ang="0">
                    <a:pos x="176" y="1212"/>
                  </a:cxn>
                  <a:cxn ang="0">
                    <a:pos x="0" y="658"/>
                  </a:cxn>
                  <a:cxn ang="0">
                    <a:pos x="1804" y="0"/>
                  </a:cxn>
                </a:cxnLst>
                <a:rect l="0" t="0" r="r" b="b"/>
                <a:pathLst>
                  <a:path w="1804" h="1212">
                    <a:moveTo>
                      <a:pt x="1804" y="0"/>
                    </a:moveTo>
                    <a:lnTo>
                      <a:pt x="176" y="1212"/>
                    </a:lnTo>
                    <a:lnTo>
                      <a:pt x="0" y="658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5123731" y="3743077"/>
                <a:ext cx="757641" cy="61733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7" y="65"/>
                  </a:cxn>
                  <a:cxn ang="0">
                    <a:pos x="0" y="387"/>
                  </a:cxn>
                  <a:cxn ang="0">
                    <a:pos x="2" y="0"/>
                  </a:cxn>
                </a:cxnLst>
                <a:rect l="0" t="0" r="r" b="b"/>
                <a:pathLst>
                  <a:path w="477" h="387">
                    <a:moveTo>
                      <a:pt x="2" y="0"/>
                    </a:moveTo>
                    <a:lnTo>
                      <a:pt x="477" y="65"/>
                    </a:lnTo>
                    <a:lnTo>
                      <a:pt x="0" y="38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936" name="Freeform 10"/>
              <p:cNvSpPr>
                <a:spLocks/>
              </p:cNvSpPr>
              <p:nvPr/>
            </p:nvSpPr>
            <p:spPr bwMode="auto">
              <a:xfrm>
                <a:off x="5126037" y="2444750"/>
                <a:ext cx="2581275" cy="2097088"/>
              </a:xfrm>
              <a:custGeom>
                <a:avLst/>
                <a:gdLst>
                  <a:gd name="T0" fmla="*/ 2581275 w 1626"/>
                  <a:gd name="T1" fmla="*/ 0 h 1321"/>
                  <a:gd name="T2" fmla="*/ 896938 w 1626"/>
                  <a:gd name="T3" fmla="*/ 2097088 h 1321"/>
                  <a:gd name="T4" fmla="*/ 0 w 1626"/>
                  <a:gd name="T5" fmla="*/ 1309688 h 1321"/>
                  <a:gd name="T6" fmla="*/ 2581275 w 1626"/>
                  <a:gd name="T7" fmla="*/ 0 h 13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26" h="1321">
                    <a:moveTo>
                      <a:pt x="1626" y="0"/>
                    </a:moveTo>
                    <a:lnTo>
                      <a:pt x="565" y="1321"/>
                    </a:lnTo>
                    <a:lnTo>
                      <a:pt x="0" y="825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4686247" y="1416950"/>
              <a:ext cx="3014723" cy="1067951"/>
            </a:xfrm>
            <a:custGeom>
              <a:avLst/>
              <a:gdLst>
                <a:gd name="connsiteX0" fmla="*/ 0 w 3015343"/>
                <a:gd name="connsiteY0" fmla="*/ 1066802 h 1066802"/>
                <a:gd name="connsiteX1" fmla="*/ 1219200 w 3015343"/>
                <a:gd name="connsiteY1" fmla="*/ 2 h 1066802"/>
                <a:gd name="connsiteX2" fmla="*/ 2242457 w 3015343"/>
                <a:gd name="connsiteY2" fmla="*/ 1055916 h 1066802"/>
                <a:gd name="connsiteX3" fmla="*/ 3015343 w 3015343"/>
                <a:gd name="connsiteY3" fmla="*/ 446316 h 106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5343" h="1066802">
                  <a:moveTo>
                    <a:pt x="0" y="1066802"/>
                  </a:moveTo>
                  <a:cubicBezTo>
                    <a:pt x="422728" y="534309"/>
                    <a:pt x="845457" y="1816"/>
                    <a:pt x="1219200" y="2"/>
                  </a:cubicBezTo>
                  <a:cubicBezTo>
                    <a:pt x="1592943" y="-1812"/>
                    <a:pt x="1943100" y="981530"/>
                    <a:pt x="2242457" y="1055916"/>
                  </a:cubicBezTo>
                  <a:cubicBezTo>
                    <a:pt x="2541814" y="1130302"/>
                    <a:pt x="3015343" y="446316"/>
                    <a:pt x="3015343" y="446316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47E1C-B861-405E-ACDA-D4CF060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推行新一輪醫療健康照護標準與聯測</a:t>
            </a:r>
            <a:br>
              <a:rPr lang="en-US" altLang="zh-TW" sz="3600" dirty="0"/>
            </a:br>
            <a:r>
              <a:rPr lang="zh-TW" altLang="en-US" sz="3600" dirty="0"/>
              <a:t>意向調查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FAD6ED-6F71-48AD-891F-02F207A1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hlinkClick r:id="rId2"/>
              </a:rPr>
              <a:t>https://www.kahoot.it</a:t>
            </a:r>
            <a:endParaRPr lang="en-US" altLang="zh-TW" sz="3600" dirty="0"/>
          </a:p>
          <a:p>
            <a:endParaRPr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1A90E0-6904-4968-BAA5-84E2A808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36" y="1577142"/>
            <a:ext cx="2947764" cy="29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成立定期溝通平台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視意向調查來決定規模</a:t>
            </a:r>
            <a:endParaRPr lang="en-US" altLang="zh-TW" dirty="0"/>
          </a:p>
          <a:p>
            <a:r>
              <a:rPr lang="zh-TW" altLang="en-US" dirty="0"/>
              <a:t>協作社群 </a:t>
            </a:r>
            <a:r>
              <a:rPr lang="en-US" altLang="zh-TW" dirty="0"/>
              <a:t>Google</a:t>
            </a:r>
            <a:r>
              <a:rPr lang="zh-TW" altLang="en-US" dirty="0"/>
              <a:t>協作</a:t>
            </a:r>
            <a:r>
              <a:rPr lang="en-US" altLang="zh-TW" dirty="0"/>
              <a:t>/ wiki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Github</a:t>
            </a:r>
            <a:r>
              <a:rPr lang="en-US" altLang="zh-TW" dirty="0"/>
              <a:t> (release)</a:t>
            </a:r>
          </a:p>
          <a:p>
            <a:r>
              <a:rPr lang="zh-TW" altLang="en-US" dirty="0"/>
              <a:t>工作小組</a:t>
            </a:r>
            <a:endParaRPr lang="en-US" altLang="zh-TW" dirty="0"/>
          </a:p>
          <a:p>
            <a:pPr lvl="1"/>
            <a:r>
              <a:rPr lang="zh-TW" altLang="en-US" dirty="0"/>
              <a:t>整合規劃組織</a:t>
            </a:r>
            <a:endParaRPr lang="en-US" altLang="zh-TW" dirty="0"/>
          </a:p>
          <a:p>
            <a:pPr lvl="1"/>
            <a:r>
              <a:rPr lang="zh-TW" altLang="en-US" dirty="0"/>
              <a:t>專業領域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Taiwan FHIR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</a:rPr>
              <a:t>Connectathon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Suggestion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2019~2020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檢驗檢查報告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DiagnosticReport</a:t>
            </a:r>
            <a:endParaRPr lang="en-US" altLang="zh-CN" sz="24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病患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Patient</a:t>
            </a:r>
            <a:endParaRPr lang="en-US" altLang="zh-CN" sz="24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診斷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Condition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檢驗檢查觀察結果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Observation</a:t>
            </a:r>
          </a:p>
          <a:p>
            <a:pPr lvl="1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Image Report Workflow</a:t>
            </a:r>
          </a:p>
          <a:p>
            <a:pPr lvl="2"/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ImagingStudy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/ Observation / 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DiagnoticReport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2020~2021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個人歸戶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Person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就診資訊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Encounter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用藥處方系列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MedicationRequest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/Mediation/…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儀器設備系列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Device/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DeviceRequest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/…</a:t>
            </a:r>
          </a:p>
          <a:p>
            <a:pPr lvl="1"/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照護計畫系列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CarePlan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CareTeam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/Goal/…</a:t>
            </a:r>
          </a:p>
          <a:p>
            <a:pPr lvl="1"/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2016</a:t>
            </a:r>
            <a:r>
              <a:rPr lang="zh-TW" altLang="en-US" b="1" dirty="0"/>
              <a:t>年下半年</a:t>
            </a:r>
            <a:r>
              <a:rPr lang="en-US" altLang="zh-TW" b="1" dirty="0"/>
              <a:t>Connectathon</a:t>
            </a:r>
            <a:r>
              <a:rPr lang="zh-TW" altLang="en-US" b="1" dirty="0"/>
              <a:t>活动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TW" dirty="0"/>
              <a:t>测试场景</a:t>
            </a:r>
            <a:endParaRPr lang="en-US" altLang="zh-CN" dirty="0"/>
          </a:p>
          <a:p>
            <a:pPr lvl="1"/>
            <a:r>
              <a:rPr lang="zh-CN" altLang="zh-TW" dirty="0"/>
              <a:t>检验报告</a:t>
            </a:r>
            <a:r>
              <a:rPr lang="en-US" altLang="zh-TW" dirty="0"/>
              <a:t>(</a:t>
            </a:r>
            <a:r>
              <a:rPr lang="en-US" altLang="zh-TW" dirty="0" err="1"/>
              <a:t>DiagnosticReport</a:t>
            </a:r>
            <a:r>
              <a:rPr lang="zh-CN" altLang="zh-TW" dirty="0"/>
              <a:t>）</a:t>
            </a:r>
            <a:endParaRPr lang="en-US" altLang="zh-CN" dirty="0"/>
          </a:p>
          <a:p>
            <a:pPr lvl="1"/>
            <a:r>
              <a:rPr lang="zh-CN" altLang="zh-TW" dirty="0"/>
              <a:t>患者（</a:t>
            </a:r>
            <a:r>
              <a:rPr lang="en-US" altLang="zh-TW" dirty="0"/>
              <a:t>patient</a:t>
            </a:r>
            <a:r>
              <a:rPr lang="zh-CN" altLang="zh-TW" dirty="0"/>
              <a:t>）</a:t>
            </a:r>
            <a:endParaRPr lang="en-US" altLang="zh-CN" dirty="0"/>
          </a:p>
          <a:p>
            <a:pPr lvl="1"/>
            <a:r>
              <a:rPr lang="zh-CN" altLang="zh-TW" dirty="0"/>
              <a:t>诊断（</a:t>
            </a:r>
            <a:r>
              <a:rPr lang="en-US" altLang="zh-TW" dirty="0"/>
              <a:t>Condition)</a:t>
            </a:r>
          </a:p>
          <a:p>
            <a:pPr lvl="1"/>
            <a:r>
              <a:rPr lang="zh-CN" altLang="zh-TW" dirty="0"/>
              <a:t>检验项目结果（</a:t>
            </a:r>
            <a:r>
              <a:rPr lang="en-US" altLang="zh-TW" dirty="0"/>
              <a:t>Observation)</a:t>
            </a:r>
          </a:p>
          <a:p>
            <a:r>
              <a:rPr lang="zh-CN" altLang="zh-TW" dirty="0"/>
              <a:t>测试步骤</a:t>
            </a:r>
            <a:endParaRPr lang="en-US" altLang="zh-CN" dirty="0"/>
          </a:p>
          <a:p>
            <a:pPr lvl="1"/>
            <a:r>
              <a:rPr lang="zh-CN" altLang="zh-TW" b="1" dirty="0"/>
              <a:t>动作：</a:t>
            </a:r>
            <a:r>
              <a:rPr lang="zh-CN" altLang="zh-TW" dirty="0"/>
              <a:t>支持针对该检验报告的注册、查询、更新、删除、查看历史操作</a:t>
            </a:r>
            <a:endParaRPr lang="en-US" altLang="zh-CN" dirty="0"/>
          </a:p>
          <a:p>
            <a:pPr lvl="1"/>
            <a:r>
              <a:rPr lang="en-US" altLang="zh-TW" dirty="0"/>
              <a:t>1</a:t>
            </a:r>
            <a:r>
              <a:rPr lang="zh-CN" altLang="zh-TW" dirty="0"/>
              <a:t>）新建检验报告</a:t>
            </a:r>
            <a:endParaRPr lang="zh-TW" altLang="zh-TW" dirty="0"/>
          </a:p>
          <a:p>
            <a:pPr lvl="1"/>
            <a:r>
              <a:rPr lang="en-US" altLang="zh-TW" dirty="0"/>
              <a:t>2</a:t>
            </a:r>
            <a:r>
              <a:rPr lang="zh-CN" altLang="zh-TW" dirty="0"/>
              <a:t>）更新检验报告</a:t>
            </a:r>
            <a:endParaRPr lang="en-US" altLang="zh-CN" dirty="0"/>
          </a:p>
          <a:p>
            <a:pPr lvl="1"/>
            <a:r>
              <a:rPr lang="en-US" altLang="zh-TW" dirty="0"/>
              <a:t>3</a:t>
            </a:r>
            <a:r>
              <a:rPr lang="zh-CN" altLang="zh-TW" dirty="0"/>
              <a:t>） 通过检验项目名称、资源</a:t>
            </a:r>
            <a:r>
              <a:rPr lang="en-US" altLang="zh-TW" dirty="0"/>
              <a:t>ID</a:t>
            </a:r>
            <a:r>
              <a:rPr lang="zh-CN" altLang="zh-TW" dirty="0"/>
              <a:t>查询</a:t>
            </a:r>
            <a:endParaRPr lang="en-US" altLang="zh-CN" dirty="0"/>
          </a:p>
          <a:p>
            <a:pPr lvl="1"/>
            <a:r>
              <a:rPr lang="en-US" altLang="zh-TW" dirty="0"/>
              <a:t>4</a:t>
            </a:r>
            <a:r>
              <a:rPr lang="zh-CN" altLang="zh-TW" dirty="0"/>
              <a:t>） 删除检验报告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5921" y="2276872"/>
            <a:ext cx="467258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2017</a:t>
            </a:r>
            <a:r>
              <a:rPr lang="zh-TW" altLang="en-US" b="1" dirty="0"/>
              <a:t>年</a:t>
            </a:r>
            <a:r>
              <a:rPr lang="en-US" altLang="zh-TW" b="1" dirty="0"/>
              <a:t>8</a:t>
            </a:r>
            <a:r>
              <a:rPr lang="zh-TW" altLang="en-US" b="1" dirty="0"/>
              <a:t>月</a:t>
            </a:r>
            <a:r>
              <a:rPr lang="en-US" altLang="zh-TW" b="1" dirty="0" err="1"/>
              <a:t>Connectathon</a:t>
            </a:r>
            <a:r>
              <a:rPr lang="zh-TW" altLang="en-US" b="1" dirty="0"/>
              <a:t>活动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TW" dirty="0"/>
              <a:t>测试场景</a:t>
            </a:r>
            <a:r>
              <a:rPr lang="en-US" altLang="zh-TW" dirty="0"/>
              <a:t>:</a:t>
            </a:r>
            <a:r>
              <a:rPr lang="zh-CN" altLang="zh-TW" b="1" dirty="0"/>
              <a:t>患者（</a:t>
            </a:r>
            <a:r>
              <a:rPr lang="en-US" altLang="zh-TW" b="1" dirty="0"/>
              <a:t>patient</a:t>
            </a:r>
            <a:r>
              <a:rPr lang="zh-CN" altLang="zh-TW" b="1" dirty="0"/>
              <a:t>）</a:t>
            </a:r>
            <a:endParaRPr lang="zh-TW" altLang="zh-TW" b="1" dirty="0"/>
          </a:p>
          <a:p>
            <a:endParaRPr lang="zh-TW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41850"/>
            <a:ext cx="4248472" cy="214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390844"/>
            <a:ext cx="4572000" cy="14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03007"/>
            <a:ext cx="4706316" cy="105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581128"/>
            <a:ext cx="4644008" cy="108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64496" y="5639990"/>
            <a:ext cx="4644008" cy="90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Profile Editor</a:t>
            </a:r>
            <a:r>
              <a:rPr lang="zh-TW" altLang="en-US" dirty="0"/>
              <a:t>「</a:t>
            </a:r>
            <a:r>
              <a:rPr lang="en-US" altLang="zh-TW" dirty="0">
                <a:solidFill>
                  <a:srgbClr val="FF0000"/>
                </a:solidFill>
              </a:rPr>
              <a:t>Forge</a:t>
            </a:r>
            <a:r>
              <a:rPr lang="zh-TW" altLang="en-US" dirty="0"/>
              <a:t>」</a:t>
            </a:r>
            <a:br>
              <a:rPr lang="en-US" altLang="zh-TW" dirty="0"/>
            </a:br>
            <a:r>
              <a:rPr lang="en-US" altLang="zh-TW" sz="3100" dirty="0"/>
              <a:t>easy gen </a:t>
            </a:r>
            <a:r>
              <a:rPr lang="en-US" altLang="zh-TW" sz="3100" dirty="0" err="1"/>
              <a:t>StructureDefinition</a:t>
            </a:r>
            <a:r>
              <a:rPr lang="en-US" altLang="zh-TW" sz="3100" dirty="0"/>
              <a:t> Resource</a:t>
            </a:r>
            <a:endParaRPr lang="zh-TW" altLang="en-US" sz="31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0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45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Patient Profile Example</a:t>
            </a:r>
            <a:endParaRPr lang="zh-TW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80295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群組 8"/>
          <p:cNvGrpSpPr/>
          <p:nvPr/>
        </p:nvGrpSpPr>
        <p:grpSpPr>
          <a:xfrm>
            <a:off x="1547664" y="1125905"/>
            <a:ext cx="7385895" cy="430887"/>
            <a:chOff x="1547664" y="1125905"/>
            <a:chExt cx="7385895" cy="430887"/>
          </a:xfrm>
        </p:grpSpPr>
        <p:sp>
          <p:nvSpPr>
            <p:cNvPr id="5" name="矩形 4"/>
            <p:cNvSpPr/>
            <p:nvPr/>
          </p:nvSpPr>
          <p:spPr>
            <a:xfrm>
              <a:off x="1547664" y="1196752"/>
              <a:ext cx="5616624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452320" y="1125905"/>
              <a:ext cx="1481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200" b="1" dirty="0">
                  <a:solidFill>
                    <a:srgbClr val="FF0000"/>
                  </a:solidFill>
                </a:rPr>
                <a:t>Profile URL</a:t>
              </a:r>
              <a:endParaRPr lang="zh-TW" alt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5536" y="1844824"/>
            <a:ext cx="288032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9872" y="1700808"/>
            <a:ext cx="1667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FHIR Version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2492896"/>
            <a:ext cx="244827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059832" y="2350041"/>
            <a:ext cx="1876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Resource Type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6" y="3573016"/>
            <a:ext cx="540060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300192" y="3645024"/>
            <a:ext cx="2480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Resource ID Format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576" y="4725144"/>
            <a:ext cx="2736304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35896" y="4941168"/>
            <a:ext cx="4728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多個 </a:t>
            </a:r>
            <a:r>
              <a:rPr lang="en-US" altLang="zh-TW" sz="2200" b="1" dirty="0">
                <a:solidFill>
                  <a:srgbClr val="FF0000"/>
                </a:solidFill>
              </a:rPr>
              <a:t>Identifier </a:t>
            </a:r>
            <a:r>
              <a:rPr lang="zh-TW" altLang="en-US" sz="2200" b="1" dirty="0">
                <a:solidFill>
                  <a:srgbClr val="FF0000"/>
                </a:solidFill>
              </a:rPr>
              <a:t>以 </a:t>
            </a:r>
            <a:r>
              <a:rPr lang="en-US" altLang="zh-TW" sz="2200" b="1" dirty="0">
                <a:solidFill>
                  <a:srgbClr val="FF0000"/>
                </a:solidFill>
              </a:rPr>
              <a:t>system value </a:t>
            </a:r>
            <a:r>
              <a:rPr lang="zh-TW" altLang="en-US" sz="2200" b="1" dirty="0">
                <a:solidFill>
                  <a:srgbClr val="FF0000"/>
                </a:solidFill>
              </a:rPr>
              <a:t>來區分</a:t>
            </a:r>
          </a:p>
        </p:txBody>
      </p:sp>
      <p:sp>
        <p:nvSpPr>
          <p:cNvPr id="17" name="矩形 16"/>
          <p:cNvSpPr/>
          <p:nvPr/>
        </p:nvSpPr>
        <p:spPr>
          <a:xfrm>
            <a:off x="755576" y="6237312"/>
            <a:ext cx="18002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699792" y="6237312"/>
            <a:ext cx="3309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至少要出現一個 </a:t>
            </a:r>
            <a:r>
              <a:rPr lang="en-US" altLang="zh-TW" sz="2200" b="1" dirty="0">
                <a:solidFill>
                  <a:srgbClr val="FF0000"/>
                </a:solidFill>
              </a:rPr>
              <a:t>Identifier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62388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528" y="188640"/>
            <a:ext cx="4320480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32040" y="548680"/>
            <a:ext cx="422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第一個 </a:t>
            </a:r>
            <a:r>
              <a:rPr lang="en-US" altLang="zh-TW" sz="2200" b="1" dirty="0">
                <a:solidFill>
                  <a:srgbClr val="FF0000"/>
                </a:solidFill>
              </a:rPr>
              <a:t>Identifier </a:t>
            </a:r>
            <a:r>
              <a:rPr lang="zh-TW" altLang="en-US" sz="2200" b="1" dirty="0">
                <a:solidFill>
                  <a:srgbClr val="FF0000"/>
                </a:solidFill>
              </a:rPr>
              <a:t>假設為身分證號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772816"/>
            <a:ext cx="5040560" cy="2376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73638" y="2278033"/>
            <a:ext cx="3878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</a:rPr>
              <a:t>身分證號的 </a:t>
            </a:r>
            <a:r>
              <a:rPr lang="en-US" altLang="zh-TW" sz="2200" b="1" dirty="0">
                <a:solidFill>
                  <a:srgbClr val="FF0000"/>
                </a:solidFill>
              </a:rPr>
              <a:t>system </a:t>
            </a:r>
            <a:r>
              <a:rPr lang="zh-TW" altLang="en-US" sz="2200" b="1" dirty="0">
                <a:solidFill>
                  <a:srgbClr val="FF0000"/>
                </a:solidFill>
              </a:rPr>
              <a:t>與 </a:t>
            </a:r>
            <a:r>
              <a:rPr lang="en-US" altLang="zh-TW" sz="2200" b="1" dirty="0">
                <a:solidFill>
                  <a:srgbClr val="FF0000"/>
                </a:solidFill>
              </a:rPr>
              <a:t>example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4149080"/>
            <a:ext cx="5256584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44208" y="4459759"/>
            <a:ext cx="2245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200" b="1" dirty="0">
                <a:solidFill>
                  <a:srgbClr val="FF0000"/>
                </a:solidFill>
              </a:rPr>
              <a:t>第二個 </a:t>
            </a:r>
            <a:r>
              <a:rPr lang="en-US" altLang="zh-TW" sz="2200" b="1" dirty="0">
                <a:solidFill>
                  <a:srgbClr val="FF0000"/>
                </a:solidFill>
              </a:rPr>
              <a:t>Identifier </a:t>
            </a:r>
          </a:p>
          <a:p>
            <a:pPr algn="ctr"/>
            <a:r>
              <a:rPr lang="zh-TW" altLang="en-US" sz="2200" b="1" dirty="0">
                <a:solidFill>
                  <a:srgbClr val="FF0000"/>
                </a:solidFill>
              </a:rPr>
              <a:t>假設為病歷號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374</Words>
  <Application>Microsoft Office PowerPoint</Application>
  <PresentationFormat>如螢幕大小 (4:3)</PresentationFormat>
  <Paragraphs>73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華康超明體</vt:lpstr>
      <vt:lpstr>微軟正黑體</vt:lpstr>
      <vt:lpstr>Arial</vt:lpstr>
      <vt:lpstr>Calibri</vt:lpstr>
      <vt:lpstr>Tahoma</vt:lpstr>
      <vt:lpstr>Office 佈景主題</vt:lpstr>
      <vt:lpstr>標準化醫療健康資訊互通連測說明會 學協會標準推行及聯測規劃 </vt:lpstr>
      <vt:lpstr>推行新一輪醫療健康照護標準與聯測 意向調查</vt:lpstr>
      <vt:lpstr>成立定期溝通平台</vt:lpstr>
      <vt:lpstr>Taiwan FHIR Connectathon Suggestion</vt:lpstr>
      <vt:lpstr>2016年下半年Connectathon活动</vt:lpstr>
      <vt:lpstr>2017年8月Connectathon活动</vt:lpstr>
      <vt:lpstr>Profile Editor「Forge」 easy gen StructureDefinition Resource</vt:lpstr>
      <vt:lpstr>Patient Profile Example</vt:lpstr>
      <vt:lpstr>PowerPoint 簡報</vt:lpstr>
      <vt:lpstr>PowerPoint 簡報</vt:lpstr>
      <vt:lpstr>PowerPoint 簡報</vt:lpstr>
      <vt:lpstr>Validation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void Lee</cp:lastModifiedBy>
  <cp:revision>532</cp:revision>
  <dcterms:created xsi:type="dcterms:W3CDTF">2018-01-24T01:28:29Z</dcterms:created>
  <dcterms:modified xsi:type="dcterms:W3CDTF">2019-10-05T02:07:46Z</dcterms:modified>
</cp:coreProperties>
</file>