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81" r:id="rId3"/>
    <p:sldId id="283" r:id="rId4"/>
    <p:sldId id="269" r:id="rId5"/>
    <p:sldId id="274" r:id="rId6"/>
    <p:sldId id="270" r:id="rId7"/>
    <p:sldId id="284" r:id="rId8"/>
    <p:sldId id="275" r:id="rId9"/>
    <p:sldId id="280" r:id="rId10"/>
    <p:sldId id="277" r:id="rId11"/>
    <p:sldId id="273" r:id="rId12"/>
    <p:sldId id="272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99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C4D1-671C-4261-8517-51F04ECBC99E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C532-0E4C-40AB-BCFB-9EE2E97661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ummary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l7.org/fhir/overview-clinical.html" TargetMode="External"/><Relationship Id="rId5" Type="http://schemas.openxmlformats.org/officeDocument/2006/relationships/hyperlink" Target="https://www.hl7.org/fhir/overview-dev.html" TargetMode="External"/><Relationship Id="rId4" Type="http://schemas.openxmlformats.org/officeDocument/2006/relationships/hyperlink" Target="https://www.hl7.org/fhir/overview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全名是</a:t>
            </a:r>
            <a:r>
              <a:rPr lang="en-US" altLang="zh-TW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Fast Healthcare Interoperability Resources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健康資源快速互通目的是促使醫療保健相關的信息可以互通。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HL7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制定最新一代的標準協定，設計上基於舊的標準，所以吸取了過去所有成功與失敗的經驗而制定。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不僅可以用作獨立的資料交換標準，而且也可以和現有廣泛使用的標準互通使用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他適用的範圍極為廣泛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也可以適用於多種環境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最重要的是他廣泛的使用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風格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[?]Introducing HL7 FHIR,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https://www.hl7.org/fhir/summary.html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https://www.hl7.org/fhir/overview.html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Developers,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https://www.hl7.org/fhir/overview-dev.html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Clinicians,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https://www.hl7.org/fhir/overview-clinical.html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1F4-505E-46F2-B9D3-2468AD1D799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71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73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2019/8/5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27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2019/8/5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7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2019/8/5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26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2019/8/5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48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2019/8/5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5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2019/8/5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415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2019/8/5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1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2019/8/5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07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2019/8/5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4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2019/8/5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9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2019/8/5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77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3301-3204-5541-A90F-129CF5D78E71}" type="datetimeFigureOut">
              <a:rPr kumimoji="1" lang="zh-TW" altLang="en-US" smtClean="0"/>
              <a:t>2019/8/5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0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ghaisheng/fhir-cn/blob/source/README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tuh.gov.tw/OPD/DocLib25/%E9%96%80%E8%A8%BA%E5%88%9D%E8%A8%BA%E7%97%85%E4%BA%BA%E8%A9%95%E4%BC%B0%E8%A1%A8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observa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存取初體驗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存取個人健康紀錄</a:t>
            </a:r>
            <a:endParaRPr lang="en-US" altLang="zh-TW" dirty="0" smtClean="0"/>
          </a:p>
          <a:p>
            <a:r>
              <a:rPr lang="en-US" altLang="zh-TW" dirty="0" smtClean="0"/>
              <a:t>Patient Health record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醫資標準在中文地區推展之需求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 smtClean="0">
                <a:solidFill>
                  <a:srgbClr val="FF0000"/>
                </a:solidFill>
              </a:rPr>
              <a:t>簡單</a:t>
            </a:r>
            <a:r>
              <a:rPr lang="zh-TW" altLang="en-US" b="1" dirty="0">
                <a:solidFill>
                  <a:srgbClr val="FF0000"/>
                </a:solidFill>
              </a:rPr>
              <a:t>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中文翻譯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github.com/wanghaisheng/fhir-cn/blob/source/README.md</a:t>
            </a:r>
            <a:endParaRPr lang="en-US" altLang="zh-TW" dirty="0" smtClean="0"/>
          </a:p>
          <a:p>
            <a:r>
              <a:rPr lang="zh-TW" altLang="en-US" dirty="0"/>
              <a:t>腎臟病 </a:t>
            </a:r>
            <a:r>
              <a:rPr lang="en-US" altLang="zh-TW" dirty="0"/>
              <a:t>FHIR </a:t>
            </a:r>
            <a:r>
              <a:rPr lang="zh-TW" altLang="en-US" dirty="0"/>
              <a:t>範例</a:t>
            </a:r>
          </a:p>
          <a:p>
            <a:pPr lvl="1"/>
            <a:r>
              <a:rPr lang="en-US" altLang="zh-TW" dirty="0"/>
              <a:t>https://github.com/chronic-care/sample-data/tree/master/ckd </a:t>
            </a:r>
          </a:p>
          <a:p>
            <a:r>
              <a:rPr lang="zh-TW" altLang="en-US" dirty="0" smtClean="0"/>
              <a:t>目前很缺簡單之資料及程式範例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很需要有勇氣與毅力的同學來挑戰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66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4404" y="0"/>
            <a:ext cx="7886700" cy="994172"/>
          </a:xfrm>
        </p:spPr>
        <p:txBody>
          <a:bodyPr/>
          <a:lstStyle/>
          <a:p>
            <a:pPr algn="ctr"/>
            <a:r>
              <a:rPr lang="en-US" altLang="zh-TW" dirty="0" err="1" smtClean="0"/>
              <a:t>FHIR</a:t>
            </a:r>
            <a:r>
              <a:rPr lang="zh-TW" altLang="en-US" dirty="0" smtClean="0"/>
              <a:t> 中文簡易說明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進行中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3998" y="6090479"/>
            <a:ext cx="7886700" cy="490851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err="1"/>
              <a:t>github.com</a:t>
            </a:r>
            <a:r>
              <a:rPr lang="en-US" altLang="zh-TW" dirty="0"/>
              <a:t>/</a:t>
            </a:r>
            <a:r>
              <a:rPr lang="en-US" altLang="zh-TW" dirty="0" err="1"/>
              <a:t>mos2718</a:t>
            </a:r>
            <a:r>
              <a:rPr lang="en-US" altLang="zh-TW" dirty="0"/>
              <a:t>/</a:t>
            </a:r>
            <a:r>
              <a:rPr lang="en-US" altLang="zh-TW" dirty="0" err="1"/>
              <a:t>FHIRspec</a:t>
            </a:r>
            <a:endParaRPr lang="en-US" altLang="zh-TW" dirty="0" smtClean="0"/>
          </a:p>
          <a:p>
            <a:r>
              <a:rPr lang="zh-TW" altLang="en-US" dirty="0" smtClean="0"/>
              <a:t>範圍龐大，但有許多具潛力應用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須</a:t>
            </a:r>
            <a:r>
              <a:rPr lang="zh-TW" altLang="en-US" dirty="0" smtClean="0"/>
              <a:t>許多人協助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4" y="1285283"/>
            <a:ext cx="8856324" cy="441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90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確立標準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國際標準</a:t>
            </a:r>
            <a:r>
              <a:rPr lang="zh-TW" altLang="en-US" dirty="0"/>
              <a:t>文件 內容</a:t>
            </a:r>
            <a:r>
              <a:rPr lang="zh-TW" altLang="en-US" dirty="0" smtClean="0"/>
              <a:t>龐大廣泛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</a:t>
            </a:r>
            <a:r>
              <a:rPr lang="zh-TW" altLang="en-US" dirty="0"/>
              <a:t>一般 </a:t>
            </a:r>
            <a:r>
              <a:rPr lang="en-US" altLang="zh-TW" dirty="0"/>
              <a:t>IT </a:t>
            </a:r>
            <a:r>
              <a:rPr lang="zh-TW" altLang="en-US" dirty="0" smtClean="0"/>
              <a:t>人員不易了解</a:t>
            </a:r>
            <a:endParaRPr lang="en-US" altLang="zh-TW" dirty="0" smtClean="0"/>
          </a:p>
          <a:p>
            <a:pPr lvl="1"/>
            <a:r>
              <a:rPr lang="zh-TW" altLang="en-US" dirty="0"/>
              <a:t>內含許多可選用欄位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可依各</a:t>
            </a:r>
            <a:r>
              <a:rPr lang="zh-TW" altLang="en-US" dirty="0"/>
              <a:t>地區及國家</a:t>
            </a:r>
            <a:r>
              <a:rPr lang="zh-TW" altLang="en-US" dirty="0" smtClean="0"/>
              <a:t>現況，及專業醫療需求，確立標準細部規範</a:t>
            </a:r>
            <a:endParaRPr lang="zh-TW" altLang="en-US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提供簡易中文說明及範例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3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0876" y="1341411"/>
            <a:ext cx="819251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100" dirty="0">
                <a:latin typeface="verdana" panose="020B0604030504040204" pitchFamily="34" charset="0"/>
              </a:rPr>
              <a:t> </a:t>
            </a:r>
            <a:r>
              <a:rPr lang="en-US" altLang="zh-TW" sz="2700" dirty="0">
                <a:solidFill>
                  <a:srgbClr val="FF0000"/>
                </a:solidFill>
                <a:latin typeface="verdana" panose="020B0604030504040204" pitchFamily="34" charset="0"/>
              </a:rPr>
              <a:t>F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</a:rPr>
              <a:t>ast </a:t>
            </a:r>
            <a:r>
              <a:rPr lang="en-US" altLang="zh-TW" sz="2700" dirty="0">
                <a:solidFill>
                  <a:srgbClr val="FF0000"/>
                </a:solidFill>
                <a:latin typeface="verdana" panose="020B0604030504040204" pitchFamily="34" charset="0"/>
              </a:rPr>
              <a:t>H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</a:rPr>
              <a:t>ealthcare </a:t>
            </a:r>
            <a:r>
              <a:rPr lang="en-US" altLang="zh-TW" sz="2700" dirty="0">
                <a:solidFill>
                  <a:srgbClr val="FF0000"/>
                </a:solidFill>
                <a:latin typeface="verdana" panose="020B0604030504040204" pitchFamily="34" charset="0"/>
              </a:rPr>
              <a:t>I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</a:rPr>
              <a:t>nteroperability </a:t>
            </a:r>
            <a:r>
              <a:rPr lang="en-US" altLang="zh-TW" sz="2700" dirty="0">
                <a:solidFill>
                  <a:srgbClr val="FF0000"/>
                </a:solidFill>
                <a:latin typeface="verdana" panose="020B0604030504040204" pitchFamily="34" charset="0"/>
              </a:rPr>
              <a:t>R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</a:rPr>
              <a:t>esources</a:t>
            </a:r>
            <a:endParaRPr lang="en-US" altLang="zh-TW" sz="2700" dirty="0"/>
          </a:p>
          <a:p>
            <a:endParaRPr lang="en-US" altLang="zh-TW" sz="27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TW" sz="2700" dirty="0" err="1">
                <a:latin typeface="+mn-ea"/>
              </a:rPr>
              <a:t>HL7</a:t>
            </a:r>
            <a:r>
              <a:rPr lang="zh-TW" altLang="en-US" sz="2700" dirty="0">
                <a:latin typeface="+mn-ea"/>
              </a:rPr>
              <a:t> 定義</a:t>
            </a:r>
            <a:r>
              <a:rPr lang="zh-TW" altLang="en-US" sz="2700" dirty="0">
                <a:latin typeface="+mn-ea"/>
              </a:rPr>
              <a:t>新一代的</a:t>
            </a:r>
            <a:r>
              <a:rPr lang="zh-TW" altLang="en-US" sz="2700" dirty="0">
                <a:latin typeface="+mn-ea"/>
              </a:rPr>
              <a:t>標準協定</a:t>
            </a:r>
            <a:endParaRPr lang="en-US" altLang="zh-TW" sz="2700" dirty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TW" sz="2700" dirty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700" b="1" dirty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sz="2700" b="1" dirty="0">
                <a:solidFill>
                  <a:srgbClr val="FF0000"/>
                </a:solidFill>
                <a:latin typeface="+mn-ea"/>
              </a:rPr>
              <a:t>HTTP</a:t>
            </a:r>
            <a:r>
              <a:rPr lang="zh-TW" altLang="en-US" sz="2700" b="1" dirty="0">
                <a:solidFill>
                  <a:srgbClr val="FF0000"/>
                </a:solidFill>
                <a:latin typeface="+mn-ea"/>
              </a:rPr>
              <a:t> 傳輸 </a:t>
            </a:r>
            <a:r>
              <a:rPr lang="en-US" altLang="zh-TW" sz="2700" b="1" dirty="0" err="1">
                <a:solidFill>
                  <a:srgbClr val="FF0000"/>
                </a:solidFill>
                <a:latin typeface="+mn-ea"/>
              </a:rPr>
              <a:t>JSON</a:t>
            </a:r>
            <a:r>
              <a:rPr lang="en-US" altLang="zh-TW" sz="2700" b="1" dirty="0">
                <a:solidFill>
                  <a:srgbClr val="FF0000"/>
                </a:solidFill>
                <a:latin typeface="+mn-ea"/>
              </a:rPr>
              <a:t> or XML </a:t>
            </a:r>
            <a:r>
              <a:rPr lang="zh-TW" altLang="en-US" sz="2700" b="1" dirty="0">
                <a:solidFill>
                  <a:srgbClr val="FF0000"/>
                </a:solidFill>
                <a:latin typeface="+mn-ea"/>
              </a:rPr>
              <a:t>資料</a:t>
            </a:r>
            <a:endParaRPr lang="en-US" altLang="zh-TW" sz="2700" b="1" dirty="0">
              <a:solidFill>
                <a:srgbClr val="FF0000"/>
              </a:solidFill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TW" sz="2700" dirty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700" dirty="0">
                <a:latin typeface="+mn-ea"/>
              </a:rPr>
              <a:t>使用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  <a:hlinkClick r:id="" action="ppaction://noaction"/>
              </a:rPr>
              <a:t>REST</a:t>
            </a:r>
            <a:r>
              <a:rPr lang="zh-TW" altLang="en-US" sz="2700" dirty="0" smtClean="0">
                <a:latin typeface="+mn-ea"/>
              </a:rPr>
              <a:t>風格</a:t>
            </a:r>
            <a:endParaRPr lang="en-US" altLang="zh-TW" sz="2700" dirty="0" smtClean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TW" sz="2700" dirty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700" dirty="0" smtClean="0">
                <a:latin typeface="+mn-ea"/>
              </a:rPr>
              <a:t>定義一百多類資料規格</a:t>
            </a:r>
            <a:r>
              <a:rPr lang="en-US" altLang="zh-TW" sz="2700" dirty="0" smtClean="0">
                <a:latin typeface="+mn-ea"/>
              </a:rPr>
              <a:t>(resources)</a:t>
            </a:r>
          </a:p>
          <a:p>
            <a:pPr marL="671513" lvl="1" indent="-214313">
              <a:buFont typeface="Wingdings" panose="05000000000000000000" pitchFamily="2" charset="2"/>
              <a:buChar char="Ø"/>
            </a:pPr>
            <a:r>
              <a:rPr lang="zh-TW" altLang="en-US" sz="2700" dirty="0" smtClean="0">
                <a:latin typeface="+mn-ea"/>
              </a:rPr>
              <a:t>各式健康醫療系統之資訊互通規格</a:t>
            </a:r>
            <a:endParaRPr lang="en-US" altLang="zh-TW" sz="2700" dirty="0" smtClean="0">
              <a:latin typeface="+mn-ea"/>
            </a:endParaRPr>
          </a:p>
          <a:p>
            <a:pPr marL="1128713" lvl="2" indent="-214313">
              <a:buFont typeface="Wingdings" panose="05000000000000000000" pitchFamily="2" charset="2"/>
              <a:buChar char="Ø"/>
            </a:pPr>
            <a:r>
              <a:rPr lang="zh-TW" altLang="en-US" sz="2700" dirty="0" smtClean="0">
                <a:latin typeface="+mn-ea"/>
              </a:rPr>
              <a:t>穿戴式生理監測</a:t>
            </a:r>
            <a:r>
              <a:rPr lang="en-US" altLang="zh-TW" sz="2700" dirty="0" smtClean="0">
                <a:latin typeface="+mn-ea"/>
              </a:rPr>
              <a:t>(</a:t>
            </a:r>
            <a:r>
              <a:rPr lang="en-US" altLang="zh-TW" sz="2700" dirty="0" err="1" smtClean="0">
                <a:latin typeface="+mn-ea"/>
              </a:rPr>
              <a:t>IoT</a:t>
            </a:r>
            <a:r>
              <a:rPr lang="en-US" altLang="zh-TW" sz="2700" dirty="0" smtClean="0">
                <a:latin typeface="+mn-ea"/>
              </a:rPr>
              <a:t>)</a:t>
            </a:r>
            <a:r>
              <a:rPr lang="zh-TW" altLang="en-US" sz="2700" dirty="0" smtClean="0">
                <a:latin typeface="+mn-ea"/>
              </a:rPr>
              <a:t>、智慧醫療、基因序列精準醫療</a:t>
            </a:r>
            <a:endParaRPr lang="en-US" altLang="zh-TW" sz="2700" dirty="0" smtClean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zh-TW" altLang="en-US" sz="2700" dirty="0">
              <a:latin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86820" y="0"/>
            <a:ext cx="443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zh-TW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zh-TW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TW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zh-TW" altLang="en-US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個人健康紀錄系統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Personal </a:t>
            </a:r>
            <a:r>
              <a:rPr lang="en-US" altLang="zh-TW" dirty="0"/>
              <a:t>health </a:t>
            </a:r>
            <a:r>
              <a:rPr lang="en-US" altLang="zh-TW" dirty="0" smtClean="0"/>
              <a:t>record</a:t>
            </a:r>
          </a:p>
          <a:p>
            <a:pPr lvl="1"/>
            <a:r>
              <a:rPr lang="en-US" altLang="zh-TW" dirty="0"/>
              <a:t>https://en.Wikipedia.org/wiki/Personal_health_record</a:t>
            </a:r>
          </a:p>
          <a:p>
            <a:pPr lvl="1"/>
            <a:r>
              <a:rPr lang="en-US" altLang="zh-TW" dirty="0"/>
              <a:t>https://baike.baidu.com/item/PHR</a:t>
            </a:r>
          </a:p>
          <a:p>
            <a:pPr lvl="1"/>
            <a:r>
              <a:rPr lang="en-US" altLang="zh-TW" dirty="0"/>
              <a:t>https://zh.wikipedia.org/wiki/%E9%9B%BB%E5%AD%90%E5%81%A5%E5%BA%B7%E7%B4%80%E9%8C%84</a:t>
            </a:r>
          </a:p>
          <a:p>
            <a:r>
              <a:rPr lang="zh-TW" altLang="en-US" dirty="0" smtClean="0"/>
              <a:t>應用範例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加拿大</a:t>
            </a:r>
            <a:r>
              <a:rPr lang="en-US" altLang="zh-TW" dirty="0" smtClean="0"/>
              <a:t>(HL7 CDA):</a:t>
            </a:r>
            <a:r>
              <a:rPr lang="zh-TW" altLang="en-US" dirty="0" smtClean="0"/>
              <a:t>  </a:t>
            </a:r>
            <a:r>
              <a:rPr lang="en-US" altLang="zh-TW" dirty="0" smtClean="0"/>
              <a:t>https</a:t>
            </a:r>
            <a:r>
              <a:rPr lang="en-US" altLang="zh-TW" dirty="0"/>
              <a:t>://infoway-inforoute.ca/en/</a:t>
            </a:r>
            <a:endParaRPr lang="en-US" altLang="zh-TW" dirty="0" smtClean="0"/>
          </a:p>
          <a:p>
            <a:pPr lvl="1"/>
            <a:r>
              <a:rPr lang="zh-TW" altLang="en-US" dirty="0"/>
              <a:t>大陸居民健康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(CDA)</a:t>
            </a:r>
            <a:endParaRPr lang="en-US" altLang="zh-TW" dirty="0"/>
          </a:p>
          <a:p>
            <a:pPr lvl="1"/>
            <a:r>
              <a:rPr lang="zh-TW" altLang="en-US" dirty="0" smtClean="0"/>
              <a:t>健康存摺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自訂規格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1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217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個人健康紀錄相關 </a:t>
            </a:r>
            <a:r>
              <a:rPr lang="en-US" altLang="zh-TW" dirty="0" smtClean="0"/>
              <a:t>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Patient:</a:t>
            </a:r>
            <a:r>
              <a:rPr lang="zh-TW" altLang="en-US" dirty="0" smtClean="0"/>
              <a:t> 病人基本資料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Condition:</a:t>
            </a:r>
            <a:r>
              <a:rPr lang="zh-TW" altLang="en-US" dirty="0" smtClean="0"/>
              <a:t>身體、心理、或日常生活狀況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/>
              <a:t>心臟有裝支架、工作壓力大、需安排到院交通</a:t>
            </a:r>
            <a:r>
              <a:rPr lang="en-US" altLang="zh-TW" dirty="0" smtClean="0"/>
              <a:t>…</a:t>
            </a:r>
          </a:p>
          <a:p>
            <a:endParaRPr lang="en-US" altLang="zh-TW" dirty="0"/>
          </a:p>
          <a:p>
            <a:r>
              <a:rPr lang="en-US" altLang="zh-TW" dirty="0" smtClean="0"/>
              <a:t>Observation: </a:t>
            </a:r>
            <a:r>
              <a:rPr lang="zh-TW" altLang="en-US" dirty="0" smtClean="0"/>
              <a:t>檢查及觀察資訊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體重、血壓、心跳、檢驗值等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……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88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2337" y="396876"/>
            <a:ext cx="8229600" cy="85725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27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sz="27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FHIR </a:t>
            </a:r>
            <a:r>
              <a:rPr lang="en-US" altLang="zh-TW" sz="27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PATIENT</a:t>
            </a:r>
            <a:r>
              <a:rPr lang="en-US" altLang="zh-TW" sz="27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resource example</a:t>
            </a:r>
          </a:p>
        </p:txBody>
      </p:sp>
      <p:sp>
        <p:nvSpPr>
          <p:cNvPr id="21507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557142" indent="-214285" algn="l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857141" indent="-171428" algn="l" eaLnBrk="0" hangingPunct="0">
              <a:spcBef>
                <a:spcPct val="20000"/>
              </a:spcBef>
              <a:buFont typeface="Arial" charset="0"/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199997" indent="-171428" algn="l" eaLnBrk="0" hangingPunct="0">
              <a:spcBef>
                <a:spcPct val="20000"/>
              </a:spcBef>
              <a:buFont typeface="Arial" charset="0"/>
              <a:buChar char="–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1542852" indent="-171428" algn="l" eaLnBrk="0" hangingPunct="0">
              <a:spcBef>
                <a:spcPct val="20000"/>
              </a:spcBef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1885709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228565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2571422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2914277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7403757-B54D-41FC-970A-42DE6E175C3D}" type="slidenum">
              <a:rPr lang="zh-TW" altLang="en-US" sz="900">
                <a:solidFill>
                  <a:srgbClr val="898989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zh-TW" altLang="en-US" sz="9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" y="1538288"/>
            <a:ext cx="4341812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文字方塊 1"/>
          <p:cNvSpPr txBox="1">
            <a:spLocks noChangeArrowheads="1"/>
          </p:cNvSpPr>
          <p:nvPr/>
        </p:nvSpPr>
        <p:spPr bwMode="auto">
          <a:xfrm>
            <a:off x="2771775" y="5697142"/>
            <a:ext cx="2736850" cy="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5" tIns="34278" rIns="68555" bIns="34278"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350">
                <a:solidFill>
                  <a:srgbClr val="000000"/>
                </a:solidFill>
                <a:latin typeface="Arial" charset="0"/>
              </a:rPr>
              <a:t>FHIR </a:t>
            </a:r>
            <a:r>
              <a:rPr lang="zh-TW" altLang="en-US" sz="1350">
                <a:solidFill>
                  <a:srgbClr val="000000"/>
                </a:solidFill>
                <a:latin typeface="Arial" charset="0"/>
              </a:rPr>
              <a:t>官網節錄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8288"/>
            <a:ext cx="45720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9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國際標</a:t>
            </a:r>
            <a:r>
              <a:rPr lang="zh-TW" altLang="en-US" dirty="0"/>
              <a:t>準</a:t>
            </a:r>
            <a:endParaRPr lang="en-US" altLang="zh-TW" dirty="0" smtClean="0"/>
          </a:p>
          <a:p>
            <a:pPr lvl="1"/>
            <a:r>
              <a:rPr lang="en-US" altLang="zh-TW" dirty="0"/>
              <a:t>https://www.hl7.org/fhir/patient.html</a:t>
            </a:r>
          </a:p>
          <a:p>
            <a:r>
              <a:rPr lang="zh-TW" altLang="en-US" dirty="0" smtClean="0"/>
              <a:t>台灣自訂</a:t>
            </a:r>
            <a:endParaRPr lang="en-US" altLang="zh-TW" dirty="0"/>
          </a:p>
          <a:p>
            <a:pPr lvl="1"/>
            <a:r>
              <a:rPr lang="en-US" altLang="zh-TW" dirty="0"/>
              <a:t>https://mos2718.github.io/FHIRspec/Spec/Patient/patient.html</a:t>
            </a:r>
            <a:endParaRPr lang="en-US" altLang="zh-TW" dirty="0" smtClean="0"/>
          </a:p>
          <a:p>
            <a:pPr lvl="1"/>
            <a:r>
              <a:rPr lang="zh-TW" altLang="en-US" dirty="0"/>
              <a:t>進一步確認我們需要的細部欄位規格，如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是否放身分證號，放哪裡</a:t>
            </a:r>
          </a:p>
          <a:p>
            <a:pPr lvl="2"/>
            <a:r>
              <a:rPr lang="zh-TW" altLang="en-US" dirty="0"/>
              <a:t>中文姓名、電話之基本格式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46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 資料增修程式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https://github.com/mos2718/JS-FHIR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341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condition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2611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國際標</a:t>
            </a:r>
            <a:r>
              <a:rPr lang="zh-TW" altLang="en-US" dirty="0"/>
              <a:t>準</a:t>
            </a:r>
            <a:endParaRPr lang="en-US" altLang="zh-TW" dirty="0" smtClean="0"/>
          </a:p>
          <a:p>
            <a:pPr lvl="1"/>
            <a:r>
              <a:rPr lang="en-US" altLang="zh-TW" dirty="0"/>
              <a:t>https://www.hl7.org/fhir/condition.html</a:t>
            </a:r>
          </a:p>
          <a:p>
            <a:r>
              <a:rPr lang="zh-TW" altLang="en-US" dirty="0" smtClean="0"/>
              <a:t>台灣自訂</a:t>
            </a:r>
            <a:endParaRPr lang="en-US" altLang="zh-TW" dirty="0"/>
          </a:p>
          <a:p>
            <a:pPr lvl="1"/>
            <a:r>
              <a:rPr lang="zh-TW" altLang="en-US" dirty="0" smtClean="0"/>
              <a:t>目前無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現行初診評估單範例</a:t>
            </a:r>
            <a:endParaRPr lang="en-US" altLang="zh-TW" dirty="0"/>
          </a:p>
          <a:p>
            <a:pPr lvl="2"/>
            <a:r>
              <a:rPr lang="en-US" altLang="zh-TW" dirty="0">
                <a:hlinkClick r:id="rId2"/>
              </a:rPr>
              <a:t>https://www.ntuh.gov.tw/OPD/DocLib25/%</a:t>
            </a:r>
            <a:r>
              <a:rPr lang="en-US" altLang="zh-TW" dirty="0" smtClean="0">
                <a:hlinkClick r:id="rId2"/>
              </a:rPr>
              <a:t>E9%96%80%E8%A8%BA%E5%88%9D%E8%A8%BA%E7%97%85%E4%BA%BA%E8%A9%95%E4%BC%B0%E8%A1%A8.pdf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</a:t>
            </a:r>
            <a:r>
              <a:rPr lang="zh-TW" altLang="en-US" b="1" dirty="0" smtClean="0">
                <a:solidFill>
                  <a:srgbClr val="FF0000"/>
                </a:solidFill>
              </a:rPr>
              <a:t>志願者</a:t>
            </a:r>
            <a:r>
              <a:rPr lang="zh-TW" altLang="en-US" dirty="0" smtClean="0"/>
              <a:t>整理各式範例及開發網頁表單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國際上之醫資標準志工</a:t>
            </a:r>
            <a:endParaRPr lang="en-US" altLang="zh-TW" dirty="0"/>
          </a:p>
          <a:p>
            <a:pPr lvl="3"/>
            <a:r>
              <a:rPr lang="en-US" altLang="zh-TW" dirty="0"/>
              <a:t>https://www.ihe.net/participate/volunteer_spotlight/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54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observation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國際標</a:t>
            </a:r>
            <a:r>
              <a:rPr lang="zh-TW" altLang="en-US" dirty="0"/>
              <a:t>準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www.hl7.org/fhir/observation.html</a:t>
            </a:r>
            <a:endParaRPr lang="en-US" altLang="zh-TW" dirty="0" smtClean="0"/>
          </a:p>
          <a:p>
            <a:r>
              <a:rPr lang="zh-TW" altLang="en-US" dirty="0"/>
              <a:t>台灣自訂</a:t>
            </a:r>
          </a:p>
          <a:p>
            <a:pPr lvl="1"/>
            <a:r>
              <a:rPr lang="en-US" altLang="zh-TW" dirty="0"/>
              <a:t>https://github.com/mos2718/FHIRspec/tree/master/Spec/Observation</a:t>
            </a:r>
          </a:p>
          <a:p>
            <a:r>
              <a:rPr lang="zh-TW" altLang="en-US" dirty="0"/>
              <a:t>應用情境</a:t>
            </a:r>
          </a:p>
          <a:p>
            <a:pPr lvl="1"/>
            <a:r>
              <a:rPr lang="zh-TW" altLang="en-US" dirty="0"/>
              <a:t>居家生理記錄、檢驗及病理、醫學影像發現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可在健康平台建立相關資料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5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</TotalTime>
  <Words>539</Words>
  <Application>Microsoft Office PowerPoint</Application>
  <PresentationFormat>如螢幕大小 (4:3)</PresentationFormat>
  <Paragraphs>103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Arial</vt:lpstr>
      <vt:lpstr>Calibri</vt:lpstr>
      <vt:lpstr>Cambria Math</vt:lpstr>
      <vt:lpstr>verdana</vt:lpstr>
      <vt:lpstr>Wingdings</vt:lpstr>
      <vt:lpstr>Office 佈景主題</vt:lpstr>
      <vt:lpstr>FHIR 存取初體驗</vt:lpstr>
      <vt:lpstr>PowerPoint 簡報</vt:lpstr>
      <vt:lpstr>個人健康紀錄系統  </vt:lpstr>
      <vt:lpstr>個人健康紀錄相關 Resources</vt:lpstr>
      <vt:lpstr> FHIR PATIENT resource example</vt:lpstr>
      <vt:lpstr>FHIR patient</vt:lpstr>
      <vt:lpstr>FHIR JSON 資料增修程式範例</vt:lpstr>
      <vt:lpstr>FHIR condition</vt:lpstr>
      <vt:lpstr>FHIR observation</vt:lpstr>
      <vt:lpstr>醫資標準在中文地區推展之需求 簡單化</vt:lpstr>
      <vt:lpstr>FHIR 中文簡易說明(進行中)</vt:lpstr>
      <vt:lpstr>確立標準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武門 玄</dc:creator>
  <cp:lastModifiedBy>chhsiao</cp:lastModifiedBy>
  <cp:revision>68</cp:revision>
  <dcterms:created xsi:type="dcterms:W3CDTF">2018-02-03T05:10:10Z</dcterms:created>
  <dcterms:modified xsi:type="dcterms:W3CDTF">2019-08-05T01:26:19Z</dcterms:modified>
</cp:coreProperties>
</file>