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553" r:id="rId3"/>
    <p:sldId id="554" r:id="rId4"/>
    <p:sldId id="556" r:id="rId5"/>
    <p:sldId id="419" r:id="rId6"/>
    <p:sldId id="551" r:id="rId7"/>
    <p:sldId id="445" r:id="rId8"/>
    <p:sldId id="534" r:id="rId9"/>
    <p:sldId id="549" r:id="rId10"/>
    <p:sldId id="558" r:id="rId11"/>
    <p:sldId id="559" r:id="rId12"/>
    <p:sldId id="55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3" autoAdjust="0"/>
    <p:restoredTop sz="89091" autoAdjust="0"/>
  </p:normalViewPr>
  <p:slideViewPr>
    <p:cSldViewPr snapToGrid="0" snapToObjects="1">
      <p:cViewPr>
        <p:scale>
          <a:sx n="53" d="100"/>
          <a:sy n="53" d="100"/>
        </p:scale>
        <p:origin x="-1512" y="-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1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1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=""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=""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       © 2016 HL7 ® </a:t>
            </a:r>
            <a:r>
              <a:rPr lang="en-US" sz="800" b="1" dirty="0">
                <a:solidFill>
                  <a:srgbClr val="000000"/>
                </a:solidFill>
              </a:rPr>
              <a:t>International. </a:t>
            </a:r>
            <a:r>
              <a:rPr lang="en-US" sz="800" b="1" dirty="0" smtClean="0">
                <a:solidFill>
                  <a:srgbClr val="000000"/>
                </a:solidFill>
              </a:rPr>
              <a:t>Licensed under Creative Commons. </a:t>
            </a:r>
            <a:r>
              <a:rPr lang="en-US" sz="800" b="1" dirty="0">
                <a:solidFill>
                  <a:srgbClr val="000000"/>
                </a:solidFill>
              </a:rPr>
              <a:t>HL7 </a:t>
            </a:r>
            <a:r>
              <a:rPr lang="en-US" sz="800" b="1" dirty="0" smtClean="0">
                <a:solidFill>
                  <a:srgbClr val="000000"/>
                </a:solidFill>
              </a:rPr>
              <a:t>&amp; Health </a:t>
            </a:r>
            <a:r>
              <a:rPr lang="en-US" sz="800" b="1" dirty="0">
                <a:solidFill>
                  <a:srgbClr val="000000"/>
                </a:solidFill>
              </a:rPr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26-7-2019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=""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=""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=""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=""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=""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=""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=""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=""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=""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=""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=""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=""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=""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=""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病人</a:t>
            </a:r>
            <a:r>
              <a:rPr lang="zh-TW" altLang="en-US" dirty="0"/>
              <a:t>資料互通</a:t>
            </a:r>
            <a:r>
              <a:rPr lang="zh-TW" altLang="en-US" dirty="0" smtClean="0"/>
              <a:t>規格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fld id="{6D532A6A-8601-44D1-8E2F-9C161B2E4A5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4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189" y="11246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健康照護</a:t>
            </a:r>
            <a:r>
              <a:rPr lang="zh-TW" altLang="en-US" dirty="0" smtClean="0"/>
              <a:t>平台病人資料規格討論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2210" y="1548899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由病人或其授權之親友提供</a:t>
            </a:r>
            <a:r>
              <a:rPr lang="zh-TW" altLang="en-US" dirty="0" smtClean="0"/>
              <a:t>及管理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在健康醫療過程可授權醫護人員使用平台網頁或其他系統存取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r>
              <a:rPr lang="zh-TW" altLang="en-US" dirty="0"/>
              <a:t>情境</a:t>
            </a:r>
            <a:r>
              <a:rPr lang="en-US" altLang="zh-TW" dirty="0"/>
              <a:t>: </a:t>
            </a:r>
          </a:p>
          <a:p>
            <a:pPr lvl="1"/>
            <a:r>
              <a:rPr lang="zh-TW" altLang="en-US" dirty="0" smtClean="0"/>
              <a:t>與健康</a:t>
            </a:r>
            <a:r>
              <a:rPr lang="zh-TW" altLang="en-US" dirty="0"/>
              <a:t>醫療機構系統整合應用</a:t>
            </a:r>
          </a:p>
          <a:p>
            <a:pPr lvl="2"/>
            <a:r>
              <a:rPr lang="zh-TW" altLang="en-US" dirty="0" smtClean="0"/>
              <a:t>紀錄</a:t>
            </a:r>
            <a:r>
              <a:rPr lang="zh-TW" altLang="en-US" dirty="0"/>
              <a:t>平台互通端點</a:t>
            </a:r>
            <a:r>
              <a:rPr lang="en-US" altLang="zh-TW" dirty="0"/>
              <a:t>(endpoint)</a:t>
            </a:r>
            <a:r>
              <a:rPr lang="zh-TW" altLang="en-US" dirty="0"/>
              <a:t>及下載病人基本資料</a:t>
            </a:r>
          </a:p>
          <a:p>
            <a:pPr lvl="2"/>
            <a:r>
              <a:rPr lang="zh-TW" altLang="en-US" dirty="0" smtClean="0"/>
              <a:t>傳</a:t>
            </a:r>
            <a:r>
              <a:rPr lang="zh-TW" altLang="en-US" dirty="0"/>
              <a:t>病人健康醫療紀錄</a:t>
            </a:r>
            <a:r>
              <a:rPr lang="en-US" altLang="zh-TW" dirty="0"/>
              <a:t>( </a:t>
            </a:r>
            <a:r>
              <a:rPr lang="zh-TW" altLang="en-US" dirty="0"/>
              <a:t>參考到平台 </a:t>
            </a:r>
            <a:r>
              <a:rPr lang="en-US" altLang="zh-TW" dirty="0"/>
              <a:t>patient id)</a:t>
            </a:r>
          </a:p>
          <a:p>
            <a:pPr lvl="1"/>
            <a:r>
              <a:rPr lang="zh-TW" altLang="en-US" dirty="0" smtClean="0"/>
              <a:t>與</a:t>
            </a:r>
            <a:r>
              <a:rPr lang="zh-TW" altLang="en-US" dirty="0"/>
              <a:t>居家照護系統整合應用</a:t>
            </a:r>
          </a:p>
          <a:p>
            <a:pPr lvl="2"/>
            <a:r>
              <a:rPr lang="zh-TW" altLang="en-US" dirty="0" smtClean="0"/>
              <a:t>下載</a:t>
            </a:r>
            <a:r>
              <a:rPr lang="zh-TW" altLang="en-US" dirty="0"/>
              <a:t>個人資料及醫療保健指示</a:t>
            </a:r>
            <a:r>
              <a:rPr lang="en-US" altLang="zh-TW" dirty="0"/>
              <a:t>(</a:t>
            </a:r>
            <a:r>
              <a:rPr lang="zh-TW" altLang="en-US" dirty="0"/>
              <a:t>如用藥處方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 smtClean="0"/>
              <a:t>上</a:t>
            </a:r>
            <a:r>
              <a:rPr lang="zh-TW" altLang="en-US" dirty="0"/>
              <a:t>傳居家保健</a:t>
            </a:r>
            <a:r>
              <a:rPr lang="en-US" altLang="zh-TW" dirty="0"/>
              <a:t>(</a:t>
            </a:r>
            <a:r>
              <a:rPr lang="zh-TW" altLang="en-US" dirty="0"/>
              <a:t>如用藥及飲食紀錄</a:t>
            </a:r>
            <a:r>
              <a:rPr lang="en-US" altLang="zh-TW" dirty="0"/>
              <a:t>)</a:t>
            </a:r>
            <a:r>
              <a:rPr lang="zh-TW" altLang="en-US" dirty="0"/>
              <a:t>及生理紀錄</a:t>
            </a:r>
          </a:p>
          <a:p>
            <a:pPr lvl="1"/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3572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/>
              <a:t>FHIR Patient Resource </a:t>
            </a:r>
            <a:r>
              <a:rPr lang="zh-TW" altLang="fr-FR" dirty="0" smtClean="0"/>
              <a:t>欄位</a:t>
            </a:r>
            <a:r>
              <a:rPr lang="zh-TW" altLang="en-US" dirty="0" smtClean="0"/>
              <a:t>規格中文</a:t>
            </a:r>
            <a:r>
              <a:rPr lang="zh-TW" altLang="fr-FR" dirty="0" smtClean="0"/>
              <a:t>說明</a:t>
            </a:r>
            <a:endParaRPr lang="en-US" altLang="zh-TW" dirty="0" smtClean="0"/>
          </a:p>
          <a:p>
            <a:pPr lvl="1"/>
            <a:r>
              <a:rPr lang="fr-FR" altLang="zh-TW" dirty="0" smtClean="0"/>
              <a:t>https</a:t>
            </a:r>
            <a:r>
              <a:rPr lang="fr-FR" altLang="zh-TW" dirty="0"/>
              <a:t>://</a:t>
            </a:r>
            <a:r>
              <a:rPr lang="fr-FR" altLang="zh-TW" dirty="0" smtClean="0"/>
              <a:t>mos2718.github.io/FHIRspec/Spec/Patient/patient.html</a:t>
            </a:r>
          </a:p>
          <a:p>
            <a:r>
              <a:rPr lang="fr-FR" altLang="zh-TW" dirty="0" smtClean="0"/>
              <a:t>FHIR </a:t>
            </a:r>
            <a:r>
              <a:rPr lang="zh-TW" altLang="fr-FR" dirty="0"/>
              <a:t>跨機構組織及人員管理</a:t>
            </a:r>
            <a:r>
              <a:rPr lang="zh-TW" altLang="fr-FR" dirty="0" smtClean="0"/>
              <a:t>系統</a:t>
            </a:r>
            <a:endParaRPr lang="en-US" altLang="zh-TW" dirty="0" smtClean="0"/>
          </a:p>
          <a:p>
            <a:pPr lvl="1"/>
            <a:r>
              <a:rPr lang="fr-FR" altLang="zh-TW" dirty="0" smtClean="0"/>
              <a:t>http</a:t>
            </a:r>
            <a:r>
              <a:rPr lang="fr-FR" altLang="zh-TW" dirty="0"/>
              <a:t>://203.64.84.218:86/List.html?type=Organization&amp;id=1945606</a:t>
            </a:r>
            <a:br>
              <a:rPr lang="fr-FR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6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5574" y="476672"/>
            <a:ext cx="8487785" cy="1163638"/>
          </a:xfrm>
        </p:spPr>
        <p:txBody>
          <a:bodyPr/>
          <a:lstStyle/>
          <a:p>
            <a:pPr algn="ctr"/>
            <a:r>
              <a:rPr lang="zh-TW" altLang="en-US" dirty="0" smtClean="0"/>
              <a:t>病人資料跨系統互通需求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11424" y="2060848"/>
            <a:ext cx="10657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諸多健康醫療系統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院內院外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皆</a:t>
            </a:r>
            <a:r>
              <a:rPr lang="zh-TW" altLang="en-US" sz="3200" dirty="0"/>
              <a:t>須病人基本資料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但</a:t>
            </a:r>
            <a:r>
              <a:rPr lang="zh-TW" altLang="en-US" sz="3200" dirty="0"/>
              <a:t>現行系統中</a:t>
            </a:r>
            <a:r>
              <a:rPr lang="zh-TW" altLang="en-US" sz="3200" dirty="0" smtClean="0"/>
              <a:t>病人的</a:t>
            </a:r>
            <a:r>
              <a:rPr lang="zh-TW" altLang="en-US" sz="3200" dirty="0"/>
              <a:t>規格</a:t>
            </a:r>
            <a:r>
              <a:rPr lang="zh-TW" altLang="en-US" sz="3200" dirty="0" smtClean="0"/>
              <a:t>不一</a:t>
            </a:r>
            <a:endParaRPr lang="en-US" altLang="zh-TW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需要許多資料轉換程式</a:t>
            </a:r>
            <a:endParaRPr lang="en-US" altLang="zh-TW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多對</a:t>
            </a:r>
            <a:r>
              <a:rPr lang="zh-TW" altLang="en-US" sz="3200" dirty="0" smtClean="0"/>
              <a:t>多</a:t>
            </a:r>
            <a:r>
              <a:rPr lang="en-US" altLang="zh-TW" sz="3200" dirty="0" smtClean="0"/>
              <a:t>(</a:t>
            </a:r>
            <a:r>
              <a:rPr lang="zh-TW" altLang="en-US" sz="3200" dirty="0"/>
              <a:t>許</a:t>
            </a:r>
            <a:r>
              <a:rPr lang="zh-TW" altLang="en-US" sz="3200" dirty="0" smtClean="0"/>
              <a:t>多系統皆需要，且介接對象不同，介接規格資料即不同</a:t>
            </a:r>
            <a:r>
              <a:rPr lang="en-US" altLang="zh-TW" sz="3200" dirty="0" smtClean="0"/>
              <a:t>)</a:t>
            </a:r>
            <a:endParaRPr lang="zh-TW" alt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增加</a:t>
            </a:r>
            <a:r>
              <a:rPr lang="zh-TW" altLang="en-US" sz="3200" dirty="0"/>
              <a:t>許多系統整合及維護的負擔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5373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5574" y="476672"/>
            <a:ext cx="8487785" cy="1163638"/>
          </a:xfrm>
        </p:spPr>
        <p:txBody>
          <a:bodyPr/>
          <a:lstStyle/>
          <a:p>
            <a:pPr algn="ctr"/>
            <a:r>
              <a:rPr lang="zh-TW" altLang="en-US" dirty="0" smtClean="0"/>
              <a:t>病人資料</a:t>
            </a:r>
            <a:r>
              <a:rPr lang="zh-TW" altLang="en-US" dirty="0"/>
              <a:t>標準化</a:t>
            </a:r>
            <a:r>
              <a:rPr lang="zh-TW" altLang="en-US" dirty="0" smtClean="0"/>
              <a:t>互通方案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11424" y="2060848"/>
            <a:ext cx="10657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基於國際標準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FHIR</a:t>
            </a:r>
            <a:r>
              <a:rPr lang="en-US" altLang="zh-TW" sz="3200" dirty="0" smtClean="0"/>
              <a:t> patient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進一步確認我們需要的細部欄位規格，如</a:t>
            </a:r>
            <a:r>
              <a:rPr lang="en-US" altLang="zh-TW" sz="32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是否放身分證號，放哪裡</a:t>
            </a:r>
            <a:endParaRPr lang="en-US" altLang="zh-TW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中文姓名、電話之基本格式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2382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 smtClean="0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 smtClean="0">
                <a:solidFill>
                  <a:srgbClr val="000000"/>
                </a:solidFill>
                <a:latin typeface="+mj-lt"/>
              </a:rPr>
              <a:t>Resources</a:t>
            </a:r>
            <a:endParaRPr lang="en-GB" sz="4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0969" y="5325630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3: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人員、組織、及醫療資源管理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4: </a:t>
            </a:r>
            <a:r>
              <a:rPr lang="zh-TW" altLang="en-US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定義各式健康醫療流程資訊互通所需 </a:t>
            </a:r>
            <a:r>
              <a:rPr lang="en-US" altLang="zh-TW" sz="2400" b="1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Resources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" y="954601"/>
            <a:ext cx="11346528" cy="41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-99390"/>
            <a:ext cx="109728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36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856" indent="-285713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2854" indent="-228571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99996" indent="-228571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136" indent="-228571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278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420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856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570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12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TW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908050"/>
            <a:ext cx="578908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3695700" y="6453189"/>
            <a:ext cx="3649133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4" rIns="91406" bIns="45704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80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8050"/>
            <a:ext cx="6096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62436" y="2144025"/>
            <a:ext cx="10871200" cy="4495800"/>
          </a:xfrm>
        </p:spPr>
        <p:txBody>
          <a:bodyPr>
            <a:normAutofit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刪除病患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spark.furore.com/fhir/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8801607" y="2505533"/>
            <a:ext cx="1146468" cy="3135649"/>
            <a:chOff x="6142476" y="2500306"/>
            <a:chExt cx="859851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8033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6650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8598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790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789749" y="1413209"/>
            <a:ext cx="9287802" cy="830997"/>
            <a:chOff x="391053" y="1383557"/>
            <a:chExt cx="696585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391053" y="1383557"/>
              <a:ext cx="5896253" cy="830997"/>
              <a:chOff x="391053" y="1383557"/>
              <a:chExt cx="5896253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44264" cy="499272"/>
                <a:chOff x="1643042" y="1571612"/>
                <a:chExt cx="4644264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335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9969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33086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391053" y="1383557"/>
                <a:ext cx="10606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500661" y="1571612"/>
              <a:ext cx="856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801608" y="5971876"/>
            <a:ext cx="1389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可用簡單</a:t>
            </a:r>
            <a:r>
              <a:rPr lang="zh-TW" altLang="en-US" sz="4000" b="1" dirty="0">
                <a:solidFill>
                  <a:srgbClr val="000000"/>
                </a:solidFill>
              </a:rPr>
              <a:t>的程式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確立標準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國際標準</a:t>
            </a:r>
            <a:r>
              <a:rPr lang="zh-TW" altLang="en-US" dirty="0"/>
              <a:t>文件 內容</a:t>
            </a:r>
            <a:r>
              <a:rPr lang="zh-TW" altLang="en-US" dirty="0" smtClean="0"/>
              <a:t>龐大廣泛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zh-TW" altLang="en-US" dirty="0"/>
              <a:t>一般 </a:t>
            </a:r>
            <a:r>
              <a:rPr lang="en-US" altLang="zh-TW" dirty="0"/>
              <a:t>IT </a:t>
            </a:r>
            <a:r>
              <a:rPr lang="zh-TW" altLang="en-US" dirty="0" smtClean="0"/>
              <a:t>人員不易了解</a:t>
            </a:r>
            <a:endParaRPr lang="en-US" altLang="zh-TW" dirty="0" smtClean="0"/>
          </a:p>
          <a:p>
            <a:pPr lvl="1"/>
            <a:r>
              <a:rPr lang="zh-TW" altLang="en-US" dirty="0"/>
              <a:t>內含許多可選用欄位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可依各</a:t>
            </a:r>
            <a:r>
              <a:rPr lang="zh-TW" altLang="en-US" dirty="0"/>
              <a:t>地區及國家</a:t>
            </a:r>
            <a:r>
              <a:rPr lang="zh-TW" altLang="en-US" dirty="0" smtClean="0"/>
              <a:t>現況，及專業醫療需求，確立標準細部規範</a:t>
            </a:r>
            <a:endParaRPr lang="zh-TW" altLang="en-US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提供簡易中文說明及範例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4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189" y="-9207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FHIR</a:t>
            </a:r>
            <a:r>
              <a:rPr lang="zh-TW" altLang="en-US" dirty="0" smtClean="0"/>
              <a:t> 中文簡易說明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147" y="5830010"/>
            <a:ext cx="10515600" cy="654468"/>
          </a:xfrm>
        </p:spPr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github.com</a:t>
            </a:r>
            <a:r>
              <a:rPr lang="en-US" altLang="zh-TW" dirty="0"/>
              <a:t>/</a:t>
            </a:r>
            <a:r>
              <a:rPr lang="en-US" altLang="zh-TW" dirty="0" err="1"/>
              <a:t>mos2718</a:t>
            </a:r>
            <a:r>
              <a:rPr lang="en-US" altLang="zh-TW" dirty="0"/>
              <a:t>/</a:t>
            </a:r>
            <a:r>
              <a:rPr lang="en-US" altLang="zh-TW" dirty="0" err="1"/>
              <a:t>FHIRspec</a:t>
            </a:r>
            <a:endParaRPr lang="en-US" altLang="zh-TW" dirty="0" smtClean="0"/>
          </a:p>
          <a:p>
            <a:r>
              <a:rPr lang="zh-TW" altLang="en-US" dirty="0" smtClean="0"/>
              <a:t>範圍龐大，但有許多具潛力應用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須許多專家協助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908639"/>
            <a:ext cx="9988550" cy="469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84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病人資料互通應用情境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健康</a:t>
            </a:r>
            <a:r>
              <a:rPr lang="zh-TW" altLang="en-US" dirty="0"/>
              <a:t>照護</a:t>
            </a:r>
            <a:r>
              <a:rPr lang="zh-TW" altLang="en-US" dirty="0" smtClean="0"/>
              <a:t>平台資料轉入健康醫療機構系統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醫院主</a:t>
            </a:r>
            <a:r>
              <a:rPr lang="zh-TW" altLang="en-US" dirty="0" smtClean="0"/>
              <a:t>系統轉入部門專業系統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含轉入醫療儀器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健康醫療資料匿名後轉入臨床</a:t>
            </a:r>
            <a:r>
              <a:rPr lang="zh-TW" altLang="en-US" dirty="0"/>
              <a:t>研究</a:t>
            </a:r>
            <a:r>
              <a:rPr lang="zh-TW" altLang="en-US" dirty="0" smtClean="0"/>
              <a:t>資料庫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52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27988</TotalTime>
  <Words>449</Words>
  <Application>Microsoft Office PowerPoint</Application>
  <PresentationFormat>自訂</PresentationFormat>
  <Paragraphs>82</Paragraphs>
  <Slides>11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Office 佈景主題</vt:lpstr>
      <vt:lpstr>1_Refined</vt:lpstr>
      <vt:lpstr>病人資料互通規格</vt:lpstr>
      <vt:lpstr>病人資料跨系統互通需求</vt:lpstr>
      <vt:lpstr>病人資料標準化互通方案</vt:lpstr>
      <vt:lpstr>FHIR Resources</vt:lpstr>
      <vt:lpstr> FHIR PATIENT resource example</vt:lpstr>
      <vt:lpstr>FHIR API--可用簡單的程式增修改查各種 resources</vt:lpstr>
      <vt:lpstr>確立標準</vt:lpstr>
      <vt:lpstr>FHIR 中文簡易說明(進行中)</vt:lpstr>
      <vt:lpstr>病人資料互通應用情境</vt:lpstr>
      <vt:lpstr>健康照護平台病人資料規格討論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User</cp:lastModifiedBy>
  <cp:revision>409</cp:revision>
  <dcterms:created xsi:type="dcterms:W3CDTF">2019-03-04T17:24:00Z</dcterms:created>
  <dcterms:modified xsi:type="dcterms:W3CDTF">2019-07-26T22:36:32Z</dcterms:modified>
</cp:coreProperties>
</file>