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306" r:id="rId3"/>
    <p:sldId id="291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04" r:id="rId12"/>
    <p:sldId id="305" r:id="rId13"/>
    <p:sldId id="294" r:id="rId14"/>
    <p:sldId id="295" r:id="rId15"/>
    <p:sldId id="296" r:id="rId16"/>
    <p:sldId id="297" r:id="rId17"/>
    <p:sldId id="302" r:id="rId18"/>
    <p:sldId id="303" r:id="rId19"/>
    <p:sldId id="299" r:id="rId20"/>
    <p:sldId id="300" r:id="rId21"/>
    <p:sldId id="315" r:id="rId22"/>
    <p:sldId id="283" r:id="rId23"/>
    <p:sldId id="307" r:id="rId2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43" autoAdjust="0"/>
  </p:normalViewPr>
  <p:slideViewPr>
    <p:cSldViewPr snapToGrid="0" snapToObjects="1"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64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5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1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/Observation/192403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ea"/>
              </a:rPr>
              <a:t>FHIR</a:t>
            </a:r>
            <a:r>
              <a:rPr lang="zh-TW" altLang="en-US" sz="5400" dirty="0">
                <a:latin typeface="+mj-ea"/>
              </a:rPr>
              <a:t> 醫護表單初體驗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4E7DA-FF80-42BE-BF08-0499E906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345785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Root organization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776C43-8727-4795-AAC2-B3788545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16AFCF-09DF-49FC-AA15-7F255F99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9" y="1600200"/>
            <a:ext cx="4484611" cy="5343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C66156-8D87-4E08-B418-E38C07E4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39" y="1600200"/>
            <a:ext cx="4484611" cy="534352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12D8EFC-C840-435F-B335-56C90A2B7324}"/>
              </a:ext>
            </a:extLst>
          </p:cNvPr>
          <p:cNvSpPr txBox="1">
            <a:spLocks/>
          </p:cNvSpPr>
          <p:nvPr/>
        </p:nvSpPr>
        <p:spPr>
          <a:xfrm>
            <a:off x="5004046" y="299258"/>
            <a:ext cx="3457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Sub. organization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29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2337" y="396876"/>
            <a:ext cx="8229600" cy="85725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27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557142" indent="-214285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857141" indent="-171428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199997" indent="-171428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542852" indent="-171428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1885709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228565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571422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2914277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9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TW" altLang="en-US" sz="9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" y="1538288"/>
            <a:ext cx="43418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2771775" y="5697142"/>
            <a:ext cx="2736850" cy="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5" tIns="34278" rIns="68555" bIns="34278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35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35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288"/>
            <a:ext cx="457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patient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國際標準</a:t>
            </a:r>
            <a:endParaRPr lang="en-US" altLang="zh-TW" dirty="0"/>
          </a:p>
          <a:p>
            <a:pPr lvl="1"/>
            <a:r>
              <a:rPr lang="en-US" altLang="zh-TW" dirty="0"/>
              <a:t>https://www.hl7.org/fhir/patient.html</a:t>
            </a:r>
          </a:p>
          <a:p>
            <a:r>
              <a:rPr lang="zh-TW" altLang="en-US" dirty="0"/>
              <a:t>台灣自訂</a:t>
            </a:r>
            <a:endParaRPr lang="en-US" altLang="zh-TW" dirty="0"/>
          </a:p>
          <a:p>
            <a:pPr lvl="1"/>
            <a:r>
              <a:rPr lang="en-US" altLang="zh-TW" dirty="0"/>
              <a:t>https://mos2718.github.io/FHIRspec/Spec/Patient/patient.html</a:t>
            </a:r>
          </a:p>
          <a:p>
            <a:pPr lvl="1"/>
            <a:r>
              <a:rPr lang="zh-TW" altLang="en-US" dirty="0"/>
              <a:t>進一步確認我們需要的細部欄位規格，如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是否放身分證號，放哪裡</a:t>
            </a:r>
          </a:p>
          <a:p>
            <a:pPr lvl="2"/>
            <a:r>
              <a:rPr lang="zh-TW" altLang="en-US" dirty="0"/>
              <a:t>中文姓名、電話之基本格式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3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/>
              <a:t>範例</a:t>
            </a:r>
            <a:r>
              <a:rPr lang="en-US" altLang="zh-TW" dirty="0"/>
              <a:t>(</a:t>
            </a:r>
            <a:r>
              <a:rPr lang="zh-TW" altLang="en-US" dirty="0"/>
              <a:t>使用者端產生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252" y="1143000"/>
            <a:ext cx="8229600" cy="58143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{       "</a:t>
            </a:r>
            <a:r>
              <a:rPr lang="en-US" altLang="zh-TW" dirty="0" err="1"/>
              <a:t>resourceType</a:t>
            </a:r>
            <a:r>
              <a:rPr lang="en-US" altLang="zh-TW" dirty="0"/>
              <a:t>": "Patient",     </a:t>
            </a:r>
          </a:p>
          <a:p>
            <a:pPr marL="0" indent="0">
              <a:buNone/>
            </a:pPr>
            <a:r>
              <a:rPr lang="en-US" altLang="zh-TW" dirty="0"/>
              <a:t>        "identifier":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"system": "</a:t>
            </a:r>
            <a:r>
              <a:rPr lang="zh-TW" altLang="en-US" dirty="0"/>
              <a:t>身分證字號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"value": "U12341111111111"</a:t>
            </a:r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"name":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 "text": "</a:t>
            </a:r>
            <a:r>
              <a:rPr lang="zh-TW" altLang="en-US" dirty="0"/>
              <a:t>林小妹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"family": "</a:t>
            </a:r>
            <a:r>
              <a:rPr lang="zh-TW" altLang="en-US" dirty="0"/>
              <a:t>林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"given": ["</a:t>
            </a:r>
            <a:r>
              <a:rPr lang="zh-TW" altLang="en-US" dirty="0"/>
              <a:t>林小妹</a:t>
            </a:r>
            <a:r>
              <a:rPr lang="en-US" altLang="zh-TW" dirty="0"/>
              <a:t>"]</a:t>
            </a:r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"gender": "female",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birthDate</a:t>
            </a:r>
            <a:r>
              <a:rPr lang="en-US" altLang="zh-TW" dirty="0"/>
              <a:t>": "1973-01-21",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managingOrganization</a:t>
            </a:r>
            <a:r>
              <a:rPr lang="en-US" altLang="zh-TW" dirty="0"/>
              <a:t>": {</a:t>
            </a:r>
          </a:p>
          <a:p>
            <a:pPr marL="0" indent="0">
              <a:buNone/>
            </a:pPr>
            <a:r>
              <a:rPr lang="en-US" altLang="zh-TW" dirty="0"/>
              <a:t>          "reference": "Organization/4"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32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FHIR resource </a:t>
            </a:r>
            <a:r>
              <a:rPr lang="zh-TW" altLang="en-US" sz="3600" dirty="0"/>
              <a:t>範例</a:t>
            </a:r>
            <a:r>
              <a:rPr lang="en-US" altLang="zh-TW" sz="3600" dirty="0"/>
              <a:t>(</a:t>
            </a:r>
            <a:r>
              <a:rPr lang="zh-TW" altLang="en-US" sz="3600" dirty="0"/>
              <a:t>伺服器端添加資訊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845" y="1589103"/>
            <a:ext cx="8229600" cy="3679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{  "</a:t>
            </a:r>
            <a:r>
              <a:rPr lang="en-US" altLang="zh-TW" sz="1400" dirty="0" err="1"/>
              <a:t>resourceType</a:t>
            </a:r>
            <a:r>
              <a:rPr lang="en-US" altLang="zh-TW" sz="1400" dirty="0"/>
              <a:t>": "Patient",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"id": "4987",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"meta":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</a:t>
            </a:r>
            <a:r>
              <a:rPr lang="en-US" altLang="zh-TW" sz="1400" dirty="0" err="1">
                <a:solidFill>
                  <a:srgbClr val="FF0000"/>
                </a:solidFill>
              </a:rPr>
              <a:t>versionId</a:t>
            </a:r>
            <a:r>
              <a:rPr lang="en-US" altLang="zh-TW" sz="1400" dirty="0">
                <a:solidFill>
                  <a:srgbClr val="FF0000"/>
                </a:solidFill>
              </a:rPr>
              <a:t>": "1",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</a:t>
            </a:r>
            <a:r>
              <a:rPr lang="en-US" altLang="zh-TW" sz="1400" dirty="0" err="1">
                <a:solidFill>
                  <a:srgbClr val="FF0000"/>
                </a:solidFill>
              </a:rPr>
              <a:t>lastUpdated</a:t>
            </a:r>
            <a:r>
              <a:rPr lang="en-US" altLang="zh-TW" sz="1400" dirty="0">
                <a:solidFill>
                  <a:srgbClr val="FF0000"/>
                </a:solidFill>
              </a:rPr>
              <a:t>": "2020-01-14T02:43:09.000+00:00"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"text":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"status": "generated",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"div": "&lt;div </a:t>
            </a:r>
            <a:r>
              <a:rPr lang="en-US" altLang="zh-TW" sz="1400" dirty="0" err="1">
                <a:solidFill>
                  <a:srgbClr val="FF0000"/>
                </a:solidFill>
              </a:rPr>
              <a:t>xmlns</a:t>
            </a:r>
            <a:r>
              <a:rPr lang="en-US" altLang="zh-TW" sz="1400" dirty="0">
                <a:solidFill>
                  <a:srgbClr val="FF0000"/>
                </a:solidFill>
              </a:rPr>
              <a:t>=\"http://www.w3.org/1999/xhtml\"&gt;&lt;div class=\"</a:t>
            </a:r>
            <a:r>
              <a:rPr lang="en-US" altLang="zh-TW" sz="1400" dirty="0" err="1">
                <a:solidFill>
                  <a:srgbClr val="FF0000"/>
                </a:solidFill>
              </a:rPr>
              <a:t>hapiHeaderText</a:t>
            </a:r>
            <a:r>
              <a:rPr lang="en-US" altLang="zh-TW" sz="1400" dirty="0">
                <a:solidFill>
                  <a:srgbClr val="FF0000"/>
                </a:solidFill>
              </a:rPr>
              <a:t>\"&gt;</a:t>
            </a:r>
            <a:r>
              <a:rPr lang="zh-TW" altLang="en-US" sz="1400" dirty="0">
                <a:solidFill>
                  <a:srgbClr val="FF0000"/>
                </a:solidFill>
              </a:rPr>
              <a:t>林小妹 </a:t>
            </a:r>
            <a:r>
              <a:rPr lang="en-US" altLang="zh-TW" sz="1400" dirty="0">
                <a:solidFill>
                  <a:srgbClr val="FF0000"/>
                </a:solidFill>
              </a:rPr>
              <a:t>&lt;b&gt;</a:t>
            </a:r>
            <a:r>
              <a:rPr lang="zh-TW" altLang="en-US" sz="1400" dirty="0">
                <a:solidFill>
                  <a:srgbClr val="FF0000"/>
                </a:solidFill>
              </a:rPr>
              <a:t>林 </a:t>
            </a:r>
            <a:r>
              <a:rPr lang="en-US" altLang="zh-TW" sz="1400" dirty="0">
                <a:solidFill>
                  <a:srgbClr val="FF0000"/>
                </a:solidFill>
              </a:rPr>
              <a:t>&lt;/b&gt;&lt;/div&gt;&lt;table class=\"</a:t>
            </a:r>
            <a:r>
              <a:rPr lang="en-US" altLang="zh-TW" sz="1400" dirty="0" err="1">
                <a:solidFill>
                  <a:srgbClr val="FF0000"/>
                </a:solidFill>
              </a:rPr>
              <a:t>hapiPropertyTable</a:t>
            </a:r>
            <a:r>
              <a:rPr lang="en-US" altLang="zh-TW" sz="1400" dirty="0">
                <a:solidFill>
                  <a:srgbClr val="FF0000"/>
                </a:solidFill>
              </a:rPr>
              <a:t>\"&gt;&lt;</a:t>
            </a:r>
            <a:r>
              <a:rPr lang="en-US" altLang="zh-TW" sz="1400" dirty="0" err="1">
                <a:solidFill>
                  <a:srgbClr val="FF0000"/>
                </a:solidFill>
              </a:rPr>
              <a:t>tbody</a:t>
            </a:r>
            <a:r>
              <a:rPr lang="en-US" altLang="zh-TW" sz="1400" dirty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&gt;&lt;td&gt;Identifier&lt;/td&gt;&lt;td&gt;U12341111111111&lt;/td&gt;&lt;/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&gt;&lt;td&gt;Date of birth&lt;/td&gt;&lt;td&gt;&lt;span&gt;21 January 1973&lt;/span&gt;&lt;/td&gt;&lt;/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tbody</a:t>
            </a:r>
            <a:r>
              <a:rPr lang="en-US" altLang="zh-TW" sz="1400" dirty="0">
                <a:solidFill>
                  <a:srgbClr val="FF0000"/>
                </a:solidFill>
              </a:rPr>
              <a:t>&gt;&lt;/table&gt;&lt;/div&gt;"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sz="1400" dirty="0"/>
              <a:t>  "identifier": [</a:t>
            </a:r>
          </a:p>
          <a:p>
            <a:pPr marL="0" indent="0">
              <a:buNone/>
            </a:pPr>
            <a:r>
              <a:rPr lang="en-US" altLang="zh-TW" sz="1400" dirty="0"/>
              <a:t>    {</a:t>
            </a:r>
          </a:p>
          <a:p>
            <a:pPr marL="0" indent="0">
              <a:buNone/>
            </a:pPr>
            <a:r>
              <a:rPr lang="en-US" altLang="zh-TW" sz="1400" dirty="0"/>
              <a:t>      "system": "</a:t>
            </a:r>
            <a:r>
              <a:rPr lang="zh-TW" altLang="en-US" sz="1400" dirty="0"/>
              <a:t>身分證字號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"value": "U12341111111111"</a:t>
            </a:r>
          </a:p>
          <a:p>
            <a:pPr marL="0" indent="0">
              <a:buNone/>
            </a:pPr>
            <a:r>
              <a:rPr lang="en-US" altLang="zh-TW" sz="1400" dirty="0"/>
              <a:t>    }</a:t>
            </a:r>
          </a:p>
          <a:p>
            <a:pPr marL="0" indent="0">
              <a:buNone/>
            </a:pPr>
            <a:r>
              <a:rPr lang="en-US" altLang="zh-TW" sz="1400" dirty="0"/>
              <a:t>  ],</a:t>
            </a:r>
          </a:p>
          <a:p>
            <a:pPr marL="0" indent="0">
              <a:buNone/>
            </a:pPr>
            <a:r>
              <a:rPr lang="en-US" altLang="zh-TW" sz="1400" dirty="0"/>
              <a:t>  "name": [</a:t>
            </a:r>
          </a:p>
          <a:p>
            <a:pPr marL="0" indent="0">
              <a:buNone/>
            </a:pPr>
            <a:r>
              <a:rPr lang="en-US" altLang="zh-TW" sz="1400" dirty="0"/>
              <a:t>    {</a:t>
            </a:r>
          </a:p>
          <a:p>
            <a:pPr marL="0" indent="0">
              <a:buNone/>
            </a:pPr>
            <a:r>
              <a:rPr lang="en-US" altLang="zh-TW" sz="1400" dirty="0"/>
              <a:t>      "text": "</a:t>
            </a:r>
            <a:r>
              <a:rPr lang="zh-TW" altLang="en-US" sz="1400" dirty="0"/>
              <a:t>林小妹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"family": "</a:t>
            </a:r>
            <a:r>
              <a:rPr lang="zh-TW" altLang="en-US" sz="1400" dirty="0"/>
              <a:t>林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"given": [</a:t>
            </a:r>
          </a:p>
          <a:p>
            <a:pPr marL="0" indent="0">
              <a:buNone/>
            </a:pPr>
            <a:r>
              <a:rPr lang="en-US" altLang="zh-TW" sz="1400" dirty="0"/>
              <a:t>        "</a:t>
            </a:r>
            <a:r>
              <a:rPr lang="zh-TW" altLang="en-US" sz="1400" dirty="0"/>
              <a:t>林小妹</a:t>
            </a:r>
            <a:r>
              <a:rPr lang="en-US" altLang="zh-TW" sz="1400" dirty="0"/>
              <a:t>"</a:t>
            </a:r>
          </a:p>
          <a:p>
            <a:pPr marL="0" indent="0">
              <a:buNone/>
            </a:pPr>
            <a:r>
              <a:rPr lang="en-US" altLang="zh-TW" sz="1400" dirty="0"/>
              <a:t>      ]</a:t>
            </a:r>
          </a:p>
          <a:p>
            <a:pPr marL="0" indent="0">
              <a:buNone/>
            </a:pPr>
            <a:r>
              <a:rPr lang="en-US" altLang="zh-TW" sz="1400" dirty="0"/>
              <a:t>    }</a:t>
            </a:r>
          </a:p>
          <a:p>
            <a:pPr marL="0" indent="0">
              <a:buNone/>
            </a:pPr>
            <a:r>
              <a:rPr lang="en-US" altLang="zh-TW" sz="1400" dirty="0"/>
              <a:t>  ],</a:t>
            </a:r>
          </a:p>
          <a:p>
            <a:pPr marL="0" indent="0">
              <a:buNone/>
            </a:pPr>
            <a:r>
              <a:rPr lang="en-US" altLang="zh-TW" sz="1400" dirty="0"/>
              <a:t>  "gender": "female",</a:t>
            </a:r>
          </a:p>
          <a:p>
            <a:pPr marL="0" indent="0">
              <a:buNone/>
            </a:pPr>
            <a:r>
              <a:rPr lang="en-US" altLang="zh-TW" sz="1400" dirty="0"/>
              <a:t>  "</a:t>
            </a:r>
            <a:r>
              <a:rPr lang="en-US" altLang="zh-TW" sz="1400" dirty="0" err="1"/>
              <a:t>birthDate</a:t>
            </a:r>
            <a:r>
              <a:rPr lang="en-US" altLang="zh-TW" sz="1400" dirty="0"/>
              <a:t>": "1973-01-21",</a:t>
            </a:r>
          </a:p>
          <a:p>
            <a:pPr marL="0" indent="0">
              <a:buNone/>
            </a:pPr>
            <a:r>
              <a:rPr lang="en-US" altLang="zh-TW" sz="1400" dirty="0"/>
              <a:t>  "</a:t>
            </a:r>
            <a:r>
              <a:rPr lang="en-US" altLang="zh-TW" sz="1400" dirty="0" err="1"/>
              <a:t>managingOrganization</a:t>
            </a:r>
            <a:r>
              <a:rPr lang="en-US" altLang="zh-TW" sz="1400" dirty="0"/>
              <a:t>": {</a:t>
            </a:r>
          </a:p>
          <a:p>
            <a:pPr marL="0" indent="0">
              <a:buNone/>
            </a:pPr>
            <a:r>
              <a:rPr lang="en-US" altLang="zh-TW" sz="1400" dirty="0"/>
              <a:t>    "reference": "Organization/4"</a:t>
            </a:r>
          </a:p>
          <a:p>
            <a:pPr marL="0" indent="0">
              <a:buNone/>
            </a:pPr>
            <a:r>
              <a:rPr lang="en-US" altLang="zh-TW" sz="1400" dirty="0"/>
              <a:t>  }</a:t>
            </a:r>
          </a:p>
          <a:p>
            <a:pPr marL="0" indent="0"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5861" y="958334"/>
            <a:ext cx="86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伺服器端連結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https://hapi.fhir.tw/fhir/Patient/4987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88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4672" y="90178"/>
            <a:ext cx="6826315" cy="857250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>
                <a:latin typeface="+mn-ea"/>
                <a:ea typeface="+mn-ea"/>
              </a:rPr>
              <a:t>人員組織 </a:t>
            </a:r>
            <a:r>
              <a:rPr lang="en-US" altLang="zh-TW" sz="3600" b="1" dirty="0">
                <a:latin typeface="+mn-ea"/>
                <a:ea typeface="+mn-ea"/>
              </a:rPr>
              <a:t>resources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165" y="1483415"/>
            <a:ext cx="8079092" cy="3246350"/>
          </a:xfrm>
        </p:spPr>
        <p:txBody>
          <a:bodyPr>
            <a:noAutofit/>
          </a:bodyPr>
          <a:lstStyle/>
          <a:p>
            <a:r>
              <a:rPr lang="en-US" altLang="zh-TW" sz="2500" b="1" dirty="0">
                <a:latin typeface="+mn-ea"/>
              </a:rPr>
              <a:t>Organization </a:t>
            </a:r>
            <a:r>
              <a:rPr lang="zh-TW" altLang="en-US" sz="2500" b="1" dirty="0">
                <a:latin typeface="+mn-ea"/>
              </a:rPr>
              <a:t>組織</a:t>
            </a:r>
          </a:p>
          <a:p>
            <a:r>
              <a:rPr lang="en-US" altLang="zh-TW" sz="2500" b="1" dirty="0">
                <a:latin typeface="+mn-ea"/>
              </a:rPr>
              <a:t>Patient </a:t>
            </a:r>
            <a:r>
              <a:rPr lang="zh-TW" altLang="en-US" sz="2500" b="1" dirty="0">
                <a:latin typeface="+mn-ea"/>
              </a:rPr>
              <a:t>病人基本資料 </a:t>
            </a:r>
            <a:r>
              <a:rPr lang="en-US" altLang="zh-TW" sz="2500" b="1" dirty="0">
                <a:latin typeface="+mn-ea"/>
              </a:rPr>
              <a:t>(</a:t>
            </a:r>
            <a:r>
              <a:rPr lang="zh-TW" altLang="en-US" sz="2500" b="1" dirty="0">
                <a:latin typeface="+mn-ea"/>
              </a:rPr>
              <a:t>不含帳號</a:t>
            </a:r>
            <a:r>
              <a:rPr lang="en-US" altLang="zh-TW" sz="2500" b="1" dirty="0">
                <a:latin typeface="+mn-ea"/>
              </a:rPr>
              <a:t>)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>
                <a:latin typeface="+mn-ea"/>
              </a:rPr>
              <a:t>Practitioner</a:t>
            </a:r>
            <a:r>
              <a:rPr lang="zh-TW" altLang="en-US" sz="2500" dirty="0">
                <a:latin typeface="+mn-ea"/>
              </a:rPr>
              <a:t> 醫護從業人員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 err="1">
                <a:latin typeface="+mn-ea"/>
              </a:rPr>
              <a:t>PractitionerRole</a:t>
            </a:r>
            <a:r>
              <a:rPr lang="en-US" altLang="zh-TW" sz="2500" dirty="0">
                <a:latin typeface="+mn-ea"/>
              </a:rPr>
              <a:t>:</a:t>
            </a:r>
            <a:r>
              <a:rPr lang="zh-TW" altLang="en-US" sz="2500" dirty="0">
                <a:latin typeface="+mn-ea"/>
              </a:rPr>
              <a:t>某組織、某醫療情境之工作參與人員</a:t>
            </a:r>
            <a:endParaRPr lang="en-US" altLang="zh-TW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08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Patient Organization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355084" y="3198783"/>
            <a:ext cx="1692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Patient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b="1" dirty="0" err="1">
                <a:solidFill>
                  <a:srgbClr val="FF0000"/>
                </a:solidFill>
              </a:rPr>
              <a:t>managingOrganization</a:t>
            </a:r>
            <a:r>
              <a:rPr lang="zh-TW" altLang="en-US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rgbClr val="FF0000"/>
                </a:solidFill>
              </a:rPr>
              <a:t>reference to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411863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病人資料保管組織</a:t>
            </a:r>
            <a:r>
              <a:rPr lang="en-US" altLang="zh-TW" b="1" dirty="0"/>
              <a:t>(</a:t>
            </a:r>
            <a:r>
              <a:rPr lang="zh-TW" altLang="en-US" b="1" dirty="0"/>
              <a:t>醫院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先有組織</a:t>
            </a:r>
            <a:endParaRPr lang="en-US" altLang="zh-TW" b="1" dirty="0"/>
          </a:p>
          <a:p>
            <a:r>
              <a:rPr lang="zh-TW" altLang="en-US" b="1" dirty="0"/>
              <a:t>再新增病人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480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Organization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046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新增及查詢人員組織</a:t>
            </a:r>
            <a:br>
              <a:rPr lang="en-US" altLang="zh-TW" dirty="0"/>
            </a:br>
            <a:r>
              <a:rPr lang="zh-TW" altLang="en-US" dirty="0"/>
              <a:t>應用情境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67948"/>
            <a:ext cx="8229600" cy="4158215"/>
          </a:xfrm>
        </p:spPr>
        <p:txBody>
          <a:bodyPr/>
          <a:lstStyle/>
          <a:p>
            <a:r>
              <a:rPr lang="zh-TW" altLang="en-US" dirty="0"/>
              <a:t>新增組織</a:t>
            </a:r>
            <a:endParaRPr lang="en-US" altLang="zh-TW" dirty="0"/>
          </a:p>
          <a:p>
            <a:r>
              <a:rPr lang="zh-TW" altLang="en-US" dirty="0"/>
              <a:t>新增組織所屬人員</a:t>
            </a:r>
            <a:endParaRPr lang="en-US" altLang="zh-TW" dirty="0"/>
          </a:p>
          <a:p>
            <a:r>
              <a:rPr lang="zh-TW" altLang="en-US" dirty="0"/>
              <a:t>查詢組織所屬人員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259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新增及查詢人員組織</a:t>
            </a:r>
            <a:br>
              <a:rPr lang="en-US" altLang="zh-TW" dirty="0"/>
            </a:br>
            <a:r>
              <a:rPr lang="zh-TW" altLang="en-US" dirty="0"/>
              <a:t>應用情境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FHIR</a:t>
            </a:r>
            <a:r>
              <a:rPr lang="zh-TW" altLang="en-US" sz="2400" dirty="0"/>
              <a:t> 表單新增與查詢，步驟說明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400" dirty="0"/>
              <a:t>https://mos2718.github.io/JS-FHIR2020/formStep.html</a:t>
            </a:r>
          </a:p>
          <a:p>
            <a:r>
              <a:rPr lang="zh-TW" altLang="en-US" sz="2400" dirty="0"/>
              <a:t>範例程式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Repository URL</a:t>
            </a:r>
          </a:p>
          <a:p>
            <a:pPr lvl="2"/>
            <a:r>
              <a:rPr lang="en-US" altLang="zh-TW" sz="2000" dirty="0"/>
              <a:t>https://github.com/mos2718/JS-FHIR2020</a:t>
            </a:r>
          </a:p>
          <a:p>
            <a:pPr lvl="1"/>
            <a:r>
              <a:rPr lang="en-US" altLang="zh-TW" sz="2000" dirty="0"/>
              <a:t>Post resource URL</a:t>
            </a:r>
          </a:p>
          <a:p>
            <a:pPr lvl="2"/>
            <a:r>
              <a:rPr lang="en-US" altLang="zh-TW" sz="2000" dirty="0"/>
              <a:t>https://mos2718.github.io/JS-FHIR2020/postResorce.html</a:t>
            </a:r>
          </a:p>
          <a:p>
            <a:pPr lvl="1"/>
            <a:r>
              <a:rPr lang="en-US" altLang="zh-TW" sz="2000" dirty="0"/>
              <a:t>Patient list URL</a:t>
            </a:r>
          </a:p>
          <a:p>
            <a:pPr lvl="2"/>
            <a:r>
              <a:rPr lang="en-US" altLang="zh-TW" sz="2000" dirty="0"/>
              <a:t>https://mos2718.github.io/JS-FHIR2020/FHIRdata2Table.html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7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/>
              <a:t>個人健康紀錄相關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Patient:</a:t>
            </a:r>
            <a:r>
              <a:rPr lang="zh-TW" altLang="en-US" dirty="0"/>
              <a:t> 病人基本資料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Condition:</a:t>
            </a:r>
            <a:r>
              <a:rPr lang="zh-TW" altLang="en-US" dirty="0"/>
              <a:t>身體、心理、或日常生活狀況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心臟有裝支架、工作壓力大、需安排到院交通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en-US" altLang="zh-TW" dirty="0"/>
              <a:t>Observation: </a:t>
            </a:r>
            <a:r>
              <a:rPr lang="zh-TW" altLang="en-US" dirty="0"/>
              <a:t>檢查及觀察資訊</a:t>
            </a:r>
            <a:endParaRPr lang="en-US" altLang="zh-TW" dirty="0"/>
          </a:p>
          <a:p>
            <a:pPr lvl="1"/>
            <a:r>
              <a:rPr lang="zh-TW" altLang="en-US" dirty="0"/>
              <a:t>體重、血壓、心跳、</a:t>
            </a:r>
            <a:r>
              <a:rPr lang="zh-TW" altLang="en-US"/>
              <a:t>檢驗值、影像發現等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發展各式健康醫療</a:t>
            </a:r>
            <a:r>
              <a:rPr lang="zh-TW" altLang="en-US" b="1" dirty="0">
                <a:solidFill>
                  <a:srgbClr val="FF0000"/>
                </a:solidFill>
              </a:rPr>
              <a:t>前端</a:t>
            </a:r>
            <a:r>
              <a:rPr lang="zh-TW" altLang="en-US" dirty="0"/>
              <a:t>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zh-TW" altLang="en-US" dirty="0"/>
              <a:t>與標準化 </a:t>
            </a:r>
            <a:r>
              <a:rPr lang="en-US" altLang="zh-TW" dirty="0"/>
              <a:t>FHIR</a:t>
            </a:r>
            <a:r>
              <a:rPr lang="zh-TW" altLang="en-US" dirty="0"/>
              <a:t> 伺服器整合應用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root :</a:t>
            </a:r>
            <a:r>
              <a:rPr lang="en-US" altLang="zh-TW" dirty="0">
                <a:hlinkClick r:id="rId2"/>
              </a:rPr>
              <a:t>http://hapi.fhir.org/baseR4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發展前端網頁及 </a:t>
            </a:r>
            <a:r>
              <a:rPr lang="en-US" altLang="zh-TW" dirty="0"/>
              <a:t>APP</a:t>
            </a:r>
            <a:r>
              <a:rPr lang="zh-TW" altLang="en-US" dirty="0"/>
              <a:t> 應用程式</a:t>
            </a:r>
            <a:endParaRPr lang="en-US" altLang="zh-TW" dirty="0"/>
          </a:p>
          <a:p>
            <a:pPr lvl="1"/>
            <a:r>
              <a:rPr lang="zh-TW" altLang="en-US" dirty="0"/>
              <a:t>可用各種程式撰寫 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client </a:t>
            </a:r>
          </a:p>
          <a:p>
            <a:pPr lvl="1"/>
            <a:r>
              <a:rPr lang="zh-TW" altLang="en-US" dirty="0"/>
              <a:t>以此連結 </a:t>
            </a:r>
            <a:r>
              <a:rPr lang="en-US" altLang="zh-TW" dirty="0"/>
              <a:t>FHIR</a:t>
            </a:r>
            <a:r>
              <a:rPr lang="zh-TW" altLang="en-US" dirty="0"/>
              <a:t>  </a:t>
            </a:r>
            <a:r>
              <a:rPr lang="en-US" altLang="zh-TW" dirty="0"/>
              <a:t>server</a:t>
            </a:r>
            <a:r>
              <a:rPr lang="zh-TW" altLang="en-US" dirty="0"/>
              <a:t>，增修改查資料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82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Observation</a:t>
            </a:r>
            <a:r>
              <a:rPr lang="zh-TW" altLang="en-US" dirty="0"/>
              <a:t>、</a:t>
            </a:r>
            <a:r>
              <a:rPr lang="en-US" altLang="zh-TW" dirty="0"/>
              <a:t>Conduction</a:t>
            </a:r>
            <a:r>
              <a:rPr lang="zh-TW" altLang="en-US" dirty="0"/>
              <a:t>、</a:t>
            </a:r>
            <a:r>
              <a:rPr lang="en-US" altLang="zh-TW" dirty="0"/>
              <a:t>Patient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9574" y="3198783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Observation</a:t>
            </a:r>
          </a:p>
          <a:p>
            <a:pPr algn="ctr"/>
            <a:r>
              <a:rPr lang="en-US" altLang="zh-TW" sz="2700" dirty="0"/>
              <a:t>Or Condition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Subset </a:t>
            </a:r>
            <a:r>
              <a:rPr lang="zh-TW" altLang="en-US" sz="2700" dirty="0"/>
              <a:t> </a:t>
            </a:r>
            <a:r>
              <a:rPr lang="en-US" altLang="zh-TW" sz="2700" dirty="0"/>
              <a:t>reference to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218974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病人資料保管組織</a:t>
            </a:r>
            <a:r>
              <a:rPr lang="en-US" altLang="zh-TW" b="1" dirty="0"/>
              <a:t>(</a:t>
            </a:r>
            <a:r>
              <a:rPr lang="zh-TW" altLang="en-US" b="1" dirty="0"/>
              <a:t>醫院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先有病人</a:t>
            </a:r>
            <a:endParaRPr lang="en-US" altLang="zh-TW" b="1" dirty="0"/>
          </a:p>
          <a:p>
            <a:r>
              <a:rPr lang="zh-TW" altLang="en-US" b="1" dirty="0"/>
              <a:t>再新增病人問題及量測資料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519526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Patient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007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82271-9F3F-4755-8079-AD3E3B27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上傳的生理監測資料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1CAEA-3B62-4D62-9641-0B43D989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某一筆生理監測資料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http://hapi.fhir.org/baseR4/Observation/1924035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某一病人全部之 </a:t>
            </a:r>
            <a:r>
              <a:rPr lang="en-US" altLang="zh-TW" dirty="0"/>
              <a:t>observations</a:t>
            </a:r>
          </a:p>
          <a:p>
            <a:pPr lvl="1"/>
            <a:r>
              <a:rPr lang="en-US" altLang="zh-TW" dirty="0"/>
              <a:t>http://hapi.fhir.org/baseR4/Observation?subject=8b4279ff-f798-44d9-be0f-001d05e86a4e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8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FHIR resource id </a:t>
            </a:r>
            <a:br>
              <a:rPr lang="en-US" altLang="zh-TW" dirty="0"/>
            </a:b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zh-TW" dirty="0"/>
              <a:t>Resource id: </a:t>
            </a:r>
          </a:p>
          <a:p>
            <a:pPr lvl="1"/>
            <a:r>
              <a:rPr lang="zh-TW" altLang="en-US" dirty="0"/>
              <a:t>資料上傳後 </a:t>
            </a:r>
            <a:r>
              <a:rPr lang="en-US" altLang="zh-TW" dirty="0">
                <a:solidFill>
                  <a:srgbClr val="FF0000"/>
                </a:solidFill>
              </a:rPr>
              <a:t>FHIR server </a:t>
            </a:r>
            <a:r>
              <a:rPr lang="zh-TW" altLang="en-US" dirty="0">
                <a:solidFill>
                  <a:srgbClr val="FF0000"/>
                </a:solidFill>
              </a:rPr>
              <a:t>統一產生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代表此筆資料</a:t>
            </a:r>
            <a:r>
              <a:rPr lang="en-US" altLang="zh-TW" dirty="0"/>
              <a:t>(</a:t>
            </a:r>
            <a:r>
              <a:rPr lang="zh-TW" altLang="en-US" dirty="0"/>
              <a:t>類似主健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利於其他資料參考</a:t>
            </a:r>
            <a:r>
              <a:rPr lang="en-US" altLang="zh-TW" dirty="0"/>
              <a:t>(</a:t>
            </a:r>
            <a:r>
              <a:rPr lang="zh-TW" altLang="en-US" dirty="0"/>
              <a:t>類似 </a:t>
            </a:r>
            <a:r>
              <a:rPr lang="en-US" altLang="zh-TW" dirty="0"/>
              <a:t>foreign key)</a:t>
            </a:r>
            <a:r>
              <a:rPr lang="zh-TW" altLang="en-US" dirty="0"/>
              <a:t>，例如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 err="1"/>
              <a:t>patient.manageOrganization</a:t>
            </a:r>
            <a:r>
              <a:rPr lang="en-US" altLang="zh-TW" dirty="0"/>
              <a:t> to Organization</a:t>
            </a:r>
          </a:p>
          <a:p>
            <a:pPr lvl="2"/>
            <a:r>
              <a:rPr lang="en-US" altLang="zh-TW" dirty="0" err="1"/>
              <a:t>Condiction.subject</a:t>
            </a:r>
            <a:r>
              <a:rPr lang="en-US" altLang="zh-TW" dirty="0"/>
              <a:t> reference to Patient</a:t>
            </a:r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查詢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resources 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如何設定查詢參數</a:t>
            </a:r>
            <a:endParaRPr lang="en-US" altLang="zh-TW" dirty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search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https://www.hl7.org/fhir/search.html</a:t>
            </a:r>
            <a:endParaRPr lang="en-US" altLang="zh-TW" dirty="0"/>
          </a:p>
          <a:p>
            <a:pPr lvl="1"/>
            <a:r>
              <a:rPr lang="zh-TW" altLang="en-US" dirty="0"/>
              <a:t>參數有誤時，測試網站會回應查詢參數</a:t>
            </a:r>
            <a:endParaRPr lang="en-US" altLang="zh-TW" dirty="0"/>
          </a:p>
          <a:p>
            <a:r>
              <a:rPr lang="zh-TW" altLang="en-US" dirty="0"/>
              <a:t>範例，查詢組織所屬病人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serviceRoot</a:t>
            </a:r>
            <a:r>
              <a:rPr lang="en-US" altLang="zh-TW" dirty="0"/>
              <a:t>/</a:t>
            </a:r>
            <a:r>
              <a:rPr lang="en-US" altLang="zh-TW" dirty="0" err="1">
                <a:solidFill>
                  <a:srgbClr val="00B050"/>
                </a:solidFill>
              </a:rPr>
              <a:t>Patient</a:t>
            </a:r>
            <a:r>
              <a:rPr lang="en-US" altLang="zh-TW" dirty="0" err="1"/>
              <a:t>?</a:t>
            </a:r>
            <a:r>
              <a:rPr lang="en-US" altLang="zh-TW" dirty="0" err="1">
                <a:solidFill>
                  <a:srgbClr val="002060"/>
                </a:solidFill>
              </a:rPr>
              <a:t>organization</a:t>
            </a:r>
            <a:r>
              <a:rPr lang="en-US" altLang="zh-TW" dirty="0"/>
              <a:t>=***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9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/>
              <a:t>定義連結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FHIR</a:t>
            </a:r>
            <a:r>
              <a:rPr lang="zh-TW" altLang="en-US" dirty="0"/>
              <a:t> 官網</a:t>
            </a:r>
            <a:endParaRPr lang="en-US" altLang="zh-TW" dirty="0"/>
          </a:p>
          <a:p>
            <a:pPr lvl="1"/>
            <a:r>
              <a:rPr lang="en-US" altLang="zh-TW" dirty="0"/>
              <a:t>https://www.hl7.org/fhir/</a:t>
            </a:r>
          </a:p>
          <a:p>
            <a:endParaRPr lang="en-US" altLang="zh-TW" dirty="0"/>
          </a:p>
          <a:p>
            <a:r>
              <a:rPr lang="en-US" altLang="zh-TW" dirty="0"/>
              <a:t>FHIR Resources </a:t>
            </a:r>
            <a:r>
              <a:rPr lang="zh-TW" altLang="en-US" dirty="0"/>
              <a:t>分類</a:t>
            </a:r>
            <a:endParaRPr lang="en-US" altLang="zh-TW" dirty="0"/>
          </a:p>
          <a:p>
            <a:pPr lvl="1"/>
            <a:r>
              <a:rPr lang="en-US" altLang="zh-TW" dirty="0"/>
              <a:t>https://www.hl7.org/fhir/resourcelist.html</a:t>
            </a:r>
          </a:p>
          <a:p>
            <a:endParaRPr lang="en-US" altLang="zh-TW" dirty="0"/>
          </a:p>
          <a:p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Resources </a:t>
            </a:r>
            <a:r>
              <a:rPr lang="zh-TW" altLang="en-US" dirty="0"/>
              <a:t>範例連結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https://www.hl7.org/fhir/patient.html</a:t>
            </a:r>
            <a:endParaRPr lang="en-US" altLang="zh-TW" dirty="0"/>
          </a:p>
          <a:p>
            <a:pPr lvl="1"/>
            <a:r>
              <a:rPr lang="en-US" altLang="zh-TW" dirty="0"/>
              <a:t>https://www.hl7.org/fhir/organization.html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9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94286-EF3E-4462-B634-FF1ADD4A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70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健康醫療機構，新增病人生理監測、問題狀況、及問卷資料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354EA-A096-4320-B29A-07610B29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86" y="1970903"/>
            <a:ext cx="8406714" cy="4525963"/>
          </a:xfrm>
        </p:spPr>
        <p:txBody>
          <a:bodyPr/>
          <a:lstStyle/>
          <a:p>
            <a:r>
              <a:rPr lang="zh-TW" altLang="en-US" dirty="0"/>
              <a:t>先建組織及病人</a:t>
            </a:r>
          </a:p>
          <a:p>
            <a:r>
              <a:rPr lang="zh-TW" altLang="en-US" dirty="0"/>
              <a:t>查詢機構目前病患列表</a:t>
            </a:r>
          </a:p>
          <a:p>
            <a:r>
              <a:rPr lang="zh-TW" altLang="en-US" dirty="0"/>
              <a:t>點選病人， 進入護理記錄首頁</a:t>
            </a:r>
          </a:p>
          <a:p>
            <a:pPr lvl="1"/>
            <a:r>
              <a:rPr lang="zh-TW" altLang="en-US" dirty="0"/>
              <a:t>選擇要輸入的生理監測、問題狀況、或問卷</a:t>
            </a:r>
          </a:p>
          <a:p>
            <a:pPr lvl="1"/>
            <a:r>
              <a:rPr lang="zh-TW" altLang="en-US" dirty="0"/>
              <a:t>生理監測、問題狀況、問卷輸入網頁， 輸入及上傳資料</a:t>
            </a:r>
            <a:endParaRPr lang="en-US" altLang="zh-TW" dirty="0"/>
          </a:p>
          <a:p>
            <a:pPr lvl="1"/>
            <a:r>
              <a:rPr lang="zh-TW" altLang="en-US" dirty="0"/>
              <a:t>查看病人護理紀錄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7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EF208-3D9F-48BC-B345-6504B246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0"/>
            <a:ext cx="8229600" cy="1143000"/>
          </a:xfrm>
        </p:spPr>
        <p:txBody>
          <a:bodyPr/>
          <a:lstStyle/>
          <a:p>
            <a:r>
              <a:rPr lang="zh-TW" altLang="en-US" dirty="0"/>
              <a:t>新增健康醫療單位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47517-BCBD-4D20-9DFA-C5C0C19D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B64AE8-C259-4710-9CA8-793264D2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43000"/>
            <a:ext cx="8420100" cy="58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6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A1CAD-F043-4FED-8043-375523DB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6804"/>
          </a:xfrm>
        </p:spPr>
        <p:txBody>
          <a:bodyPr/>
          <a:lstStyle/>
          <a:p>
            <a:r>
              <a:rPr lang="zh-TW" altLang="en-US" dirty="0"/>
              <a:t>機構目前病患列表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20085-4280-4981-9BD1-2FFE766A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20C9E9-7A56-4351-90B9-CC3B1639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7" y="1420426"/>
            <a:ext cx="8265745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319E3-F548-4145-B927-FB095072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87" y="-80469"/>
            <a:ext cx="8229600" cy="812306"/>
          </a:xfrm>
        </p:spPr>
        <p:txBody>
          <a:bodyPr/>
          <a:lstStyle/>
          <a:p>
            <a:r>
              <a:rPr lang="zh-TW" altLang="en-US" dirty="0"/>
              <a:t>護理記錄首頁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88057-A333-47F8-80FD-66C326EA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F0A64E-B3E2-495F-B193-71119D6F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7869"/>
            <a:ext cx="9215022" cy="6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7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AC4CF-A116-4456-8FB9-E086FD21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輸入過去病史或問題狀況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D0DED-AB92-4F1F-9618-4CE7AA97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A0FAB1-EE7D-4679-AA4C-6562E19B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417638"/>
            <a:ext cx="9144000" cy="41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3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547D1-6C45-4EEC-878E-449C7A94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75E9D-45EA-40C8-B109-DC0357EF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Organization</a:t>
            </a:r>
            <a:r>
              <a:rPr lang="zh-TW" altLang="en-US" dirty="0"/>
              <a:t> 組織</a:t>
            </a:r>
            <a:endParaRPr lang="en-US" altLang="zh-TW" dirty="0"/>
          </a:p>
          <a:p>
            <a:r>
              <a:rPr lang="en-US" altLang="zh-TW" dirty="0"/>
              <a:t>Patient </a:t>
            </a:r>
            <a:r>
              <a:rPr lang="zh-TW" altLang="en-US" dirty="0"/>
              <a:t>病人</a:t>
            </a:r>
          </a:p>
          <a:p>
            <a:r>
              <a:rPr lang="en-US" altLang="zh-TW" dirty="0"/>
              <a:t>Observation</a:t>
            </a:r>
            <a:r>
              <a:rPr lang="zh-TW" altLang="en-US" dirty="0"/>
              <a:t>生理監測</a:t>
            </a:r>
            <a:endParaRPr lang="en-US" altLang="zh-TW" dirty="0"/>
          </a:p>
          <a:p>
            <a:r>
              <a:rPr lang="en-US" altLang="zh-TW" dirty="0"/>
              <a:t>Condition </a:t>
            </a:r>
            <a:r>
              <a:rPr lang="zh-TW" altLang="en-US" dirty="0"/>
              <a:t>問題狀況</a:t>
            </a:r>
            <a:endParaRPr lang="en-US" altLang="zh-TW" dirty="0"/>
          </a:p>
          <a:p>
            <a:r>
              <a:rPr lang="en-US" altLang="zh-TW" dirty="0" err="1"/>
              <a:t>QuestionnaireResponse</a:t>
            </a:r>
            <a:r>
              <a:rPr lang="en-US" altLang="zh-TW" dirty="0"/>
              <a:t> </a:t>
            </a:r>
            <a:r>
              <a:rPr lang="zh-TW" altLang="en-US" dirty="0"/>
              <a:t>問卷結果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20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1053</Words>
  <Application>Microsoft Office PowerPoint</Application>
  <PresentationFormat>如螢幕大小 (4:3)</PresentationFormat>
  <Paragraphs>178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新細明體</vt:lpstr>
      <vt:lpstr>Arial</vt:lpstr>
      <vt:lpstr>Calibri</vt:lpstr>
      <vt:lpstr>Office 佈景主題</vt:lpstr>
      <vt:lpstr>FHIR 醫護表單初體驗</vt:lpstr>
      <vt:lpstr>發展各式健康醫療前端應用</vt:lpstr>
      <vt:lpstr>FHIR resource 定義連結</vt:lpstr>
      <vt:lpstr>健康醫療機構，新增病人生理監測、問題狀況、及問卷資料</vt:lpstr>
      <vt:lpstr>新增健康醫療單位</vt:lpstr>
      <vt:lpstr>機構目前病患列表</vt:lpstr>
      <vt:lpstr>護理記錄首頁</vt:lpstr>
      <vt:lpstr>輸入過去病史或問題狀況</vt:lpstr>
      <vt:lpstr>相關 Resources</vt:lpstr>
      <vt:lpstr>Root organization</vt:lpstr>
      <vt:lpstr> FHIR PATIENT resource example</vt:lpstr>
      <vt:lpstr>FHIR patient</vt:lpstr>
      <vt:lpstr>FHIR resource 範例(使用者端產生)</vt:lpstr>
      <vt:lpstr>FHIR resource 範例(伺服器端添加資訊)</vt:lpstr>
      <vt:lpstr>人員組織 resources</vt:lpstr>
      <vt:lpstr>Patient Organization Relation</vt:lpstr>
      <vt:lpstr>新增及查詢人員組織 應用情境</vt:lpstr>
      <vt:lpstr>新增及查詢人員組織 應用情境</vt:lpstr>
      <vt:lpstr>個人健康紀錄相關 Resources</vt:lpstr>
      <vt:lpstr>Observation、Conduction、Patient Relation</vt:lpstr>
      <vt:lpstr>上傳的生理監測資料</vt:lpstr>
      <vt:lpstr>FHIR resource id   </vt:lpstr>
      <vt:lpstr>查詢 FHIR resources 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User</cp:lastModifiedBy>
  <cp:revision>99</cp:revision>
  <dcterms:created xsi:type="dcterms:W3CDTF">2018-02-03T05:10:10Z</dcterms:created>
  <dcterms:modified xsi:type="dcterms:W3CDTF">2021-03-04T02:32:57Z</dcterms:modified>
</cp:coreProperties>
</file>