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6" r:id="rId3"/>
    <p:sldMasterId id="2147483682" r:id="rId4"/>
    <p:sldMasterId id="2147483688" r:id="rId5"/>
  </p:sldMasterIdLst>
  <p:notesMasterIdLst>
    <p:notesMasterId r:id="rId30"/>
  </p:notesMasterIdLst>
  <p:sldIdLst>
    <p:sldId id="553" r:id="rId6"/>
    <p:sldId id="554" r:id="rId7"/>
    <p:sldId id="556" r:id="rId8"/>
    <p:sldId id="419" r:id="rId9"/>
    <p:sldId id="551" r:id="rId10"/>
    <p:sldId id="445" r:id="rId11"/>
    <p:sldId id="534" r:id="rId12"/>
    <p:sldId id="549" r:id="rId13"/>
    <p:sldId id="532" r:id="rId14"/>
    <p:sldId id="533" r:id="rId15"/>
    <p:sldId id="558" r:id="rId16"/>
    <p:sldId id="559" r:id="rId17"/>
    <p:sldId id="536" r:id="rId18"/>
    <p:sldId id="537" r:id="rId19"/>
    <p:sldId id="539" r:id="rId20"/>
    <p:sldId id="540" r:id="rId21"/>
    <p:sldId id="541" r:id="rId22"/>
    <p:sldId id="542" r:id="rId23"/>
    <p:sldId id="544" r:id="rId24"/>
    <p:sldId id="547" r:id="rId25"/>
    <p:sldId id="546" r:id="rId26"/>
    <p:sldId id="397" r:id="rId27"/>
    <p:sldId id="398" r:id="rId28"/>
    <p:sldId id="55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3" autoAdjust="0"/>
    <p:restoredTop sz="89091" autoAdjust="0"/>
  </p:normalViewPr>
  <p:slideViewPr>
    <p:cSldViewPr snapToGrid="0" snapToObjects="1">
      <p:cViewPr>
        <p:scale>
          <a:sx n="53" d="100"/>
          <a:sy n="53" d="100"/>
        </p:scale>
        <p:origin x="-1512" y="-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1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1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學生及影像協會會員免費</a:t>
            </a:r>
            <a:r>
              <a:rPr lang="en-US" altLang="zh-TW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lang="en-US" altLang="zh-TW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會教 </a:t>
            </a:r>
            <a:r>
              <a:rPr lang="en-US" altLang="zh-TW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</a:t>
            </a:r>
            <a:r>
              <a:rPr lang="en-US" altLang="zh-TW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 </a:t>
            </a:r>
            <a:r>
              <a:rPr lang="en-US" altLang="zh-TW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DICOMWeb </a:t>
            </a:r>
            <a: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入門</a:t>
            </a:r>
            <a:b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很歡迎積極勇敢的同學參與</a:t>
            </a: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583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F1A2C8-B3D1-4E8D-B8E9-440D6F45E8F6}" type="slidenum">
              <a:rPr lang="zh-TW" altLang="en-US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C43145-72B3-481C-83E6-E0F31E7ECFBD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26-7-2019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7213600" y="3897319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V="1">
            <a:off x="7213606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7213606" y="4198947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7213606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9836151" y="4060827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3649669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675071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37020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8477255" y="9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609603" y="6299200"/>
            <a:ext cx="412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prstClr val="black"/>
                </a:solidFill>
              </a:rPr>
              <a:t>www.datacom.com.tw</a:t>
            </a:r>
            <a:endParaRPr lang="zh-TW" altLang="en-US" sz="1400">
              <a:solidFill>
                <a:prstClr val="black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96"/>
            <a:ext cx="112776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9906001" y="4000500"/>
            <a:ext cx="2000251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AvantGarde Md BT" pitchFamily="34" charset="0"/>
                <a:ea typeface="+mn-ea"/>
              </a:defRPr>
            </a:lvl1pPr>
          </a:lstStyle>
          <a:p>
            <a:pPr>
              <a:defRPr/>
            </a:pPr>
            <a:fld id="{28BBA838-7A1C-4050-B6ED-C628F7EFA464}" type="datetime1">
              <a:rPr lang="zh-TW" altLang="en-US">
                <a:solidFill>
                  <a:prstClr val="black"/>
                </a:solidFill>
              </a:rPr>
              <a:pPr>
                <a:defRPr/>
              </a:pPr>
              <a:t>2019/7/26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4943872" y="332656"/>
            <a:ext cx="7104789" cy="2736304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pic>
        <p:nvPicPr>
          <p:cNvPr id="25" name="圖片 24" descr="合華logo小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88288" y="5157192"/>
            <a:ext cx="383741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6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7213600" y="3897319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V="1">
            <a:off x="7213606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7213606" y="4198947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7213606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9836151" y="4060827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3649669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675071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2714634"/>
            <a:ext cx="12192000" cy="987425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8477255" y="9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black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black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607490" y="6308734"/>
            <a:ext cx="385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96"/>
            <a:ext cx="112776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72136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矩形 19"/>
          <p:cNvSpPr/>
          <p:nvPr userDrawn="1"/>
        </p:nvSpPr>
        <p:spPr>
          <a:xfrm>
            <a:off x="7632171" y="2708920"/>
            <a:ext cx="4608512" cy="1008112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315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於 3"/>
          <p:cNvSpPr/>
          <p:nvPr userDrawn="1"/>
        </p:nvSpPr>
        <p:spPr>
          <a:xfrm>
            <a:off x="-1428751" y="1214447"/>
            <a:ext cx="15716251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8477255" y="9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527051" y="6380172"/>
            <a:ext cx="1917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pic>
        <p:nvPicPr>
          <p:cNvPr id="7" name="圖片 2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784" y="6122997"/>
            <a:ext cx="1462616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10972800" cy="6429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95202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華康中明體" pitchFamily="49" charset="-120"/>
                <a:ea typeface="華康中明體" pitchFamily="49" charset="-120"/>
              </a:defRPr>
            </a:lvl1pPr>
            <a:lvl2pPr>
              <a:defRPr sz="1800">
                <a:solidFill>
                  <a:schemeClr val="accent2">
                    <a:lumMod val="75000"/>
                  </a:schemeClr>
                </a:solidFill>
                <a:latin typeface="華康中明體" pitchFamily="49" charset="-120"/>
                <a:ea typeface="華康中明體" pitchFamily="49" charset="-120"/>
              </a:defRPr>
            </a:lvl2pPr>
            <a:lvl3pPr>
              <a:defRPr sz="1600">
                <a:latin typeface="華康中明體" pitchFamily="49" charset="-120"/>
                <a:ea typeface="華康中明體" pitchFamily="49" charset="-120"/>
              </a:defRPr>
            </a:lvl3pPr>
            <a:lvl4pPr>
              <a:defRPr sz="1600">
                <a:latin typeface="華康中明體" pitchFamily="49" charset="-120"/>
                <a:ea typeface="華康中明體" pitchFamily="49" charset="-120"/>
              </a:defRPr>
            </a:lvl4pPr>
            <a:lvl5pPr>
              <a:defRPr sz="1600">
                <a:latin typeface="華康中明體" pitchFamily="49" charset="-120"/>
                <a:ea typeface="華康中明體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19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8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0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782052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4CE17A4-CF47-48E8-8D2B-9ABC8B9F053B}" type="datetimeFigureOut">
              <a:rPr lang="zh-TW" altLang="en-US">
                <a:solidFill>
                  <a:prstClr val="black"/>
                </a:solidFill>
              </a:rPr>
              <a:pPr>
                <a:defRPr/>
              </a:pPr>
              <a:t>2019/7/26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7010406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Georg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BB7A9B-EABE-4275-A811-170B5ECD9262}" type="slidenum">
              <a:rPr lang="zh-TW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34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7213600" y="3897318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V="1">
            <a:off x="7213604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7213604" y="4198943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7213603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9836151" y="4060827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3649668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675068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37020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8477254" y="5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609603" y="6299200"/>
            <a:ext cx="412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prstClr val="black"/>
                </a:solidFill>
              </a:rPr>
              <a:t>www.datacom.com.tw</a:t>
            </a:r>
            <a:endParaRPr lang="zh-TW" altLang="en-US" sz="1400">
              <a:solidFill>
                <a:prstClr val="black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92"/>
            <a:ext cx="112776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9906001" y="4000500"/>
            <a:ext cx="2000251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AvantGarde Md BT" pitchFamily="34" charset="0"/>
                <a:ea typeface="+mn-ea"/>
              </a:defRPr>
            </a:lvl1pPr>
          </a:lstStyle>
          <a:p>
            <a:pPr>
              <a:defRPr/>
            </a:pPr>
            <a:fld id="{28BBA838-7A1C-4050-B6ED-C628F7EFA464}" type="datetime1">
              <a:rPr lang="zh-TW" altLang="en-US">
                <a:solidFill>
                  <a:prstClr val="black"/>
                </a:solidFill>
              </a:rPr>
              <a:pPr>
                <a:defRPr/>
              </a:pPr>
              <a:t>2019/7/26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4943872" y="332656"/>
            <a:ext cx="7104789" cy="2736304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pic>
        <p:nvPicPr>
          <p:cNvPr id="25" name="圖片 24" descr="合華logo小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88288" y="5157192"/>
            <a:ext cx="383741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0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7213600" y="3897318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V="1">
            <a:off x="7213604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7213604" y="4198943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7213603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9836151" y="4060827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3649668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675068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2714630"/>
            <a:ext cx="12192000" cy="987425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8477254" y="5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black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black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607488" y="6308730"/>
            <a:ext cx="385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92"/>
            <a:ext cx="112776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72136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矩形 19"/>
          <p:cNvSpPr/>
          <p:nvPr userDrawn="1"/>
        </p:nvSpPr>
        <p:spPr>
          <a:xfrm>
            <a:off x="7632171" y="2708920"/>
            <a:ext cx="4608512" cy="1008112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67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於 3"/>
          <p:cNvSpPr/>
          <p:nvPr userDrawn="1"/>
        </p:nvSpPr>
        <p:spPr>
          <a:xfrm>
            <a:off x="-1428751" y="1214443"/>
            <a:ext cx="15716251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8477254" y="5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527051" y="6380168"/>
            <a:ext cx="1917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pic>
        <p:nvPicPr>
          <p:cNvPr id="7" name="圖片 2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784" y="6122993"/>
            <a:ext cx="1462616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10972800" cy="6429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95202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華康中明體" pitchFamily="49" charset="-120"/>
                <a:ea typeface="華康中明體" pitchFamily="49" charset="-120"/>
              </a:defRPr>
            </a:lvl1pPr>
            <a:lvl2pPr>
              <a:defRPr sz="1800">
                <a:solidFill>
                  <a:schemeClr val="accent2">
                    <a:lumMod val="75000"/>
                  </a:schemeClr>
                </a:solidFill>
                <a:latin typeface="華康中明體" pitchFamily="49" charset="-120"/>
                <a:ea typeface="華康中明體" pitchFamily="49" charset="-120"/>
              </a:defRPr>
            </a:lvl2pPr>
            <a:lvl3pPr>
              <a:defRPr sz="1600">
                <a:latin typeface="華康中明體" pitchFamily="49" charset="-120"/>
                <a:ea typeface="華康中明體" pitchFamily="49" charset="-120"/>
              </a:defRPr>
            </a:lvl3pPr>
            <a:lvl4pPr>
              <a:defRPr sz="1600">
                <a:latin typeface="華康中明體" pitchFamily="49" charset="-120"/>
                <a:ea typeface="華康中明體" pitchFamily="49" charset="-120"/>
              </a:defRPr>
            </a:lvl4pPr>
            <a:lvl5pPr>
              <a:defRPr sz="1600">
                <a:latin typeface="華康中明體" pitchFamily="49" charset="-120"/>
                <a:ea typeface="華康中明體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05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8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01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782052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4CE17A4-CF47-48E8-8D2B-9ABC8B9F053B}" type="datetimeFigureOut">
              <a:rPr lang="zh-TW" altLang="en-US">
                <a:solidFill>
                  <a:prstClr val="black"/>
                </a:solidFill>
              </a:rPr>
              <a:pPr>
                <a:defRPr/>
              </a:pPr>
              <a:t>2019/7/26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7010403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Georg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BB7A9B-EABE-4275-A811-170B5ECD9262}" type="slidenum">
              <a:rPr lang="zh-TW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38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37020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8477251" y="1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609601" y="6299200"/>
            <a:ext cx="412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prstClr val="black"/>
                </a:solidFill>
              </a:rPr>
              <a:t>www.datacom.com.tw</a:t>
            </a:r>
            <a:endParaRPr lang="zh-TW" altLang="en-US" sz="1400">
              <a:solidFill>
                <a:prstClr val="black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9906000" y="4000500"/>
            <a:ext cx="2000251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AvantGarde Md BT" pitchFamily="34" charset="0"/>
                <a:ea typeface="+mn-ea"/>
              </a:defRPr>
            </a:lvl1pPr>
          </a:lstStyle>
          <a:p>
            <a:pPr>
              <a:defRPr/>
            </a:pPr>
            <a:fld id="{28BBA838-7A1C-4050-B6ED-C628F7EFA464}" type="datetime1">
              <a:rPr lang="zh-TW" altLang="en-US">
                <a:solidFill>
                  <a:prstClr val="black"/>
                </a:solidFill>
              </a:rPr>
              <a:pPr>
                <a:defRPr/>
              </a:pPr>
              <a:t>2019/7/26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4943872" y="332656"/>
            <a:ext cx="7104789" cy="2736304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pic>
        <p:nvPicPr>
          <p:cNvPr id="25" name="圖片 24" descr="合華logo小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88288" y="5157192"/>
            <a:ext cx="383741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2714626"/>
            <a:ext cx="12192000" cy="987425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8477251" y="1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black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black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607485" y="6308726"/>
            <a:ext cx="385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72136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矩形 19"/>
          <p:cNvSpPr/>
          <p:nvPr userDrawn="1"/>
        </p:nvSpPr>
        <p:spPr>
          <a:xfrm>
            <a:off x="7632171" y="2708920"/>
            <a:ext cx="4608512" cy="1008112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1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於 3"/>
          <p:cNvSpPr/>
          <p:nvPr userDrawn="1"/>
        </p:nvSpPr>
        <p:spPr>
          <a:xfrm>
            <a:off x="-1428751" y="1214439"/>
            <a:ext cx="15716251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8477251" y="1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527051" y="6380164"/>
            <a:ext cx="1917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pic>
        <p:nvPicPr>
          <p:cNvPr id="7" name="圖片 2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784" y="6122989"/>
            <a:ext cx="1462616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10972800" cy="6429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95202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華康中明體" pitchFamily="49" charset="-120"/>
                <a:ea typeface="華康中明體" pitchFamily="49" charset="-120"/>
              </a:defRPr>
            </a:lvl1pPr>
            <a:lvl2pPr>
              <a:defRPr sz="1800">
                <a:solidFill>
                  <a:schemeClr val="accent2">
                    <a:lumMod val="75000"/>
                  </a:schemeClr>
                </a:solidFill>
                <a:latin typeface="華康中明體" pitchFamily="49" charset="-120"/>
                <a:ea typeface="華康中明體" pitchFamily="49" charset="-120"/>
              </a:defRPr>
            </a:lvl2pPr>
            <a:lvl3pPr>
              <a:defRPr sz="1600">
                <a:latin typeface="華康中明體" pitchFamily="49" charset="-120"/>
                <a:ea typeface="華康中明體" pitchFamily="49" charset="-120"/>
              </a:defRPr>
            </a:lvl3pPr>
            <a:lvl4pPr>
              <a:defRPr sz="1600">
                <a:latin typeface="華康中明體" pitchFamily="49" charset="-120"/>
                <a:ea typeface="華康中明體" pitchFamily="49" charset="-120"/>
              </a:defRPr>
            </a:lvl4pPr>
            <a:lvl5pPr>
              <a:defRPr sz="1600">
                <a:latin typeface="華康中明體" pitchFamily="49" charset="-120"/>
                <a:ea typeface="華康中明體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211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8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3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4CE17A4-CF47-48E8-8D2B-9ABC8B9F053B}" type="datetimeFigureOut">
              <a:rPr lang="zh-TW" altLang="en-US">
                <a:solidFill>
                  <a:prstClr val="black"/>
                </a:solidFill>
              </a:rPr>
              <a:pPr>
                <a:defRPr/>
              </a:pPr>
              <a:t>2019/7/26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Georg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BB7A9B-EABE-4275-A811-170B5ECD9262}" type="slidenum">
              <a:rPr lang="zh-TW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=""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=""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=""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=""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=""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=""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=""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=""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=""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=""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=""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於 24"/>
          <p:cNvSpPr/>
          <p:nvPr/>
        </p:nvSpPr>
        <p:spPr>
          <a:xfrm>
            <a:off x="-1428751" y="1214447"/>
            <a:ext cx="15716251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366722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84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600" y="360372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0" y="439747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373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203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" y="6715134"/>
            <a:ext cx="8477251" cy="142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9503" y="6715134"/>
            <a:ext cx="4762500" cy="142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42" name="文字方塊 23"/>
          <p:cNvSpPr txBox="1">
            <a:spLocks noChangeArrowheads="1"/>
          </p:cNvSpPr>
          <p:nvPr/>
        </p:nvSpPr>
        <p:spPr bwMode="auto">
          <a:xfrm>
            <a:off x="8477255" y="9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527051" y="6380172"/>
            <a:ext cx="1917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pic>
        <p:nvPicPr>
          <p:cNvPr id="1044" name="圖片 23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73784" y="6122997"/>
            <a:ext cx="1462616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於 24"/>
          <p:cNvSpPr/>
          <p:nvPr/>
        </p:nvSpPr>
        <p:spPr>
          <a:xfrm>
            <a:off x="-1428751" y="1214443"/>
            <a:ext cx="15716251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366718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80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600" y="360368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0" y="439743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370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203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" y="6715130"/>
            <a:ext cx="8477251" cy="142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9503" y="6715130"/>
            <a:ext cx="4762500" cy="142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42" name="文字方塊 23"/>
          <p:cNvSpPr txBox="1">
            <a:spLocks noChangeArrowheads="1"/>
          </p:cNvSpPr>
          <p:nvPr/>
        </p:nvSpPr>
        <p:spPr bwMode="auto">
          <a:xfrm>
            <a:off x="8477254" y="5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527051" y="6380168"/>
            <a:ext cx="1917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pic>
        <p:nvPicPr>
          <p:cNvPr id="1044" name="圖片 23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73784" y="6122993"/>
            <a:ext cx="1462616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25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於 24"/>
          <p:cNvSpPr/>
          <p:nvPr/>
        </p:nvSpPr>
        <p:spPr>
          <a:xfrm>
            <a:off x="-1428751" y="1214439"/>
            <a:ext cx="15716251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715126"/>
            <a:ext cx="8477251" cy="142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9501" y="6715126"/>
            <a:ext cx="4762500" cy="142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42" name="文字方塊 23"/>
          <p:cNvSpPr txBox="1">
            <a:spLocks noChangeArrowheads="1"/>
          </p:cNvSpPr>
          <p:nvPr/>
        </p:nvSpPr>
        <p:spPr bwMode="auto">
          <a:xfrm>
            <a:off x="8477251" y="1"/>
            <a:ext cx="251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prstClr val="white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527051" y="6380164"/>
            <a:ext cx="1917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www.datacom.com.tw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pic>
        <p:nvPicPr>
          <p:cNvPr id="1044" name="圖片 23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73784" y="6122989"/>
            <a:ext cx="1462616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4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Connectathon_2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cmit2019.miia.fju.edu.tw/" TargetMode="Externa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病人</a:t>
            </a:r>
            <a:r>
              <a:rPr lang="zh-TW" altLang="en-US" dirty="0"/>
              <a:t>資料互通</a:t>
            </a:r>
            <a:r>
              <a:rPr lang="zh-TW" altLang="en-US" dirty="0" smtClean="0"/>
              <a:t>規格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6D532A6A-8601-44D1-8E2F-9C161B2E4A5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4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岳勳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6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病人資料互通應用情境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健康</a:t>
            </a:r>
            <a:r>
              <a:rPr lang="zh-TW" altLang="en-US" dirty="0"/>
              <a:t>照護</a:t>
            </a:r>
            <a:r>
              <a:rPr lang="zh-TW" altLang="en-US" dirty="0" smtClean="0"/>
              <a:t>平台資料轉入健康醫療機構系統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醫院主</a:t>
            </a:r>
            <a:r>
              <a:rPr lang="zh-TW" altLang="en-US" dirty="0" smtClean="0"/>
              <a:t>系統轉入部門專業系統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含轉入醫療儀器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健康醫療資料匿名後轉入臨床</a:t>
            </a:r>
            <a:r>
              <a:rPr lang="zh-TW" altLang="en-US" dirty="0"/>
              <a:t>研究</a:t>
            </a:r>
            <a:r>
              <a:rPr lang="zh-TW" altLang="en-US" dirty="0" smtClean="0"/>
              <a:t>資料庫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5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189" y="11246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健康照護</a:t>
            </a:r>
            <a:r>
              <a:rPr lang="zh-TW" altLang="en-US" dirty="0" smtClean="0"/>
              <a:t>平台病人資料規格討論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2210" y="1548899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由病人或其授權之親友提供</a:t>
            </a:r>
            <a:r>
              <a:rPr lang="zh-TW" altLang="en-US" dirty="0" smtClean="0"/>
              <a:t>及管理</a:t>
            </a:r>
            <a:endParaRPr lang="en-US" altLang="zh-TW" dirty="0" smtClean="0"/>
          </a:p>
          <a:p>
            <a:r>
              <a:rPr lang="zh-TW" altLang="en-US" dirty="0" smtClean="0"/>
              <a:t>在健康醫療過程可授權醫護人員使用平台網頁或其他系統存取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r>
              <a:rPr lang="zh-TW" altLang="en-US" dirty="0"/>
              <a:t>情境</a:t>
            </a:r>
            <a:r>
              <a:rPr lang="en-US" altLang="zh-TW" dirty="0"/>
              <a:t>: </a:t>
            </a:r>
          </a:p>
          <a:p>
            <a:r>
              <a:rPr lang="zh-TW" altLang="en-US" dirty="0" smtClean="0"/>
              <a:t>與健康</a:t>
            </a:r>
            <a:r>
              <a:rPr lang="zh-TW" altLang="en-US" dirty="0"/>
              <a:t>醫療機構系統整合應用</a:t>
            </a:r>
          </a:p>
          <a:p>
            <a:pPr lvl="1"/>
            <a:r>
              <a:rPr lang="zh-TW" altLang="en-US" dirty="0" smtClean="0"/>
              <a:t>紀錄</a:t>
            </a:r>
            <a:r>
              <a:rPr lang="zh-TW" altLang="en-US" dirty="0"/>
              <a:t>平台互通端點</a:t>
            </a:r>
            <a:r>
              <a:rPr lang="en-US" altLang="zh-TW" dirty="0"/>
              <a:t>(endpoint)</a:t>
            </a:r>
            <a:r>
              <a:rPr lang="zh-TW" altLang="en-US" dirty="0"/>
              <a:t>及下載病人基本資料</a:t>
            </a:r>
          </a:p>
          <a:p>
            <a:pPr lvl="1"/>
            <a:r>
              <a:rPr lang="zh-TW" altLang="en-US" dirty="0" smtClean="0"/>
              <a:t>傳</a:t>
            </a:r>
            <a:r>
              <a:rPr lang="zh-TW" altLang="en-US" dirty="0"/>
              <a:t>病人健康醫療紀錄</a:t>
            </a:r>
            <a:r>
              <a:rPr lang="en-US" altLang="zh-TW" dirty="0"/>
              <a:t>( </a:t>
            </a:r>
            <a:r>
              <a:rPr lang="zh-TW" altLang="en-US" dirty="0"/>
              <a:t>參考到平台 </a:t>
            </a:r>
            <a:r>
              <a:rPr lang="en-US" altLang="zh-TW" dirty="0"/>
              <a:t>patient id)</a:t>
            </a:r>
          </a:p>
          <a:p>
            <a:r>
              <a:rPr lang="zh-TW" altLang="en-US" dirty="0" smtClean="0"/>
              <a:t>與</a:t>
            </a:r>
            <a:r>
              <a:rPr lang="zh-TW" altLang="en-US" dirty="0"/>
              <a:t>居家照護系統整合應用</a:t>
            </a:r>
          </a:p>
          <a:p>
            <a:pPr lvl="1"/>
            <a:r>
              <a:rPr lang="zh-TW" altLang="en-US" dirty="0" smtClean="0"/>
              <a:t>下載</a:t>
            </a:r>
            <a:r>
              <a:rPr lang="zh-TW" altLang="en-US" dirty="0"/>
              <a:t>個人資料及醫療保健指示</a:t>
            </a:r>
            <a:r>
              <a:rPr lang="en-US" altLang="zh-TW" dirty="0"/>
              <a:t>(</a:t>
            </a:r>
            <a:r>
              <a:rPr lang="zh-TW" altLang="en-US" dirty="0"/>
              <a:t>如用藥處方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上</a:t>
            </a:r>
            <a:r>
              <a:rPr lang="zh-TW" altLang="en-US" dirty="0"/>
              <a:t>傳居家保健</a:t>
            </a:r>
            <a:r>
              <a:rPr lang="en-US" altLang="zh-TW" dirty="0"/>
              <a:t>(</a:t>
            </a:r>
            <a:r>
              <a:rPr lang="zh-TW" altLang="en-US" dirty="0"/>
              <a:t>如用藥及飲食紀錄</a:t>
            </a:r>
            <a:r>
              <a:rPr lang="en-US" altLang="zh-TW" dirty="0"/>
              <a:t>)</a:t>
            </a:r>
            <a:r>
              <a:rPr lang="zh-TW" altLang="en-US" dirty="0"/>
              <a:t>及生理紀錄</a:t>
            </a:r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572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63872" y="1473686"/>
            <a:ext cx="11040533" cy="943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zh-TW" sz="6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醫學</a:t>
            </a:r>
            <a:r>
              <a:rPr lang="zh-TW" altLang="zh-TW" sz="6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數位</a:t>
            </a:r>
            <a:r>
              <a:rPr lang="zh-TW" altLang="zh-TW" sz="6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內容</a:t>
            </a:r>
            <a:r>
              <a:rPr lang="zh-TW" altLang="en-US" sz="6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線上課程</a:t>
            </a:r>
            <a:r>
              <a:rPr lang="en-US" altLang="zh-TW" sz="6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66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sz="2400" b="1" i="0" u="none" strike="noStrike" cap="none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3392" y="2014182"/>
            <a:ext cx="10972800" cy="484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+mn-ea"/>
              </a:rPr>
              <a:t>2019 </a:t>
            </a:r>
            <a:r>
              <a:rPr lang="zh-TW" altLang="en-US" sz="2800" dirty="0" smtClean="0">
                <a:latin typeface="+mn-ea"/>
              </a:rPr>
              <a:t>暑假開始</a:t>
            </a:r>
            <a:r>
              <a:rPr lang="en-US" altLang="zh-TW" sz="2800" dirty="0" smtClean="0">
                <a:latin typeface="+mn-ea"/>
              </a:rPr>
              <a:t>-2020 </a:t>
            </a:r>
            <a:r>
              <a:rPr lang="zh-TW" altLang="en-US" sz="2800" dirty="0" smtClean="0">
                <a:latin typeface="+mn-ea"/>
              </a:rPr>
              <a:t>年初 </a:t>
            </a:r>
            <a:r>
              <a:rPr lang="en-US" altLang="zh-TW" sz="2800" dirty="0" smtClean="0">
                <a:latin typeface="+mn-ea"/>
              </a:rPr>
              <a:t>(54 </a:t>
            </a:r>
            <a:r>
              <a:rPr lang="en-US" altLang="zh-TW" sz="2800" dirty="0" err="1" smtClean="0">
                <a:latin typeface="+mn-ea"/>
              </a:rPr>
              <a:t>hr</a:t>
            </a:r>
            <a:r>
              <a:rPr lang="en-US" altLang="zh-TW" sz="2800" dirty="0" smtClean="0">
                <a:latin typeface="+mn-ea"/>
              </a:rPr>
              <a:t> </a:t>
            </a:r>
            <a:r>
              <a:rPr lang="zh-TW" altLang="en-US" sz="2800" dirty="0" smtClean="0">
                <a:latin typeface="+mn-ea"/>
              </a:rPr>
              <a:t>課程</a:t>
            </a:r>
            <a:r>
              <a:rPr lang="en-US" altLang="zh-TW" sz="2800" dirty="0" smtClean="0">
                <a:latin typeface="+mn-ea"/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慈大及</a:t>
            </a:r>
            <a:r>
              <a:rPr lang="zh-TW" altLang="en-US" dirty="0" smtClean="0">
                <a:latin typeface="+mn-ea"/>
              </a:rPr>
              <a:t>陽明正式課程</a:t>
            </a:r>
            <a:endParaRPr lang="en-US" altLang="zh-TW" dirty="0" smtClean="0">
              <a:latin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主要對象</a:t>
            </a:r>
            <a:r>
              <a:rPr lang="zh-TW" altLang="en-US" dirty="0" smtClean="0">
                <a:latin typeface="+mn-ea"/>
              </a:rPr>
              <a:t>是程式基礎人員</a:t>
            </a:r>
            <a:endParaRPr lang="en-US" altLang="zh-TW" dirty="0" smtClean="0">
              <a:latin typeface="+mn-ea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</a:rPr>
              <a:t>醫護人員、國高中生、及大學新生</a:t>
            </a:r>
            <a:endParaRPr lang="en-US" altLang="zh-TW" dirty="0" smtClean="0">
              <a:latin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會教 </a:t>
            </a:r>
            <a:r>
              <a:rPr lang="en-US" altLang="zh-TW" dirty="0" err="1">
                <a:latin typeface="+mn-ea"/>
              </a:rPr>
              <a:t>FHIR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及 </a:t>
            </a:r>
            <a:r>
              <a:rPr lang="en-US" altLang="zh-TW" dirty="0">
                <a:latin typeface="+mn-ea"/>
              </a:rPr>
              <a:t>DICOMWeb </a:t>
            </a:r>
            <a:r>
              <a:rPr lang="zh-TW" altLang="en-US" dirty="0">
                <a:latin typeface="+mn-ea"/>
              </a:rPr>
              <a:t>入門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n-ea"/>
              </a:rPr>
              <a:t>學生</a:t>
            </a:r>
            <a:r>
              <a:rPr lang="zh-TW" altLang="en-US" sz="2800" dirty="0">
                <a:latin typeface="+mn-ea"/>
              </a:rPr>
              <a:t>及影像協會會員免費</a:t>
            </a:r>
            <a:r>
              <a:rPr lang="en-US" altLang="zh-TW" sz="2800" dirty="0" smtClean="0">
                <a:latin typeface="+mn-ea"/>
              </a:rPr>
              <a:t>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n-ea"/>
              </a:rPr>
              <a:t>很</a:t>
            </a:r>
            <a:r>
              <a:rPr lang="zh-TW" altLang="en-US" sz="2800" dirty="0">
                <a:latin typeface="+mn-ea"/>
              </a:rPr>
              <a:t>歡迎積極勇敢的同學</a:t>
            </a:r>
            <a:r>
              <a:rPr lang="zh-TW" altLang="en-US" sz="2800" dirty="0" smtClean="0">
                <a:latin typeface="+mn-ea"/>
              </a:rPr>
              <a:t>參與</a:t>
            </a:r>
            <a:endParaRPr lang="en-US" altLang="zh-TW" sz="2800" dirty="0" smtClean="0">
              <a:latin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尤其是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國高中生及大學低年級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同學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具長期研發潛能</a:t>
            </a:r>
            <a:r>
              <a:rPr lang="en-US" altLang="zh-TW" dirty="0" smtClean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39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307" y="34379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醫學數位內容線上課程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5173" y="1525962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上課方式</a:t>
            </a:r>
            <a:r>
              <a:rPr lang="en-US" altLang="zh-TW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視訊</a:t>
            </a:r>
            <a:r>
              <a:rPr lang="en-US" altLang="zh-TW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會錄影</a:t>
            </a:r>
            <a:r>
              <a:rPr lang="en-US" altLang="zh-TW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及線上學習平台</a:t>
            </a:r>
            <a:endParaRPr lang="en-US" altLang="zh-TW" sz="36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上課</a:t>
            </a:r>
            <a:r>
              <a:rPr lang="zh-TW" altLang="en-US" sz="3600" dirty="0">
                <a:latin typeface="細明體" panose="02020509000000000000" pitchFamily="49" charset="-120"/>
                <a:ea typeface="細明體" panose="02020509000000000000" pitchFamily="49" charset="-120"/>
              </a:rPr>
              <a:t>方式課程說明及報名</a:t>
            </a:r>
            <a:r>
              <a:rPr lang="zh-TW" altLang="en-US" sz="3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網址</a:t>
            </a:r>
            <a:endParaRPr lang="en-US" altLang="zh-TW" sz="36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sz="3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https</a:t>
            </a:r>
            <a:r>
              <a:rPr lang="en-US" altLang="zh-TW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://</a:t>
            </a:r>
            <a:r>
              <a:rPr lang="en-US" altLang="zh-TW" sz="32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mos2718.github.io</a:t>
            </a:r>
            <a:r>
              <a:rPr lang="en-US" altLang="zh-TW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en-US" altLang="zh-TW" sz="32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MI20</a:t>
            </a:r>
            <a:r>
              <a:rPr lang="en-US" altLang="zh-TW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en-US" altLang="zh-TW" sz="32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Index.html</a:t>
            </a:r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3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網址 </a:t>
            </a:r>
            <a:r>
              <a:rPr lang="en-US" altLang="zh-TW" sz="3200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QR</a:t>
            </a:r>
            <a:r>
              <a:rPr lang="zh-TW" altLang="en-US" sz="3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3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code:</a:t>
            </a: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32" y="3220334"/>
            <a:ext cx="3633537" cy="35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ctrTitle"/>
          </p:nvPr>
        </p:nvSpPr>
        <p:spPr bwMode="auto">
          <a:xfrm>
            <a:off x="0" y="1125549"/>
            <a:ext cx="12192000" cy="2592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742950" indent="-742950" eaLnBrk="1" hangingPunct="1"/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  	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台灣醫療影像資訊標準協會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2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FHIR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生理監測及醫學影像跨院互通研討會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2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	 </a:t>
            </a:r>
            <a:r>
              <a:rPr lang="zh-TW" altLang="en-US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發展台灣 </a:t>
            </a:r>
            <a:r>
              <a:rPr lang="en-US" altLang="zh-TW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FHIR </a:t>
            </a:r>
            <a:r>
              <a:rPr lang="en-US" altLang="zh-TW" sz="3200" b="1" dirty="0" err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Connectathon</a:t>
            </a:r>
            <a:r>
              <a:rPr lang="en-US" altLang="zh-TW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建議</a:t>
            </a:r>
            <a:endParaRPr lang="zh-TW" altLang="en-US" sz="32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華康超明體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39191" y="4005274"/>
            <a:ext cx="6817783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7AFBD"/>
              </a:buClr>
              <a:tabLst>
                <a:tab pos="1076325" algn="l"/>
              </a:tabLst>
              <a:defRPr/>
            </a:pPr>
            <a:r>
              <a:rPr kumimoji="1" lang="zh-TW" altLang="en-US" sz="2800" b="1" dirty="0">
                <a:solidFill>
                  <a:srgbClr val="438086">
                    <a:lumMod val="50000"/>
                  </a:srgbClr>
                </a:solidFill>
                <a:latin typeface="Tahoma" pitchFamily="34" charset="0"/>
                <a:ea typeface="標楷體" pitchFamily="65" charset="-120"/>
              </a:rPr>
              <a:t>合華科技股份有限公司</a:t>
            </a:r>
            <a:endParaRPr kumimoji="1" lang="en-US" altLang="zh-TW" sz="2800" b="1" dirty="0">
              <a:solidFill>
                <a:srgbClr val="438086">
                  <a:lumMod val="50000"/>
                </a:srgbClr>
              </a:solidFill>
              <a:latin typeface="Tahoma" pitchFamily="34" charset="0"/>
              <a:ea typeface="標楷體" pitchFamily="65" charset="-12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7AFBD"/>
              </a:buClr>
              <a:tabLst>
                <a:tab pos="1076325" algn="l"/>
              </a:tabLst>
              <a:defRPr/>
            </a:pPr>
            <a:r>
              <a:rPr kumimoji="1" lang="zh-TW" altLang="en-US" sz="2800" b="1" dirty="0">
                <a:solidFill>
                  <a:srgbClr val="438086">
                    <a:lumMod val="50000"/>
                  </a:srgbClr>
                </a:solidFill>
                <a:latin typeface="Tahoma" pitchFamily="34" charset="0"/>
                <a:ea typeface="標楷體" pitchFamily="65" charset="-120"/>
              </a:rPr>
              <a:t>李祥豪 副總經理</a:t>
            </a:r>
            <a:endParaRPr kumimoji="1" lang="en-US" altLang="zh-TW" sz="2800" b="1" dirty="0">
              <a:solidFill>
                <a:srgbClr val="438086">
                  <a:lumMod val="50000"/>
                </a:srgbClr>
              </a:solidFill>
              <a:latin typeface="Tahoma" pitchFamily="34" charset="0"/>
              <a:ea typeface="標楷體" pitchFamily="65" charset="-12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7AFBD"/>
              </a:buClr>
              <a:tabLst>
                <a:tab pos="1076325" algn="l"/>
              </a:tabLst>
              <a:defRPr/>
            </a:pPr>
            <a:r>
              <a:rPr kumimoji="1" lang="zh-TW" altLang="en-US" sz="2800" b="1" dirty="0">
                <a:solidFill>
                  <a:srgbClr val="438086">
                    <a:lumMod val="50000"/>
                  </a:srgbClr>
                </a:solidFill>
                <a:latin typeface="Tahoma" pitchFamily="34" charset="0"/>
                <a:ea typeface="標楷體" pitchFamily="65" charset="-120"/>
              </a:rPr>
              <a:t>台灣醫學資訊學會秘書長</a:t>
            </a:r>
            <a:endParaRPr kumimoji="1" lang="en-US" altLang="zh-TW" sz="2800" b="1" dirty="0">
              <a:solidFill>
                <a:srgbClr val="438086">
                  <a:lumMod val="50000"/>
                </a:srgbClr>
              </a:solidFill>
              <a:latin typeface="Tahoma" pitchFamily="34" charset="0"/>
              <a:ea typeface="標楷體" pitchFamily="65" charset="-12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7AFBD"/>
              </a:buClr>
              <a:tabLst>
                <a:tab pos="1076325" algn="l"/>
              </a:tabLst>
              <a:defRPr/>
            </a:pPr>
            <a:r>
              <a:rPr kumimoji="1" lang="en-US" altLang="zh-TW" sz="2800" dirty="0">
                <a:solidFill>
                  <a:srgbClr val="5C92B5">
                    <a:lumMod val="75000"/>
                  </a:srgbClr>
                </a:solidFill>
                <a:latin typeface="標楷體" pitchFamily="65" charset="-120"/>
                <a:ea typeface="標楷體" pitchFamily="65" charset="-120"/>
              </a:rPr>
              <a:t>2019/5/23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7AFBD"/>
              </a:buClr>
              <a:tabLst>
                <a:tab pos="1076325" algn="l"/>
              </a:tabLst>
              <a:defRPr/>
            </a:pPr>
            <a:r>
              <a:rPr lang="en-US" altLang="zh-TW" sz="2800" b="1" dirty="0">
                <a:solidFill>
                  <a:srgbClr val="438086">
                    <a:lumMod val="5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標楷體" pitchFamily="65" charset="-120"/>
              </a:rPr>
              <a:t>	</a:t>
            </a:r>
            <a:endParaRPr lang="zh-TW" alt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04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ãihe connectathon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683" y="0"/>
            <a:ext cx="12385376" cy="68580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639" y="422176"/>
            <a:ext cx="10871200" cy="990600"/>
          </a:xfrm>
        </p:spPr>
        <p:txBody>
          <a:bodyPr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 IHE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2001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rgbClr val="FF9900"/>
                </a:solidFill>
              </a:rPr>
              <a:t>FHIR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</a:t>
            </a:r>
            <a:r>
              <a:rPr lang="en-US" altLang="zh-TW" b="1" dirty="0">
                <a:solidFill>
                  <a:srgbClr val="FF9900"/>
                </a:solidFill>
              </a:rPr>
              <a:t>2012</a:t>
            </a:r>
            <a:endParaRPr lang="zh-TW" altLang="en-US" b="1" dirty="0">
              <a:solidFill>
                <a:srgbClr val="FF99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7029" y="2060848"/>
            <a:ext cx="3238523" cy="8612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標準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發展組織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2781" y="3632484"/>
            <a:ext cx="2667019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產業標準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475549" y="3632484"/>
            <a:ext cx="3524275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聯測會</a:t>
            </a:r>
            <a:r>
              <a:rPr kumimoji="1" lang="en-US" altLang="zh-TW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kumimoji="1" lang="en-US" altLang="zh-TW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kumimoji="1" lang="en-US" altLang="zh-TW" sz="2600" b="1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Connectathon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523835" y="3632484"/>
            <a:ext cx="3429024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標準遵從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一致性聲明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761301" y="5418434"/>
            <a:ext cx="2952771" cy="9286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開發者</a:t>
            </a:r>
            <a:r>
              <a:rPr kumimoji="1" lang="en-US" altLang="zh-TW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廠商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809587" y="5418434"/>
            <a:ext cx="2857520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kumimoji="1" lang="en-US" altLang="zh-TW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kumimoji="1" lang="zh-TW" altLang="en-US" sz="2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採購者</a:t>
            </a:r>
            <a:endParaRPr kumimoji="1" lang="en-US" altLang="zh-TW" sz="26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rot="5400000">
            <a:off x="1501093" y="3277028"/>
            <a:ext cx="710390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74374" y="3060987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公佈</a:t>
            </a:r>
          </a:p>
        </p:txBody>
      </p:sp>
      <p:cxnSp>
        <p:nvCxnSpPr>
          <p:cNvPr id="16" name="直線單箭頭接點 15"/>
          <p:cNvCxnSpPr>
            <a:stCxn id="5" idx="2"/>
            <a:endCxn id="7" idx="0"/>
          </p:cNvCxnSpPr>
          <p:nvPr/>
        </p:nvCxnSpPr>
        <p:spPr>
          <a:xfrm rot="16200000" flipH="1">
            <a:off x="3191792" y="1586596"/>
            <a:ext cx="710390" cy="33813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65138" y="3060987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籌組</a:t>
            </a:r>
          </a:p>
        </p:txBody>
      </p:sp>
      <p:cxnSp>
        <p:nvCxnSpPr>
          <p:cNvPr id="24" name="圖案 23"/>
          <p:cNvCxnSpPr>
            <a:stCxn id="7" idx="0"/>
            <a:endCxn id="5" idx="3"/>
          </p:cNvCxnSpPr>
          <p:nvPr/>
        </p:nvCxnSpPr>
        <p:spPr>
          <a:xfrm rot="16200000" flipV="1">
            <a:off x="3786118" y="2180916"/>
            <a:ext cx="1141013" cy="17621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467583" y="242886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回饋</a:t>
            </a:r>
            <a:endParaRPr kumimoji="1" lang="en-US" altLang="zh-TW" sz="2600" b="1" dirty="0">
              <a:solidFill>
                <a:srgbClr val="FF99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市場需求</a:t>
            </a:r>
          </a:p>
        </p:txBody>
      </p:sp>
      <p:cxnSp>
        <p:nvCxnSpPr>
          <p:cNvPr id="26" name="直線單箭頭接點 25"/>
          <p:cNvCxnSpPr>
            <a:stCxn id="7" idx="3"/>
            <a:endCxn id="9" idx="1"/>
          </p:cNvCxnSpPr>
          <p:nvPr/>
        </p:nvCxnSpPr>
        <p:spPr>
          <a:xfrm>
            <a:off x="6999825" y="4096831"/>
            <a:ext cx="1524011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483839" y="3203856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測試</a:t>
            </a:r>
            <a:endParaRPr kumimoji="1" lang="en-US" altLang="zh-TW" sz="2600" b="1" dirty="0">
              <a:solidFill>
                <a:srgbClr val="FF99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結果</a:t>
            </a:r>
          </a:p>
        </p:txBody>
      </p:sp>
      <p:cxnSp>
        <p:nvCxnSpPr>
          <p:cNvPr id="31" name="直線單箭頭接點 30"/>
          <p:cNvCxnSpPr>
            <a:stCxn id="10" idx="0"/>
            <a:endCxn id="7" idx="2"/>
          </p:cNvCxnSpPr>
          <p:nvPr/>
        </p:nvCxnSpPr>
        <p:spPr>
          <a:xfrm rot="5400000" flipH="1" flipV="1">
            <a:off x="4809059" y="4989545"/>
            <a:ext cx="857256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562571" y="456117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測試</a:t>
            </a:r>
            <a:r>
              <a:rPr kumimoji="1" lang="en-US" altLang="zh-TW" sz="2600" b="1" dirty="0">
                <a:solidFill>
                  <a:srgbClr val="FF9900"/>
                </a:solidFill>
                <a:latin typeface="Arial" pitchFamily="34" charset="0"/>
              </a:rPr>
              <a:t/>
            </a:r>
            <a:br>
              <a:rPr kumimoji="1" lang="en-US" altLang="zh-TW" sz="2600" b="1" dirty="0">
                <a:solidFill>
                  <a:srgbClr val="FF9900"/>
                </a:solidFill>
                <a:latin typeface="Arial" pitchFamily="34" charset="0"/>
              </a:rPr>
            </a:b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系統產品</a:t>
            </a:r>
          </a:p>
        </p:txBody>
      </p:sp>
      <p:cxnSp>
        <p:nvCxnSpPr>
          <p:cNvPr id="36" name="直線單箭頭接點 35"/>
          <p:cNvCxnSpPr>
            <a:stCxn id="11" idx="0"/>
            <a:endCxn id="9" idx="2"/>
          </p:cNvCxnSpPr>
          <p:nvPr/>
        </p:nvCxnSpPr>
        <p:spPr>
          <a:xfrm rot="5400000" flipH="1" flipV="1">
            <a:off x="9809719" y="4989545"/>
            <a:ext cx="857256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000195" y="477549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參考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568032" y="1412776"/>
            <a:ext cx="45191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形成產官學研共識</a:t>
            </a:r>
            <a:endParaRPr kumimoji="1" lang="en-US" altLang="zh-TW" sz="2600" b="1" dirty="0">
              <a:solidFill>
                <a:srgbClr val="FF99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600" b="1" dirty="0">
                <a:solidFill>
                  <a:srgbClr val="FF9900"/>
                </a:solidFill>
                <a:latin typeface="Arial" pitchFamily="34" charset="0"/>
              </a:rPr>
              <a:t>並貼合當前市場發展需求現況</a:t>
            </a:r>
          </a:p>
        </p:txBody>
      </p:sp>
    </p:spTree>
    <p:extLst>
      <p:ext uri="{BB962C8B-B14F-4D97-AF65-F5344CB8AC3E}">
        <p14:creationId xmlns:p14="http://schemas.microsoft.com/office/powerpoint/2010/main" val="33996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5" grpId="0"/>
      <p:bldP spid="30" grpId="0"/>
      <p:bldP spid="35" grpId="0"/>
      <p:bldP spid="37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37786"/>
            <a:ext cx="10972800" cy="642942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FHIR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Connectathon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List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662" y="1340767"/>
            <a:ext cx="7288039" cy="551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664131" y="838460"/>
            <a:ext cx="609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  <a:latin typeface="Arial" pitchFamily="34" charset="0"/>
                <a:hlinkClick r:id="rId3"/>
              </a:rPr>
              <a:t>http://wiki.hl7.org/index.php?title=FHIR_Connectathon_20</a:t>
            </a:r>
            <a:endParaRPr kumimoji="1" lang="en-US" altLang="zh-TW" dirty="0">
              <a:solidFill>
                <a:prstClr val="black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dirty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FHIR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Connectathon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20 Tracks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81" y="1340768"/>
            <a:ext cx="4416491" cy="553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983765" y="1628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照護計畫共享與管理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32281" y="198884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CDA</a:t>
            </a: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電子病歷格式轉換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735632" y="22768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臨床決策支援服務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735631" y="263691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臨床推論服務</a:t>
            </a: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臨床路徑</a:t>
            </a: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&amp;</a:t>
            </a: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實證醫學</a:t>
            </a: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&amp;AI)</a:t>
            </a:r>
            <a:endParaRPr kumimoji="1" lang="zh-TW" alt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1584" y="335699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FHIR</a:t>
            </a: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格式電子病歷文件交換</a:t>
            </a: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含呈現與簽章</a:t>
            </a: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)</a:t>
            </a:r>
            <a:endParaRPr kumimoji="1" lang="zh-TW" alt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51584" y="40050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保險與財務資料互通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5738" y="44998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國際病患病歷摘要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255573" y="4931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醫令目錄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55573" y="5157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病患基本資料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55573" y="543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公共衛生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533993" y="572396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臨床評估量表</a:t>
            </a:r>
            <a:r>
              <a:rPr kumimoji="1" lang="en-US" altLang="zh-TW" b="1" dirty="0">
                <a:solidFill>
                  <a:srgbClr val="FF0000"/>
                </a:solidFill>
                <a:latin typeface="Arial" pitchFamily="34" charset="0"/>
              </a:rPr>
              <a:t>/</a:t>
            </a: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問卷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890485" y="62373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srgbClr val="FF0000"/>
                </a:solidFill>
                <a:latin typeface="Arial" pitchFamily="34" charset="0"/>
              </a:rPr>
              <a:t>標準化詞彙服務</a:t>
            </a:r>
          </a:p>
        </p:txBody>
      </p:sp>
    </p:spTree>
    <p:extLst>
      <p:ext uri="{BB962C8B-B14F-4D97-AF65-F5344CB8AC3E}">
        <p14:creationId xmlns:p14="http://schemas.microsoft.com/office/powerpoint/2010/main" val="275336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Taiwan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FHIR </a:t>
            </a:r>
            <a:r>
              <a:rPr lang="en-US" altLang="zh-TW" dirty="0" err="1"/>
              <a:t>Connectathon</a:t>
            </a:r>
            <a:r>
              <a:rPr lang="zh-TW" altLang="en-US" dirty="0"/>
              <a:t> </a:t>
            </a:r>
            <a:r>
              <a:rPr lang="en-US" altLang="zh-TW" dirty="0"/>
              <a:t>Suggestion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b="1" dirty="0"/>
              <a:t>2019</a:t>
            </a:r>
          </a:p>
          <a:p>
            <a:pPr lvl="1"/>
            <a:r>
              <a:rPr lang="en-US" altLang="zh-TW" sz="2600" b="1" dirty="0"/>
              <a:t>Conformance</a:t>
            </a:r>
          </a:p>
          <a:p>
            <a:pPr lvl="1"/>
            <a:r>
              <a:rPr lang="en-US" altLang="zh-TW" sz="2600" b="1" dirty="0"/>
              <a:t>Patient</a:t>
            </a:r>
          </a:p>
          <a:p>
            <a:pPr lvl="1"/>
            <a:r>
              <a:rPr lang="en-US" altLang="zh-TW" sz="2600" b="1" dirty="0" err="1"/>
              <a:t>LabReport</a:t>
            </a:r>
            <a:endParaRPr lang="en-US" altLang="zh-TW" sz="2600" b="1" dirty="0"/>
          </a:p>
          <a:p>
            <a:pPr lvl="1"/>
            <a:r>
              <a:rPr lang="en-US" altLang="zh-TW" sz="2600" b="1" dirty="0"/>
              <a:t>Image Report Workflow</a:t>
            </a:r>
          </a:p>
          <a:p>
            <a:pPr lvl="2"/>
            <a:r>
              <a:rPr lang="en-US" altLang="zh-TW" sz="2400" b="1" dirty="0" err="1"/>
              <a:t>ImagingStudy</a:t>
            </a:r>
            <a:r>
              <a:rPr lang="en-US" altLang="zh-TW" sz="2400" b="1" dirty="0"/>
              <a:t> / Observation / </a:t>
            </a:r>
            <a:r>
              <a:rPr lang="en-US" altLang="zh-TW" sz="2400" b="1" dirty="0" err="1"/>
              <a:t>DiagnoticReport</a:t>
            </a:r>
            <a:endParaRPr lang="en-US" altLang="zh-TW" sz="2400" b="1" dirty="0"/>
          </a:p>
          <a:p>
            <a:r>
              <a:rPr lang="en-US" altLang="zh-TW" sz="2600" b="1" dirty="0"/>
              <a:t>2020</a:t>
            </a:r>
          </a:p>
          <a:p>
            <a:pPr lvl="1"/>
            <a:r>
              <a:rPr lang="en-US" altLang="zh-TW" sz="2600" b="1" dirty="0"/>
              <a:t>Person</a:t>
            </a:r>
          </a:p>
          <a:p>
            <a:pPr lvl="1"/>
            <a:r>
              <a:rPr lang="en-US" altLang="zh-TW" sz="2600" b="1" dirty="0"/>
              <a:t>Condition</a:t>
            </a:r>
          </a:p>
          <a:p>
            <a:pPr lvl="1"/>
            <a:r>
              <a:rPr lang="en-US" altLang="zh-TW" sz="2600" b="1" dirty="0"/>
              <a:t>Medication</a:t>
            </a:r>
          </a:p>
          <a:p>
            <a:pPr lvl="1"/>
            <a:r>
              <a:rPr lang="en-US" altLang="zh-TW" sz="2600" b="1" dirty="0"/>
              <a:t>Device</a:t>
            </a:r>
          </a:p>
          <a:p>
            <a:pPr lvl="1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441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5574" y="476672"/>
            <a:ext cx="8487785" cy="1163638"/>
          </a:xfrm>
        </p:spPr>
        <p:txBody>
          <a:bodyPr/>
          <a:lstStyle/>
          <a:p>
            <a:pPr algn="ctr"/>
            <a:r>
              <a:rPr lang="zh-TW" altLang="en-US" dirty="0" smtClean="0"/>
              <a:t>病人資料跨系統互通需求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1424" y="2060848"/>
            <a:ext cx="10657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諸多健康醫療系統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院內院外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皆</a:t>
            </a:r>
            <a:r>
              <a:rPr lang="zh-TW" altLang="en-US" sz="3200" dirty="0"/>
              <a:t>須病人基本資料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但</a:t>
            </a:r>
            <a:r>
              <a:rPr lang="zh-TW" altLang="en-US" sz="3200" dirty="0"/>
              <a:t>現行系統中</a:t>
            </a:r>
            <a:r>
              <a:rPr lang="zh-TW" altLang="en-US" sz="3200" dirty="0" smtClean="0"/>
              <a:t>病人的</a:t>
            </a:r>
            <a:r>
              <a:rPr lang="zh-TW" altLang="en-US" sz="3200" dirty="0"/>
              <a:t>規格</a:t>
            </a:r>
            <a:r>
              <a:rPr lang="zh-TW" altLang="en-US" sz="3200" dirty="0" smtClean="0"/>
              <a:t>不一</a:t>
            </a:r>
            <a:endParaRPr lang="en-US" altLang="zh-TW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需要許多資料轉換程式</a:t>
            </a:r>
            <a:endParaRPr lang="en-US" altLang="zh-TW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多對</a:t>
            </a:r>
            <a:r>
              <a:rPr lang="zh-TW" altLang="en-US" sz="3200" dirty="0" smtClean="0"/>
              <a:t>多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許</a:t>
            </a:r>
            <a:r>
              <a:rPr lang="zh-TW" altLang="en-US" sz="3200" dirty="0" smtClean="0"/>
              <a:t>多系統皆需要，且介接對象不同，介接規格資料即不同</a:t>
            </a:r>
            <a:r>
              <a:rPr lang="en-US" altLang="zh-TW" sz="3200" dirty="0" smtClean="0"/>
              <a:t>)</a:t>
            </a:r>
            <a:endParaRPr lang="zh-TW" alt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增加</a:t>
            </a:r>
            <a:r>
              <a:rPr lang="zh-TW" altLang="en-US" sz="3200" dirty="0"/>
              <a:t>許多系統整合及維護的負擔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5373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2019</a:t>
            </a:r>
            <a:r>
              <a:rPr lang="zh-TW" altLang="en-US" dirty="0">
                <a:hlinkClick r:id="rId2"/>
              </a:rPr>
              <a:t>年國際醫學資訊聯合研討會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121920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180474" y="5823284"/>
            <a:ext cx="117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10/6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DICOMweb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及 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FHIR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聯測 ，興趣團隊可向影像協會洽詢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9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761306"/>
            <a:ext cx="12192000" cy="26289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3533347" y="5169454"/>
            <a:ext cx="7661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慈大醫資系蕭嘉宏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mail :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chhsiao@gms.tcu.edu.tw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2766484" y="5032905"/>
            <a:ext cx="971550" cy="2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93884" y="5032905"/>
            <a:ext cx="971550" cy="2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0"/>
          <p:cNvSpPr txBox="1">
            <a:spLocks/>
          </p:cNvSpPr>
          <p:nvPr/>
        </p:nvSpPr>
        <p:spPr>
          <a:xfrm>
            <a:off x="609600" y="22052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6000" b="1" kern="1200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</a:rPr>
              <a:t>Thank You</a:t>
            </a:r>
          </a:p>
        </p:txBody>
      </p:sp>
      <p:sp>
        <p:nvSpPr>
          <p:cNvPr id="31" name="Subtitle 11"/>
          <p:cNvSpPr txBox="1">
            <a:spLocks/>
          </p:cNvSpPr>
          <p:nvPr/>
        </p:nvSpPr>
        <p:spPr>
          <a:xfrm>
            <a:off x="829733" y="2794608"/>
            <a:ext cx="10752667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en-US" sz="2600" b="1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4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-99392"/>
            <a:ext cx="10972800" cy="1143000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613" y="1739090"/>
            <a:ext cx="10972800" cy="4525963"/>
          </a:xfrm>
        </p:spPr>
        <p:txBody>
          <a:bodyPr/>
          <a:lstStyle/>
          <a:p>
            <a:r>
              <a:rPr lang="en-US" altLang="zh-TW" dirty="0" smtClean="0"/>
              <a:t>FHIR security</a:t>
            </a:r>
            <a:endParaRPr lang="en-US" altLang="zh-TW" dirty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hl7.org/fhir/2018Sep/security-labels.html#break-the-glass</a:t>
            </a:r>
          </a:p>
          <a:p>
            <a:r>
              <a:rPr lang="en-US" altLang="zh-TW" dirty="0" smtClean="0"/>
              <a:t>IHE Access control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www.ihe.net/Technical_Framework/upload/IHE_ITI_TF_WhitePaper_AccessControl_2009-09-28.pdf</a:t>
            </a:r>
          </a:p>
          <a:p>
            <a:r>
              <a:rPr lang="en-US" altLang="zh-TW" dirty="0"/>
              <a:t>smart-app-launch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hl7.org/fhir/smart-app-launch/scopes-and-launch-context/index.html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40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OAuth 2.0 </a:t>
            </a:r>
            <a:r>
              <a:rPr lang="en-US" altLang="zh-TW" dirty="0" smtClean="0"/>
              <a:t>Scopes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openid.net/specs/openid-heart-fhir-oauth2-1_0-2017-05-31.html#break-the-glass</a:t>
            </a:r>
          </a:p>
          <a:p>
            <a:r>
              <a:rPr lang="en-US" altLang="zh-TW" dirty="0" smtClean="0"/>
              <a:t>Access </a:t>
            </a:r>
            <a:r>
              <a:rPr lang="en-US" altLang="zh-TW" dirty="0"/>
              <a:t>Tokens and Audit (JWT)</a:t>
            </a:r>
          </a:p>
          <a:p>
            <a:pPr lvl="1"/>
            <a:r>
              <a:rPr lang="en-US" altLang="zh-TW" dirty="0"/>
              <a:t>https://nhsconnect.github.io/FHIR-SpineCore/security_jwt.html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/>
              <a:t>Scopes for </a:t>
            </a:r>
            <a:r>
              <a:rPr lang="en-US" altLang="zh-TW" dirty="0" smtClean="0"/>
              <a:t>Authorization</a:t>
            </a:r>
            <a:endParaRPr lang="en-US" altLang="zh-TW" dirty="0"/>
          </a:p>
          <a:p>
            <a:pPr lvl="1"/>
            <a:r>
              <a:rPr lang="en-US" altLang="zh-TW" dirty="0"/>
              <a:t>https://nhsconnect.github.io/FHIR-SpineCore/security_scopes.html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43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FHIR Patient Resource </a:t>
            </a:r>
            <a:r>
              <a:rPr lang="zh-TW" altLang="fr-FR" dirty="0" smtClean="0"/>
              <a:t>欄位</a:t>
            </a:r>
            <a:r>
              <a:rPr lang="zh-TW" altLang="en-US" dirty="0" smtClean="0"/>
              <a:t>規格中文</a:t>
            </a:r>
            <a:r>
              <a:rPr lang="zh-TW" altLang="fr-FR" dirty="0" smtClean="0"/>
              <a:t>說明</a:t>
            </a:r>
            <a:endParaRPr lang="en-US" altLang="zh-TW" dirty="0" smtClean="0"/>
          </a:p>
          <a:p>
            <a:pPr lvl="1"/>
            <a:r>
              <a:rPr lang="fr-FR" altLang="zh-TW" dirty="0" smtClean="0"/>
              <a:t>https</a:t>
            </a:r>
            <a:r>
              <a:rPr lang="fr-FR" altLang="zh-TW" dirty="0"/>
              <a:t>://</a:t>
            </a:r>
            <a:r>
              <a:rPr lang="fr-FR" altLang="zh-TW" dirty="0" smtClean="0"/>
              <a:t>mos2718.github.io/FHIRspec/Spec/Patient/patient.html</a:t>
            </a:r>
          </a:p>
          <a:p>
            <a:r>
              <a:rPr lang="fr-FR" altLang="zh-TW" dirty="0" smtClean="0"/>
              <a:t>FHIR </a:t>
            </a:r>
            <a:r>
              <a:rPr lang="zh-TW" altLang="fr-FR" dirty="0"/>
              <a:t>跨機構組織及人員管理</a:t>
            </a:r>
            <a:r>
              <a:rPr lang="zh-TW" altLang="fr-FR" dirty="0" smtClean="0"/>
              <a:t>系統</a:t>
            </a:r>
            <a:endParaRPr lang="en-US" altLang="zh-TW" dirty="0" smtClean="0"/>
          </a:p>
          <a:p>
            <a:pPr lvl="1"/>
            <a:r>
              <a:rPr lang="fr-FR" altLang="zh-TW" dirty="0" smtClean="0"/>
              <a:t>http</a:t>
            </a:r>
            <a:r>
              <a:rPr lang="fr-FR" altLang="zh-TW" dirty="0"/>
              <a:t>://203.64.84.218:86/List.html?type=Organization&amp;id=1945606</a:t>
            </a:r>
            <a:br>
              <a:rPr lang="fr-FR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6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5574" y="476672"/>
            <a:ext cx="8487785" cy="1163638"/>
          </a:xfrm>
        </p:spPr>
        <p:txBody>
          <a:bodyPr/>
          <a:lstStyle/>
          <a:p>
            <a:pPr algn="ctr"/>
            <a:r>
              <a:rPr lang="zh-TW" altLang="en-US" dirty="0" smtClean="0"/>
              <a:t>病人資料</a:t>
            </a:r>
            <a:r>
              <a:rPr lang="zh-TW" altLang="en-US" dirty="0"/>
              <a:t>標準化</a:t>
            </a:r>
            <a:r>
              <a:rPr lang="zh-TW" altLang="en-US" dirty="0" smtClean="0"/>
              <a:t>互通方案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1424" y="2060848"/>
            <a:ext cx="10657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基於國際標準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FHIR</a:t>
            </a:r>
            <a:r>
              <a:rPr lang="en-US" altLang="zh-TW" sz="3200" dirty="0" smtClean="0"/>
              <a:t>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進一步確認我們需要的細部欄位規格，如</a:t>
            </a:r>
            <a:r>
              <a:rPr lang="en-US" altLang="zh-TW" sz="3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是否放身分證號，放哪裡</a:t>
            </a:r>
            <a:endParaRPr lang="en-US" altLang="zh-TW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中文姓名、電話之基本格式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2382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3: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4: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可用簡單</a:t>
            </a:r>
            <a:r>
              <a:rPr lang="zh-TW" altLang="en-US" sz="4000" b="1" dirty="0">
                <a:solidFill>
                  <a:srgbClr val="000000"/>
                </a:solidFill>
              </a:rPr>
              <a:t>的程式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確立標準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國際標準</a:t>
            </a:r>
            <a:r>
              <a:rPr lang="zh-TW" altLang="en-US" dirty="0"/>
              <a:t>文件 內容</a:t>
            </a:r>
            <a:r>
              <a:rPr lang="zh-TW" altLang="en-US" dirty="0" smtClean="0"/>
              <a:t>龐大廣泛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zh-TW" altLang="en-US" dirty="0"/>
              <a:t>一般 </a:t>
            </a:r>
            <a:r>
              <a:rPr lang="en-US" altLang="zh-TW" dirty="0"/>
              <a:t>IT </a:t>
            </a:r>
            <a:r>
              <a:rPr lang="zh-TW" altLang="en-US" dirty="0" smtClean="0"/>
              <a:t>人員不易了解</a:t>
            </a:r>
            <a:endParaRPr lang="en-US" altLang="zh-TW" dirty="0" smtClean="0"/>
          </a:p>
          <a:p>
            <a:pPr lvl="1"/>
            <a:r>
              <a:rPr lang="zh-TW" altLang="en-US" dirty="0"/>
              <a:t>內含許多可選用欄位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可依各</a:t>
            </a:r>
            <a:r>
              <a:rPr lang="zh-TW" altLang="en-US" dirty="0"/>
              <a:t>地區及國家</a:t>
            </a:r>
            <a:r>
              <a:rPr lang="zh-TW" altLang="en-US" dirty="0" smtClean="0"/>
              <a:t>現況，及專業醫療需求，確立標準細部規範</a:t>
            </a:r>
            <a:endParaRPr lang="zh-TW" altLang="en-US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提供簡易中文說明及範例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4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189" y="-9207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中文簡易說明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147" y="5830010"/>
            <a:ext cx="10515600" cy="654468"/>
          </a:xfrm>
        </p:spPr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mos2718</a:t>
            </a:r>
            <a:r>
              <a:rPr lang="en-US" altLang="zh-TW" dirty="0"/>
              <a:t>/</a:t>
            </a:r>
            <a:r>
              <a:rPr lang="en-US" altLang="zh-TW" dirty="0" err="1"/>
              <a:t>FHIRspec</a:t>
            </a:r>
            <a:endParaRPr lang="en-US" altLang="zh-TW" dirty="0" smtClean="0"/>
          </a:p>
          <a:p>
            <a:r>
              <a:rPr lang="zh-TW" altLang="en-US" dirty="0" smtClean="0"/>
              <a:t>範圍龐大，但有許多具潛力應用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須許多專家協助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908639"/>
            <a:ext cx="9988550" cy="469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84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8"/>
            <a:ext cx="12277061" cy="680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26829</TotalTime>
  <Words>792</Words>
  <Application>Microsoft Office PowerPoint</Application>
  <PresentationFormat>自訂</PresentationFormat>
  <Paragraphs>174</Paragraphs>
  <Slides>24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Office 佈景主題</vt:lpstr>
      <vt:lpstr>1_Refined</vt:lpstr>
      <vt:lpstr>都會</vt:lpstr>
      <vt:lpstr>1_都會</vt:lpstr>
      <vt:lpstr>2_都會</vt:lpstr>
      <vt:lpstr>病人資料互通規格</vt:lpstr>
      <vt:lpstr>病人資料跨系統互通需求</vt:lpstr>
      <vt:lpstr>病人資料標準化互通方案</vt:lpstr>
      <vt:lpstr>FHIR Resources</vt:lpstr>
      <vt:lpstr> FHIR PATIENT resource example</vt:lpstr>
      <vt:lpstr>FHIR API--可用簡單的程式增修改查各種 resources</vt:lpstr>
      <vt:lpstr>確立標準</vt:lpstr>
      <vt:lpstr>FHIR 中文簡易說明(進行中)</vt:lpstr>
      <vt:lpstr>PowerPoint 簡報</vt:lpstr>
      <vt:lpstr>PowerPoint 簡報</vt:lpstr>
      <vt:lpstr>病人資料互通應用情境</vt:lpstr>
      <vt:lpstr>健康照護平台病人資料規格討論</vt:lpstr>
      <vt:lpstr>醫學數位內容線上課程  </vt:lpstr>
      <vt:lpstr>醫學數位內容線上課程 </vt:lpstr>
      <vt:lpstr>   台灣醫療影像資訊標準協會 FHIR生理監測及醫學影像跨院互通研討會   發展台灣 FHIR Connectathon 建議</vt:lpstr>
      <vt:lpstr> IHE Connectathon Since 2001 FHIR Connectathon Since 2012</vt:lpstr>
      <vt:lpstr>FHIR Connectathon List</vt:lpstr>
      <vt:lpstr>FHIR Connectathon 20 Tracks</vt:lpstr>
      <vt:lpstr>Taiwan FHIR Connectathon Suggestion</vt:lpstr>
      <vt:lpstr>2019年國際醫學資訊聯合研討會</vt:lpstr>
      <vt:lpstr>PowerPoint 簡報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User</cp:lastModifiedBy>
  <cp:revision>408</cp:revision>
  <dcterms:created xsi:type="dcterms:W3CDTF">2019-03-04T17:24:00Z</dcterms:created>
  <dcterms:modified xsi:type="dcterms:W3CDTF">2019-07-26T03:17:17Z</dcterms:modified>
</cp:coreProperties>
</file>