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3"/>
  </p:notesMasterIdLst>
  <p:sldIdLst>
    <p:sldId id="263" r:id="rId2"/>
    <p:sldId id="574" r:id="rId3"/>
    <p:sldId id="575" r:id="rId4"/>
    <p:sldId id="576" r:id="rId5"/>
    <p:sldId id="523" r:id="rId6"/>
    <p:sldId id="522" r:id="rId7"/>
    <p:sldId id="463" r:id="rId8"/>
    <p:sldId id="468" r:id="rId9"/>
    <p:sldId id="535" r:id="rId10"/>
    <p:sldId id="536" r:id="rId11"/>
    <p:sldId id="502" r:id="rId12"/>
  </p:sldIdLst>
  <p:sldSz cx="12190413" cy="6859588"/>
  <p:notesSz cx="6858000" cy="9144000"/>
  <p:defaultTextStyle>
    <a:defPPr>
      <a:defRPr lang="zh-TW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82503" autoAdjust="0"/>
  </p:normalViewPr>
  <p:slideViewPr>
    <p:cSldViewPr>
      <p:cViewPr>
        <p:scale>
          <a:sx n="50" d="100"/>
          <a:sy n="50" d="100"/>
        </p:scale>
        <p:origin x="-1432" y="-188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16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A7C-9682-4837-A539-963FBA27CFE5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584B8-6126-439A-883A-3E75AF66D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584B8-6126-439A-883A-3E75AF66D8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09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病患每次回診後，醫院端上傳病患的服藥處方至醫院建立的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Server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，再上傳至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Server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，使用者透過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 Hub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介面調閱病患的服藥處方，使用者確認資料無誤後，使用者按下藥盒上重設按鈕，藥盒啟動藍芽向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 Hub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做連線，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 Hub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傳送服藥參數設定藥盒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584B8-6126-439A-883A-3E75AF66D8A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0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Bundle</a:t>
            </a:r>
            <a:r>
              <a:rPr lang="zh-TW" altLang="en-US" smtClean="0"/>
              <a:t>內包病患的服藥處方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584B8-6126-439A-883A-3E75AF66D8A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49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收集居家量測記錄或服藥紀錄，病患使用家中的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 Device(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血壓、血糖、耳溫、藥盒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 Device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啟動藍芽向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 Hub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做連線，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 Device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傳送量測值或服藥狀態參數，使用者確認量測值或服藥參數，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 Hub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轉換為對應的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Resource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，再傳至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 Server</a:t>
            </a:r>
            <a:r>
              <a:rPr lang="zh-TW" altLang="zh-TW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，方便家屬或醫護人員觀看病患在家中的量測記錄或服藥紀錄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584B8-6126-439A-883A-3E75AF66D8A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42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smtClean="0"/>
              <a:t>Aggregation Hub</a:t>
            </a:r>
            <a:r>
              <a:rPr lang="zh-TW" altLang="en-US" sz="1600" smtClean="0"/>
              <a:t>接收的量測值或服藥紀錄，轉換為</a:t>
            </a:r>
            <a:r>
              <a:rPr lang="en-US" altLang="zh-TW" sz="1600" smtClean="0"/>
              <a:t>FHIR Resource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584B8-6126-439A-883A-3E75AF66D8A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42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以上為本研究所提出的內容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584B8-6126-439A-883A-3E75AF66D8A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76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6F5-E29C-4FC3-807F-573476AD4BB6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BD3F-4734-46B6-9ACF-6BD3D44048D8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524" y="274702"/>
            <a:ext cx="8025354" cy="585288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A77A-D03F-433F-A7E2-D4BAF68A053C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99E7-0CDE-4D4F-8249-0A9DEB313D97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D196-1F79-407D-9721-6E90873608FD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FBEF-56FE-46F3-A713-E3539CF83830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565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565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7471-E4C2-4C23-B185-0ACECA66E436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7F85-D5F1-4815-A163-DBFD4D0D413D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E344-0DFF-4B2E-A7C8-60243404C5E0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25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112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80E7-A7BE-43EC-A5F7-2881D87BB8B5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7D54D-2328-410A-A730-9D170A5B3944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22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1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B9E6-3656-4397-9F3E-1EF0CFF00DA3}" type="datetime1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1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1307" y="1028975"/>
            <a:ext cx="10361851" cy="147036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FHIR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居家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用藥資訊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互通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1288" y="3861942"/>
            <a:ext cx="8533290" cy="1753006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慈大醫資</a:t>
            </a:r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蕭嘉宏</a:t>
            </a:r>
            <a:endParaRPr lang="zh-TW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9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/>
              <a:t>FHIR </a:t>
            </a:r>
            <a:r>
              <a:rPr lang="en-US" altLang="zh-TW" sz="4800" dirty="0" err="1"/>
              <a:t>MedicationAdminstration</a:t>
            </a:r>
            <a:r>
              <a:rPr lang="en-US" altLang="zh-TW" sz="4800" dirty="0"/>
              <a:t> </a:t>
            </a:r>
            <a:r>
              <a:rPr lang="en-US" altLang="zh-TW" sz="4800" dirty="0" smtClean="0"/>
              <a:t>Resource</a:t>
            </a:r>
            <a:r>
              <a:rPr lang="zh-TW" altLang="en-US" sz="4800" dirty="0" smtClean="0"/>
              <a:t>介紹</a:t>
            </a:r>
            <a:endParaRPr lang="zh-TW" altLang="en-US" sz="4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1485578"/>
            <a:ext cx="5289318" cy="537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358902" y="3285778"/>
            <a:ext cx="54006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58902" y="3861842"/>
            <a:ext cx="5400600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58902" y="4371558"/>
            <a:ext cx="54006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358902" y="6166098"/>
            <a:ext cx="54006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58902" y="2277666"/>
            <a:ext cx="54006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846734" y="215484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/>
              <a:t>服藥狀態</a:t>
            </a: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03318" y="33429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mtClean="0"/>
              <a:t>藥物資訊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103318" y="388303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/>
              <a:t>病患資訊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03318" y="44287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/>
              <a:t>服藥時間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103318" y="628049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/>
              <a:t>裝置資訊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358902" y="5734050"/>
            <a:ext cx="5400600" cy="4502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27706" y="57340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處方</a:t>
            </a:r>
            <a:r>
              <a:rPr lang="zh-TW" altLang="zh-TW" smtClean="0"/>
              <a:t>資訊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550" y="189434"/>
            <a:ext cx="11678372" cy="1143265"/>
          </a:xfrm>
        </p:spPr>
        <p:txBody>
          <a:bodyPr>
            <a:normAutofit/>
          </a:bodyPr>
          <a:lstStyle/>
          <a:p>
            <a:pPr marL="457200" indent="-457200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上傳量測記錄或服藥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紀錄至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FHIR Server</a:t>
            </a: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074" name="Picture 2" descr="C:\Users\蕭嘉宏_2385_2\Downloads\Post observation to FHIR Server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98" y="1413570"/>
            <a:ext cx="767431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590" y="-14640"/>
            <a:ext cx="10971372" cy="1143265"/>
          </a:xfrm>
        </p:spPr>
        <p:txBody>
          <a:bodyPr/>
          <a:lstStyle/>
          <a:p>
            <a:r>
              <a:rPr lang="zh-TW" altLang="en-US" dirty="0" smtClean="0"/>
              <a:t>應用情境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2598" y="1125538"/>
            <a:ext cx="10971372" cy="4527011"/>
          </a:xfrm>
        </p:spPr>
        <p:txBody>
          <a:bodyPr/>
          <a:lstStyle/>
          <a:p>
            <a:r>
              <a:rPr lang="zh-TW" altLang="en-US" dirty="0" smtClean="0"/>
              <a:t>健康醫療整合團隊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醫院上傳</a:t>
            </a:r>
            <a:r>
              <a:rPr lang="zh-TW" altLang="en-US" b="1" dirty="0" smtClean="0">
                <a:solidFill>
                  <a:srgbClr val="FF0000"/>
                </a:solidFill>
              </a:rPr>
              <a:t>藥物處方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option: </a:t>
            </a:r>
            <a:r>
              <a:rPr lang="zh-TW" altLang="en-US" dirty="0" smtClean="0"/>
              <a:t>藥局上傳</a:t>
            </a:r>
            <a:r>
              <a:rPr lang="zh-TW" altLang="en-US" b="1" dirty="0" smtClean="0">
                <a:solidFill>
                  <a:srgbClr val="FF0000"/>
                </a:solidFill>
              </a:rPr>
              <a:t>配藥結果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option: </a:t>
            </a:r>
            <a:r>
              <a:rPr lang="zh-TW" altLang="en-US" dirty="0" smtClean="0"/>
              <a:t>病房、照護中心、居家分包每次配藥結果</a:t>
            </a:r>
            <a:r>
              <a:rPr lang="en-US" altLang="zh-TW" dirty="0" smtClean="0"/>
              <a:t>(Unit Dose)</a:t>
            </a:r>
            <a:r>
              <a:rPr lang="zh-TW" altLang="en-US" dirty="0" smtClean="0"/>
              <a:t> 上傳</a:t>
            </a:r>
            <a:r>
              <a:rPr lang="zh-TW" altLang="en-US" b="1" dirty="0" smtClean="0">
                <a:solidFill>
                  <a:srgbClr val="FF0000"/>
                </a:solidFill>
              </a:rPr>
              <a:t>包藥結果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病人端</a:t>
            </a:r>
          </a:p>
          <a:p>
            <a:pPr lvl="1"/>
            <a:r>
              <a:rPr lang="zh-TW" altLang="en-US" dirty="0" smtClean="0"/>
              <a:t>智慧藥盒下載處方進行用藥提醒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</a:t>
            </a:r>
            <a:r>
              <a:rPr lang="zh-TW" altLang="en-US" b="1" dirty="0" smtClean="0">
                <a:solidFill>
                  <a:srgbClr val="FF0000"/>
                </a:solidFill>
              </a:rPr>
              <a:t>用藥紀錄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64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使用的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 </a:t>
            </a:r>
            <a:r>
              <a:rPr lang="zh-TW" altLang="en-US" dirty="0" smtClean="0"/>
              <a:t>規範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22" y="1413570"/>
            <a:ext cx="10971372" cy="4714013"/>
          </a:xfrm>
        </p:spPr>
        <p:txBody>
          <a:bodyPr/>
          <a:lstStyle/>
          <a:p>
            <a:r>
              <a:rPr lang="zh-TW" altLang="en-US" sz="3200" dirty="0" smtClean="0"/>
              <a:t>處方</a:t>
            </a:r>
            <a:r>
              <a:rPr lang="en-US" altLang="zh-TW" sz="3200" dirty="0"/>
              <a:t>: </a:t>
            </a:r>
            <a:r>
              <a:rPr lang="en-US" altLang="zh-TW" sz="3200" b="1" dirty="0" err="1">
                <a:solidFill>
                  <a:srgbClr val="FF0000"/>
                </a:solidFill>
              </a:rPr>
              <a:t>MedicationReque</a:t>
            </a:r>
            <a:r>
              <a:rPr lang="en-US" altLang="zh-TW" sz="3200" dirty="0" err="1">
                <a:solidFill>
                  <a:srgbClr val="FF0000"/>
                </a:solidFill>
              </a:rPr>
              <a:t>st</a:t>
            </a:r>
            <a:r>
              <a:rPr lang="en-US" altLang="zh-TW" sz="3200" dirty="0"/>
              <a:t> (</a:t>
            </a:r>
            <a:r>
              <a:rPr lang="zh-TW" altLang="en-US" sz="3200" dirty="0" smtClean="0"/>
              <a:t>每種藥一個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en-US" altLang="zh-TW" sz="2600" dirty="0"/>
              <a:t>https://www.hl7.org/fhir/medicationrequest.html</a:t>
            </a:r>
          </a:p>
          <a:p>
            <a:r>
              <a:rPr lang="zh-TW" altLang="en-US" sz="3200" dirty="0" smtClean="0"/>
              <a:t>配藥及包藥結果</a:t>
            </a:r>
            <a:r>
              <a:rPr lang="en-US" altLang="zh-TW" sz="3200" dirty="0" smtClean="0"/>
              <a:t>: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MedicationDispense</a:t>
            </a:r>
            <a:endParaRPr lang="en-US" altLang="zh-TW" sz="32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600" dirty="0"/>
              <a:t>https://www.hl7.org/fhir/medicationdispense.html</a:t>
            </a:r>
          </a:p>
          <a:p>
            <a:r>
              <a:rPr lang="zh-TW" altLang="en-US" sz="3200" dirty="0" smtClean="0"/>
              <a:t>用藥紀錄</a:t>
            </a:r>
            <a:r>
              <a:rPr lang="en-US" altLang="zh-TW" sz="3200" dirty="0"/>
              <a:t>:</a:t>
            </a:r>
            <a:r>
              <a:rPr lang="en-US" altLang="zh-TW" sz="3200" b="1" dirty="0" err="1" smtClean="0">
                <a:solidFill>
                  <a:srgbClr val="FF0000"/>
                </a:solidFill>
              </a:rPr>
              <a:t>MedicationAdministration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每種藥每次的用藥紀錄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en-US" altLang="zh-TW" sz="2600" dirty="0"/>
              <a:t>https://www.hl7.org/fhir/medicationadministration.html</a:t>
            </a:r>
            <a:endParaRPr lang="en-US" altLang="zh-TW" sz="2600" dirty="0" smtClean="0"/>
          </a:p>
          <a:p>
            <a:r>
              <a:rPr lang="zh-TW" altLang="en-US" sz="3200" dirty="0" smtClean="0"/>
              <a:t>一次看診所有處方、配藥結果、及一段期間之服藥紀錄可用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FHIR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Bund</a:t>
            </a:r>
            <a:r>
              <a:rPr lang="en-US" altLang="zh-TW" sz="3200" dirty="0" smtClean="0"/>
              <a:t>le</a:t>
            </a:r>
            <a:r>
              <a:rPr lang="zh-TW" altLang="en-US" sz="3200" dirty="0" smtClean="0"/>
              <a:t> 打包</a:t>
            </a:r>
            <a:endParaRPr lang="en-US" altLang="zh-TW" sz="3200" dirty="0" smtClean="0"/>
          </a:p>
          <a:p>
            <a:pPr lvl="1"/>
            <a:r>
              <a:rPr lang="en-US" altLang="zh-TW" sz="2600" dirty="0"/>
              <a:t>https://www.hl7.org/fhir/bundle.html</a:t>
            </a:r>
            <a:endParaRPr lang="en-US" altLang="zh-TW" sz="2600" dirty="0" smtClean="0"/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38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IHE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Medication </a:t>
            </a:r>
            <a:r>
              <a:rPr lang="en-US" altLang="zh-TW" sz="2800" dirty="0"/>
              <a:t>Planning, Prescription, Dispense and Administration Process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" y="1595438"/>
            <a:ext cx="11449271" cy="50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6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5" y="1950188"/>
            <a:ext cx="96678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TW" altLang="en-US" sz="4800" dirty="0" smtClean="0"/>
              <a:t>智慧</a:t>
            </a:r>
            <a:r>
              <a:rPr lang="zh-TW" altLang="en-US" sz="4800" dirty="0"/>
              <a:t>藥盒</a:t>
            </a:r>
            <a:r>
              <a:rPr lang="zh-TW" altLang="zh-TW" sz="4800" dirty="0" smtClean="0"/>
              <a:t>服藥</a:t>
            </a:r>
            <a:r>
              <a:rPr lang="zh-TW" altLang="zh-TW" sz="4800" dirty="0"/>
              <a:t>提醒設定</a:t>
            </a:r>
            <a:endParaRPr lang="en-US" altLang="zh-TW" sz="4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80474" y="1701602"/>
            <a:ext cx="3716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zh-TW" dirty="0">
                <a:latin typeface="+mn-ea"/>
              </a:rPr>
              <a:t>向</a:t>
            </a:r>
            <a:r>
              <a:rPr lang="en-US" altLang="zh-TW" dirty="0">
                <a:latin typeface="+mn-ea"/>
              </a:rPr>
              <a:t>Portal</a:t>
            </a:r>
            <a:r>
              <a:rPr lang="zh-TW" altLang="zh-TW" dirty="0">
                <a:latin typeface="+mn-ea"/>
              </a:rPr>
              <a:t>驗證權限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zh-TW" dirty="0">
                <a:latin typeface="+mn-ea"/>
              </a:rPr>
              <a:t>調閱病患服藥</a:t>
            </a:r>
            <a:r>
              <a:rPr lang="zh-TW" altLang="zh-TW" dirty="0" smtClean="0">
                <a:latin typeface="+mn-ea"/>
              </a:rPr>
              <a:t>處方</a:t>
            </a:r>
            <a:endParaRPr lang="en-US" altLang="zh-TW" dirty="0" smtClean="0">
              <a:latin typeface="+mn-ea"/>
            </a:endParaRP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設定服藥提醒時間</a:t>
            </a:r>
            <a:endParaRPr lang="zh-TW" altLang="zh-TW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678" y="1852477"/>
            <a:ext cx="5368463" cy="3665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11145" y="19560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居家中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1219170" rtl="0">
              <a:spcBef>
                <a:spcPct val="0"/>
              </a:spcBef>
            </a:pPr>
            <a:r>
              <a:rPr lang="en-US" altLang="zh-TW" sz="4800" smtClean="0">
                <a:latin typeface="+mn-ea"/>
                <a:ea typeface="+mn-ea"/>
              </a:rPr>
              <a:t>Bundle</a:t>
            </a:r>
            <a:r>
              <a:rPr lang="zh-TW" altLang="en-US" sz="4800" smtClean="0">
                <a:latin typeface="+mn-ea"/>
                <a:ea typeface="+mn-ea"/>
              </a:rPr>
              <a:t>內容</a:t>
            </a:r>
            <a:r>
              <a:rPr lang="en-US" altLang="zh-TW" sz="4800" smtClean="0">
                <a:latin typeface="+mn-ea"/>
                <a:ea typeface="+mn-ea"/>
              </a:rPr>
              <a:t>- MedicationRequest</a:t>
            </a:r>
            <a:endParaRPr lang="zh-TW" altLang="en-US" sz="48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2493690"/>
            <a:ext cx="4686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78" y="1341562"/>
            <a:ext cx="67818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1630710" y="3595281"/>
            <a:ext cx="3168352" cy="5131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78" y="1197546"/>
            <a:ext cx="6552728" cy="553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31" y="1114128"/>
            <a:ext cx="68008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4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60861E-6 L -1.875E-6 0.02244 " pathEditMode="relative" rAng="0" ptsTypes="AA">
                                      <p:cBhvr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2105 L -1.875E-6 0.04349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38778" y="1989634"/>
            <a:ext cx="7812251" cy="3735124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50590" y="261442"/>
            <a:ext cx="11462348" cy="1143265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+mn-ea"/>
              </a:rPr>
              <a:t>收集居家量</a:t>
            </a:r>
            <a:r>
              <a:rPr lang="zh-TW" altLang="en-US" sz="4800" dirty="0">
                <a:latin typeface="+mn-ea"/>
              </a:rPr>
              <a:t>測</a:t>
            </a:r>
            <a:r>
              <a:rPr lang="zh-TW" altLang="en-US" sz="4800" dirty="0" smtClean="0">
                <a:latin typeface="+mn-ea"/>
              </a:rPr>
              <a:t>記錄與服藥紀錄</a:t>
            </a:r>
            <a:endParaRPr lang="zh-TW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83438" y="3323339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收集量測值或服藥紀錄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轉換為標準</a:t>
            </a:r>
            <a:r>
              <a:rPr lang="zh-TW" altLang="en-US" smtClean="0">
                <a:latin typeface="+mn-ea"/>
              </a:rPr>
              <a:t>規格文件</a:t>
            </a:r>
            <a:endParaRPr lang="en-US" altLang="zh-TW" smtClean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TW" altLang="zh-TW"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Portal</a:t>
            </a:r>
            <a:r>
              <a:rPr lang="zh-TW" altLang="zh-TW">
                <a:latin typeface="標楷體" panose="03000509000000000000" pitchFamily="65" charset="-120"/>
                <a:ea typeface="標楷體" panose="03000509000000000000" pitchFamily="65" charset="-120"/>
              </a:rPr>
              <a:t>驗證權限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上傳量測記錄或服藥紀錄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1248" y="1638887"/>
            <a:ext cx="4536504" cy="4085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61524" y="17347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居家中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smtClean="0"/>
              <a:t>轉換為標準規格文件</a:t>
            </a:r>
            <a:endParaRPr lang="zh-TW" altLang="en-US" sz="48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zh-TW" altLang="en-US" sz="3200" smtClean="0"/>
              <a:t>量</a:t>
            </a:r>
            <a:r>
              <a:rPr lang="zh-TW" altLang="en-US" sz="3200" dirty="0" smtClean="0"/>
              <a:t>測值參考</a:t>
            </a:r>
            <a:r>
              <a:rPr lang="en-US" altLang="zh-TW" sz="3200" dirty="0" smtClean="0">
                <a:hlinkClick r:id="rId3" action="ppaction://hlinksldjump"/>
              </a:rPr>
              <a:t>FHIR </a:t>
            </a:r>
            <a:r>
              <a:rPr lang="en-US" altLang="zh-TW" sz="3200" smtClean="0">
                <a:hlinkClick r:id="rId3" action="ppaction://hlinksldjump"/>
              </a:rPr>
              <a:t>Observation Resource</a:t>
            </a:r>
            <a:endParaRPr lang="en-US" altLang="zh-TW" sz="3200" smtClean="0"/>
          </a:p>
          <a:p>
            <a:pPr marL="0" indent="0">
              <a:lnSpc>
                <a:spcPct val="250000"/>
              </a:lnSpc>
              <a:buNone/>
            </a:pPr>
            <a:r>
              <a:rPr lang="zh-TW" altLang="en-US" sz="3200" smtClean="0"/>
              <a:t>服藥</a:t>
            </a:r>
            <a:r>
              <a:rPr lang="zh-TW" altLang="en-US" sz="3200" dirty="0" smtClean="0"/>
              <a:t>紀錄</a:t>
            </a:r>
            <a:r>
              <a:rPr lang="zh-TW" altLang="en-US" sz="3200" dirty="0"/>
              <a:t>參考</a:t>
            </a:r>
            <a:r>
              <a:rPr lang="en-US" altLang="zh-TW" sz="3200" dirty="0">
                <a:hlinkClick r:id="rId4" action="ppaction://hlinksldjump"/>
              </a:rPr>
              <a:t>FHIR </a:t>
            </a:r>
            <a:r>
              <a:rPr lang="en-US" altLang="zh-TW" sz="3200" dirty="0" err="1">
                <a:hlinkClick r:id="rId4" action="ppaction://hlinksldjump"/>
              </a:rPr>
              <a:t>MedicationAdminstration</a:t>
            </a:r>
            <a:r>
              <a:rPr lang="en-US" altLang="zh-TW" sz="3200" dirty="0">
                <a:hlinkClick r:id="rId4" action="ppaction://hlinksldjump"/>
              </a:rPr>
              <a:t> </a:t>
            </a:r>
            <a:r>
              <a:rPr lang="en-US" altLang="zh-TW" sz="3200" dirty="0" smtClean="0">
                <a:hlinkClick r:id="rId4" action="ppaction://hlinksldjump"/>
              </a:rPr>
              <a:t>Resource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9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FHIR Observation </a:t>
            </a:r>
            <a:r>
              <a:rPr lang="en-US" altLang="zh-TW" sz="4800" dirty="0" smtClean="0"/>
              <a:t>Resource</a:t>
            </a:r>
            <a:r>
              <a:rPr lang="zh-TW" altLang="en-US" sz="4800" dirty="0" smtClean="0"/>
              <a:t>介紹</a:t>
            </a:r>
            <a:endParaRPr lang="zh-TW" altLang="en-US" sz="4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1197546"/>
            <a:ext cx="496182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30910" y="3069754"/>
            <a:ext cx="590465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30910" y="4077866"/>
            <a:ext cx="5904656" cy="5852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30910" y="4663166"/>
            <a:ext cx="5904656" cy="20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30910" y="5374010"/>
            <a:ext cx="59046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>
          <a:xfrm>
            <a:off x="3430910" y="6022082"/>
            <a:ext cx="5904656" cy="5676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09469" y="35569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LONIC Code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463358" y="41396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病患資料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589773" y="54672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量測值</a:t>
            </a: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535366" y="60750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裝置資料</a:t>
            </a:r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918742" y="45357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量測時間</a:t>
            </a:r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430910" y="1989634"/>
            <a:ext cx="5904656" cy="20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350790" y="186219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/>
              <a:t>狀態</a:t>
            </a: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348883" y="3232415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LONIC Code:FHIR</a:t>
            </a:r>
            <a:r>
              <a:rPr lang="zh-TW" altLang="en-US" smtClean="0"/>
              <a:t>定義的裝置編碼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0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標楷體"/>
        <a:ea typeface="標楷體"/>
        <a:cs typeface=""/>
      </a:majorFont>
      <a:minorFont>
        <a:latin typeface="標楷體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22735</TotalTime>
  <Words>470</Words>
  <Application>Microsoft Office PowerPoint</Application>
  <PresentationFormat>自訂</PresentationFormat>
  <Paragraphs>74</Paragraphs>
  <Slides>11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FHIR 居家用藥資訊互通分析</vt:lpstr>
      <vt:lpstr>應用情境</vt:lpstr>
      <vt:lpstr>使用的 FHIR resources 規範</vt:lpstr>
      <vt:lpstr>IHE Medication Planning, Prescription, Dispense and Administration Process</vt:lpstr>
      <vt:lpstr>智慧藥盒服藥提醒設定</vt:lpstr>
      <vt:lpstr>Bundle內容- MedicationRequest</vt:lpstr>
      <vt:lpstr>收集居家量測記錄與服藥紀錄</vt:lpstr>
      <vt:lpstr>轉換為標準規格文件</vt:lpstr>
      <vt:lpstr>FHIR Observation Resource介紹</vt:lpstr>
      <vt:lpstr>FHIR MedicationAdminstration Resource介紹</vt:lpstr>
      <vt:lpstr>上傳量測記錄或服藥紀錄至FHIR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系統架構</dc:title>
  <dc:creator>Lai</dc:creator>
  <cp:lastModifiedBy>User</cp:lastModifiedBy>
  <cp:revision>1611</cp:revision>
  <dcterms:created xsi:type="dcterms:W3CDTF">2018-05-24T12:48:15Z</dcterms:created>
  <dcterms:modified xsi:type="dcterms:W3CDTF">2019-02-26T01:08:21Z</dcterms:modified>
</cp:coreProperties>
</file>