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45"/>
  </p:notesMasterIdLst>
  <p:sldIdLst>
    <p:sldId id="266" r:id="rId3"/>
    <p:sldId id="299" r:id="rId4"/>
    <p:sldId id="331" r:id="rId5"/>
    <p:sldId id="336" r:id="rId6"/>
    <p:sldId id="328" r:id="rId7"/>
    <p:sldId id="329" r:id="rId8"/>
    <p:sldId id="330" r:id="rId9"/>
    <p:sldId id="312" r:id="rId10"/>
    <p:sldId id="313" r:id="rId11"/>
    <p:sldId id="314" r:id="rId12"/>
    <p:sldId id="283" r:id="rId13"/>
    <p:sldId id="316" r:id="rId14"/>
    <p:sldId id="300" r:id="rId15"/>
    <p:sldId id="317" r:id="rId16"/>
    <p:sldId id="320" r:id="rId17"/>
    <p:sldId id="321" r:id="rId18"/>
    <p:sldId id="322" r:id="rId19"/>
    <p:sldId id="319" r:id="rId20"/>
    <p:sldId id="324" r:id="rId21"/>
    <p:sldId id="323" r:id="rId22"/>
    <p:sldId id="337" r:id="rId23"/>
    <p:sldId id="335" r:id="rId24"/>
    <p:sldId id="338" r:id="rId25"/>
    <p:sldId id="339" r:id="rId26"/>
    <p:sldId id="340" r:id="rId27"/>
    <p:sldId id="341" r:id="rId28"/>
    <p:sldId id="301" r:id="rId29"/>
    <p:sldId id="342" r:id="rId30"/>
    <p:sldId id="343" r:id="rId31"/>
    <p:sldId id="348" r:id="rId32"/>
    <p:sldId id="295" r:id="rId33"/>
    <p:sldId id="293" r:id="rId34"/>
    <p:sldId id="344" r:id="rId35"/>
    <p:sldId id="345" r:id="rId36"/>
    <p:sldId id="346" r:id="rId37"/>
    <p:sldId id="334" r:id="rId38"/>
    <p:sldId id="350" r:id="rId39"/>
    <p:sldId id="325" r:id="rId40"/>
    <p:sldId id="349" r:id="rId41"/>
    <p:sldId id="332" r:id="rId42"/>
    <p:sldId id="333" r:id="rId43"/>
    <p:sldId id="309" r:id="rId44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C4D1-671C-4261-8517-51F04ECBC99E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7C532-0E4C-40AB-BCFB-9EE2E97661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4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7C532-0E4C-40AB-BCFB-9EE2E976618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5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http://hl7.org/fhir/patient.html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E01DF-69BB-4348-B727-DEDC92AC883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2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https://github.com/HsinYi0530/FHIR-Beginner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0B40-55E2-42D6-89F6-7693EBAFAFC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22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err="1"/>
              <a:t>postTemperature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0B40-55E2-42D6-89F6-7693EBAFAFC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79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藉由 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）物件的方式來存取伺服器端的資料，可以讓你直接經由指定的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擷取資料卻不用刷新整個網頁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0B40-55E2-42D6-89F6-7693EBAFAFC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58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 err="1"/>
              <a:t>postPressure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00B40-55E2-42D6-89F6-7693EBAFAFC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5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527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7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9267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5082167"/>
            <a:ext cx="4695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/>
              <a:t>按一下以編輯母片副標題樣式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3112967"/>
            <a:ext cx="4695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806100" y="4831425"/>
            <a:ext cx="7531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308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61500" y="2882400"/>
            <a:ext cx="6621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80990" algn="ctr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378" lvl="1" indent="-38099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566" lvl="2" indent="-38099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754" lvl="3" indent="-38099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5943" lvl="4" indent="-38099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132" lvl="5" indent="-38099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320" lvl="6" indent="-38099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509" lvl="7" indent="-38099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697" lvl="8" indent="-38099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012468"/>
            <a:ext cx="1957200" cy="8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3028650" y="5540732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800" cy="4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8099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378" lvl="1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66" lvl="2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754" lvl="3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26" name="Google Shape;26;p5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80026" y="1600200"/>
            <a:ext cx="3584100" cy="4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8099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378" lvl="1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66" lvl="2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754" lvl="3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943" lvl="4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132" lvl="5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320" lvl="6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509" lvl="7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697" lvl="8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79875" y="1600200"/>
            <a:ext cx="3584100" cy="47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8099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378" lvl="1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566" lvl="2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754" lvl="3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5943" lvl="4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132" lvl="5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320" lvl="6" indent="-38099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509" lvl="7" indent="-38099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697" lvl="8" indent="-38099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32" name="Google Shape;32;p6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31900" cy="4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378" lvl="1" indent="-342892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2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8099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223964" y="1600200"/>
            <a:ext cx="2631900" cy="4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378" lvl="1" indent="-342892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2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8099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5990727" y="1600200"/>
            <a:ext cx="2631900" cy="4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rtl="0">
              <a:spcBef>
                <a:spcPts val="600"/>
              </a:spcBef>
              <a:spcAft>
                <a:spcPts val="0"/>
              </a:spcAft>
              <a:buSzPts val="1800"/>
              <a:buChar char="◈"/>
              <a:defRPr sz="1800"/>
            </a:lvl1pPr>
            <a:lvl2pPr marL="914378" lvl="1" indent="-342892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2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8099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5943" lvl="4" indent="-38099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132" lvl="5" indent="-38099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320" lvl="6" indent="-38099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509" lvl="7" indent="-38099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697" lvl="8" indent="-38099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40" name="Google Shape;40;p7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7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03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85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5875073"/>
            <a:ext cx="8229600" cy="9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ctr">
              <a:spcBef>
                <a:spcPts val="360"/>
              </a:spcBef>
              <a:spcAft>
                <a:spcPts val="0"/>
              </a:spcAft>
              <a:buSzPts val="1600"/>
              <a:buFont typeface="Playfair Display"/>
              <a:buNone/>
              <a:defRPr sz="16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50" name="Google Shape;50;p9"/>
          <p:cNvCxnSpPr/>
          <p:nvPr/>
        </p:nvCxnSpPr>
        <p:spPr>
          <a:xfrm>
            <a:off x="3028650" y="5875083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4297650" y="6488203"/>
            <a:ext cx="548700" cy="3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98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202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1480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1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1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0836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>
  <p:cSld name="Blank circle">
    <p:bg>
      <p:bgPr>
        <a:solidFill>
          <a:schemeClr val="accen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 descr="dark_wood.jpg"/>
          <p:cNvPicPr preferRelativeResize="0"/>
          <p:nvPr/>
        </p:nvPicPr>
        <p:blipFill rotWithShape="1">
          <a:blip r:embed="rId2">
            <a:alphaModFix/>
          </a:blip>
          <a:srcRect r="24998"/>
          <a:stretch/>
        </p:blipFill>
        <p:spPr>
          <a:xfrm>
            <a:off x="2285700" y="380551"/>
            <a:ext cx="4572600" cy="609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4297650" y="6477452"/>
            <a:ext cx="548700" cy="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1D1D1B"/>
                </a:solidFill>
              </a:defRPr>
            </a:lvl1pPr>
            <a:lvl2pPr lvl="1">
              <a:buNone/>
              <a:defRPr>
                <a:solidFill>
                  <a:srgbClr val="1D1D1B"/>
                </a:solidFill>
              </a:defRPr>
            </a:lvl2pPr>
            <a:lvl3pPr lvl="2">
              <a:buNone/>
              <a:defRPr>
                <a:solidFill>
                  <a:srgbClr val="1D1D1B"/>
                </a:solidFill>
              </a:defRPr>
            </a:lvl3pPr>
            <a:lvl4pPr lvl="3">
              <a:buNone/>
              <a:defRPr>
                <a:solidFill>
                  <a:srgbClr val="1D1D1B"/>
                </a:solidFill>
              </a:defRPr>
            </a:lvl4pPr>
            <a:lvl5pPr lvl="4">
              <a:buNone/>
              <a:defRPr>
                <a:solidFill>
                  <a:srgbClr val="1D1D1B"/>
                </a:solidFill>
              </a:defRPr>
            </a:lvl5pPr>
            <a:lvl6pPr lvl="5">
              <a:buNone/>
              <a:defRPr>
                <a:solidFill>
                  <a:srgbClr val="1D1D1B"/>
                </a:solidFill>
              </a:defRPr>
            </a:lvl6pPr>
            <a:lvl7pPr lvl="6">
              <a:buNone/>
              <a:defRPr>
                <a:solidFill>
                  <a:srgbClr val="1D1D1B"/>
                </a:solidFill>
              </a:defRPr>
            </a:lvl7pPr>
            <a:lvl8pPr lvl="7">
              <a:buNone/>
              <a:defRPr>
                <a:solidFill>
                  <a:srgbClr val="1D1D1B"/>
                </a:solidFill>
              </a:defRPr>
            </a:lvl8pPr>
            <a:lvl9pPr lvl="8">
              <a:buNone/>
              <a:defRPr>
                <a:solidFill>
                  <a:srgbClr val="1D1D1B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6144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fld id="{BD7F38FB-0A3C-46AF-A49D-C1E41DFEBF88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9BD0-B2E5-4CCE-B4EE-83AA4E8A2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26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/>
          <a:lstStyle/>
          <a:p>
            <a:fld id="{BD7F38FB-0A3C-46AF-A49D-C1E41DFEBF88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9BD0-B2E5-4CCE-B4EE-83AA4E8A26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4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45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415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9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0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34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1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77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3301-3204-5541-A90F-129CF5D78E71}" type="datetimeFigureOut">
              <a:rPr kumimoji="1" lang="zh-TW" altLang="en-US" smtClean="0"/>
              <a:t>2021/10/13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C2B10-D49C-5C4B-8EE5-7F1C6D7951F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03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2315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5129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observation-example-abdo-tender.html" TargetMode="External"/><Relationship Id="rId3" Type="http://schemas.openxmlformats.org/officeDocument/2006/relationships/hyperlink" Target="https://www.hl7.org/fhir/observation-example-bloodpressure.html" TargetMode="External"/><Relationship Id="rId7" Type="http://schemas.openxmlformats.org/officeDocument/2006/relationships/hyperlink" Target="https://www.hl7.org/fhir/observation-example-bmd.html" TargetMode="External"/><Relationship Id="rId2" Type="http://schemas.openxmlformats.org/officeDocument/2006/relationships/hyperlink" Target="https://www.hl7.org/fhir/observation-examp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l7.org/fhir/observation-example-f205-egfr.html" TargetMode="External"/><Relationship Id="rId5" Type="http://schemas.openxmlformats.org/officeDocument/2006/relationships/hyperlink" Target="https://www.hl7.org/fhir/observation-example-f001-glucose.html" TargetMode="External"/><Relationship Id="rId10" Type="http://schemas.openxmlformats.org/officeDocument/2006/relationships/hyperlink" Target="https://www.hl7.org/fhir/observation-example-satO2.html" TargetMode="External"/><Relationship Id="rId4" Type="http://schemas.openxmlformats.org/officeDocument/2006/relationships/hyperlink" Target="https://www.hl7.org/fhir/observation-example-f202-temperature.html" TargetMode="External"/><Relationship Id="rId9" Type="http://schemas.openxmlformats.org/officeDocument/2006/relationships/hyperlink" Target="https://www.hl7.org/fhir/observation-example-sample-data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observation-example-glasgow.html" TargetMode="External"/><Relationship Id="rId2" Type="http://schemas.openxmlformats.org/officeDocument/2006/relationships/hyperlink" Target="https://www.hl7.org/fhir/observation-example-5minute-apgar-sco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observation-example-eye-colo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ea"/>
              </a:rPr>
              <a:t>FHIR</a:t>
            </a:r>
            <a:r>
              <a:rPr lang="zh-TW" altLang="en-US" sz="5400" dirty="0">
                <a:latin typeface="+mj-ea"/>
              </a:rPr>
              <a:t> </a:t>
            </a:r>
            <a:r>
              <a:rPr lang="en-US" altLang="zh-TW" sz="5400" b="1" dirty="0">
                <a:solidFill>
                  <a:srgbClr val="FF0000"/>
                </a:solidFill>
                <a:latin typeface="+mj-ea"/>
              </a:rPr>
              <a:t>observation</a:t>
            </a:r>
            <a:r>
              <a:rPr lang="en-US" altLang="zh-TW" sz="5400" dirty="0">
                <a:latin typeface="+mj-ea"/>
              </a:rPr>
              <a:t> </a:t>
            </a:r>
            <a:br>
              <a:rPr lang="en-US" altLang="zh-TW" sz="5400" dirty="0">
                <a:latin typeface="+mj-ea"/>
              </a:rPr>
            </a:br>
            <a:r>
              <a:rPr lang="zh-TW" altLang="en-US" sz="5400" dirty="0">
                <a:latin typeface="+mj-ea"/>
              </a:rPr>
              <a:t>標準化量測及檢查資料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233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/>
              <a:t>主要欄位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269" y="1108660"/>
            <a:ext cx="8229600" cy="4525963"/>
          </a:xfrm>
        </p:spPr>
        <p:txBody>
          <a:bodyPr/>
          <a:lstStyle/>
          <a:p>
            <a:r>
              <a:rPr lang="zh-TW" altLang="en-US" dirty="0"/>
              <a:t>上傳後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 </a:t>
            </a:r>
            <a:r>
              <a:rPr lang="zh-TW" altLang="en-US" dirty="0"/>
              <a:t>自行創建的資料，如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Id,meta,text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2"/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4" y="2623930"/>
            <a:ext cx="9144000" cy="41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FHIR resource id </a:t>
            </a:r>
            <a:br>
              <a:rPr lang="en-US" altLang="zh-TW" dirty="0"/>
            </a:b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altLang="zh-TW" dirty="0"/>
              <a:t>Resource id: </a:t>
            </a:r>
          </a:p>
          <a:p>
            <a:pPr lvl="1"/>
            <a:r>
              <a:rPr lang="zh-TW" altLang="en-US" dirty="0"/>
              <a:t>資料上傳後 </a:t>
            </a:r>
            <a:r>
              <a:rPr lang="en-US" altLang="zh-TW" dirty="0">
                <a:solidFill>
                  <a:srgbClr val="FF0000"/>
                </a:solidFill>
              </a:rPr>
              <a:t>FHIR server </a:t>
            </a:r>
            <a:r>
              <a:rPr lang="zh-TW" altLang="en-US" dirty="0">
                <a:solidFill>
                  <a:srgbClr val="FF0000"/>
                </a:solidFill>
              </a:rPr>
              <a:t>統一產生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代表此筆資料</a:t>
            </a:r>
            <a:r>
              <a:rPr lang="en-US" altLang="zh-TW" dirty="0"/>
              <a:t>(</a:t>
            </a:r>
            <a:r>
              <a:rPr lang="zh-TW" altLang="en-US" dirty="0"/>
              <a:t>類似主健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利於其他資料參考</a:t>
            </a:r>
            <a:r>
              <a:rPr lang="en-US" altLang="zh-TW" dirty="0"/>
              <a:t>(</a:t>
            </a:r>
            <a:r>
              <a:rPr lang="zh-TW" altLang="en-US" dirty="0"/>
              <a:t>類似 </a:t>
            </a:r>
            <a:r>
              <a:rPr lang="en-US" altLang="zh-TW" dirty="0"/>
              <a:t>foreign key)</a:t>
            </a:r>
            <a:r>
              <a:rPr lang="zh-TW" altLang="en-US" dirty="0"/>
              <a:t>，例如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 err="1"/>
              <a:t>patient.manageOrganization</a:t>
            </a:r>
            <a:r>
              <a:rPr lang="en-US" altLang="zh-TW" dirty="0"/>
              <a:t> to Organization</a:t>
            </a:r>
          </a:p>
          <a:p>
            <a:pPr lvl="2"/>
            <a:r>
              <a:rPr lang="en-US" altLang="zh-TW" dirty="0" err="1"/>
              <a:t>Condiction.subject</a:t>
            </a:r>
            <a:r>
              <a:rPr lang="en-US" altLang="zh-TW" dirty="0"/>
              <a:t> reference to Patient</a:t>
            </a:r>
          </a:p>
        </p:txBody>
      </p:sp>
    </p:spTree>
    <p:extLst>
      <p:ext uri="{BB962C8B-B14F-4D97-AF65-F5344CB8AC3E}">
        <p14:creationId xmlns:p14="http://schemas.microsoft.com/office/powerpoint/2010/main" val="71546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/>
              <a:t>主要欄位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269" y="1108660"/>
            <a:ext cx="8229600" cy="4525963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參考資料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reference)</a:t>
            </a:r>
            <a:r>
              <a:rPr lang="zh-TW" altLang="en-US" dirty="0"/>
              <a:t>，如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basedOn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en-US" altLang="zh-TW" dirty="0" err="1"/>
              <a:t>CarePlan</a:t>
            </a:r>
            <a:r>
              <a:rPr lang="en-US" altLang="zh-TW" dirty="0"/>
              <a:t> :</a:t>
            </a:r>
            <a:r>
              <a:rPr lang="zh-TW" altLang="en-US" dirty="0"/>
              <a:t> 基於某照護計畫做量測</a:t>
            </a:r>
            <a:endParaRPr lang="en-US" altLang="zh-TW" dirty="0"/>
          </a:p>
          <a:p>
            <a:pPr lvl="1"/>
            <a:r>
              <a:rPr lang="en-US" altLang="zh-TW" dirty="0"/>
              <a:t>subject -&gt; Patient</a:t>
            </a:r>
          </a:p>
          <a:p>
            <a:pPr lvl="1"/>
            <a:r>
              <a:rPr lang="en-US" altLang="zh-TW" dirty="0"/>
              <a:t>encounter -&gt; Encounter</a:t>
            </a:r>
          </a:p>
          <a:p>
            <a:pPr lvl="1"/>
            <a:r>
              <a:rPr lang="en-US" altLang="zh-TW" dirty="0"/>
              <a:t>performer -&gt; Practitioner </a:t>
            </a:r>
          </a:p>
          <a:p>
            <a:pPr lvl="1"/>
            <a:r>
              <a:rPr lang="en-US" altLang="zh-TW" dirty="0"/>
              <a:t> specimen -&gt;</a:t>
            </a:r>
            <a:r>
              <a:rPr lang="zh-TW" altLang="en-US" dirty="0"/>
              <a:t> </a:t>
            </a:r>
            <a:r>
              <a:rPr lang="en-US" altLang="zh-TW" dirty="0"/>
              <a:t>Specimen</a:t>
            </a:r>
          </a:p>
          <a:p>
            <a:pPr lvl="1"/>
            <a:r>
              <a:rPr lang="en-US" altLang="zh-TW" dirty="0"/>
              <a:t> device</a:t>
            </a:r>
            <a:r>
              <a:rPr lang="zh-TW" altLang="en-US" dirty="0"/>
              <a:t> </a:t>
            </a:r>
            <a:r>
              <a:rPr lang="en-US" altLang="zh-TW" dirty="0"/>
              <a:t>-&gt;  Device</a:t>
            </a:r>
          </a:p>
          <a:p>
            <a:endParaRPr lang="en-US" altLang="zh-TW" dirty="0"/>
          </a:p>
          <a:p>
            <a:r>
              <a:rPr lang="zh-TW" altLang="en-US" dirty="0"/>
              <a:t>參考資料事先建立在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，提供 </a:t>
            </a:r>
            <a:r>
              <a:rPr lang="en-US" altLang="zh-TW" dirty="0"/>
              <a:t>resource id </a:t>
            </a:r>
            <a:r>
              <a:rPr lang="zh-TW" altLang="en-US" dirty="0"/>
              <a:t>，利於參照及查詢</a:t>
            </a:r>
            <a:endParaRPr lang="en-US" altLang="zh-TW" dirty="0"/>
          </a:p>
          <a:p>
            <a:endParaRPr lang="en-US" altLang="zh-TW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841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91326-D1A3-42F3-944E-4C7369F6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Observation</a:t>
            </a:r>
            <a:r>
              <a:rPr lang="zh-TW" altLang="en-US" dirty="0"/>
              <a:t>、</a:t>
            </a:r>
            <a:r>
              <a:rPr lang="en-US" altLang="zh-TW" dirty="0"/>
              <a:t>Conduction</a:t>
            </a:r>
            <a:r>
              <a:rPr lang="zh-TW" altLang="en-US" dirty="0"/>
              <a:t>、</a:t>
            </a:r>
            <a:r>
              <a:rPr lang="en-US" altLang="zh-TW" dirty="0"/>
              <a:t>Patient Relation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9574" y="3198783"/>
            <a:ext cx="197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Observation</a:t>
            </a:r>
          </a:p>
          <a:p>
            <a:pPr algn="ctr"/>
            <a:r>
              <a:rPr lang="en-US" altLang="zh-TW" sz="2700" dirty="0"/>
              <a:t>Condition</a:t>
            </a:r>
            <a:endParaRPr lang="zh-TW" altLang="en-US" sz="27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6E350-666E-47E2-BF46-5921C478A230}"/>
              </a:ext>
            </a:extLst>
          </p:cNvPr>
          <p:cNvSpPr txBox="1"/>
          <p:nvPr/>
        </p:nvSpPr>
        <p:spPr>
          <a:xfrm>
            <a:off x="1753361" y="2883613"/>
            <a:ext cx="53601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Subset </a:t>
            </a:r>
            <a:r>
              <a:rPr lang="zh-TW" altLang="en-US" sz="2700" dirty="0"/>
              <a:t> </a:t>
            </a:r>
            <a:r>
              <a:rPr lang="en-US" altLang="zh-TW" sz="2700" dirty="0"/>
              <a:t>reference to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48008A-F023-439D-A02A-9E6A49034CAC}"/>
              </a:ext>
            </a:extLst>
          </p:cNvPr>
          <p:cNvSpPr txBox="1"/>
          <p:nvPr/>
        </p:nvSpPr>
        <p:spPr>
          <a:xfrm>
            <a:off x="3042776" y="2218974"/>
            <a:ext cx="326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病人資料保管組織</a:t>
            </a:r>
            <a:r>
              <a:rPr lang="en-US" altLang="zh-TW" b="1" dirty="0"/>
              <a:t>(</a:t>
            </a:r>
            <a:r>
              <a:rPr lang="zh-TW" altLang="en-US" b="1" dirty="0"/>
              <a:t>醫院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67EADB5-471F-4EA3-B466-EA9EF6D142CF}"/>
              </a:ext>
            </a:extLst>
          </p:cNvPr>
          <p:cNvSpPr txBox="1"/>
          <p:nvPr/>
        </p:nvSpPr>
        <p:spPr>
          <a:xfrm>
            <a:off x="1458245" y="4488339"/>
            <a:ext cx="311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先有病人</a:t>
            </a:r>
            <a:endParaRPr lang="en-US" altLang="zh-TW" b="1" dirty="0"/>
          </a:p>
          <a:p>
            <a:r>
              <a:rPr lang="zh-TW" altLang="en-US" b="1" dirty="0"/>
              <a:t>再新增病人問題及量測資料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CA637E0-2FD1-40D2-AB10-E577A1B8F95F}"/>
              </a:ext>
            </a:extLst>
          </p:cNvPr>
          <p:cNvCxnSpPr/>
          <p:nvPr/>
        </p:nvCxnSpPr>
        <p:spPr>
          <a:xfrm flipV="1">
            <a:off x="1918252" y="3528391"/>
            <a:ext cx="519526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159D74-458B-4DC5-8667-50D16E47017C}"/>
              </a:ext>
            </a:extLst>
          </p:cNvPr>
          <p:cNvSpPr txBox="1"/>
          <p:nvPr/>
        </p:nvSpPr>
        <p:spPr>
          <a:xfrm>
            <a:off x="6819417" y="3274475"/>
            <a:ext cx="22294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700" dirty="0"/>
              <a:t>Patient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27862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/>
              <a:t>主要欄位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2269" y="1108660"/>
            <a:ext cx="8229600" cy="4525963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必填資料 </a:t>
            </a:r>
            <a:r>
              <a:rPr lang="en-US" altLang="zh-TW" dirty="0">
                <a:solidFill>
                  <a:srgbClr val="FF0000"/>
                </a:solidFill>
              </a:rPr>
              <a:t>(1-1 or 1-*)</a:t>
            </a:r>
            <a:r>
              <a:rPr lang="zh-TW" altLang="en-US" dirty="0"/>
              <a:t>，如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status</a:t>
            </a:r>
          </a:p>
          <a:p>
            <a:pPr lvl="1"/>
            <a:r>
              <a:rPr lang="en-US" altLang="zh-TW" dirty="0"/>
              <a:t>code</a:t>
            </a:r>
          </a:p>
          <a:p>
            <a:pPr lvl="2"/>
            <a:r>
              <a:rPr lang="zh-TW" altLang="en-US" dirty="0"/>
              <a:t>以 </a:t>
            </a:r>
            <a:r>
              <a:rPr lang="en-US" altLang="zh-TW" dirty="0"/>
              <a:t>code  </a:t>
            </a:r>
            <a:r>
              <a:rPr lang="zh-TW" altLang="en-US" dirty="0"/>
              <a:t>欄位定義其為哪一種觀察值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Resources </a:t>
            </a:r>
            <a:r>
              <a:rPr lang="zh-TW" altLang="en-US" dirty="0"/>
              <a:t>通常僅有少數必填資料，其餘皆為選用欄位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581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Observation.code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430308"/>
              </p:ext>
            </p:extLst>
          </p:nvPr>
        </p:nvGraphicFramePr>
        <p:xfrm>
          <a:off x="685800" y="1679715"/>
          <a:ext cx="7921487" cy="307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3567">
                  <a:extLst>
                    <a:ext uri="{9D8B030D-6E8A-4147-A177-3AD203B41FA5}">
                      <a16:colId xmlns:a16="http://schemas.microsoft.com/office/drawing/2014/main" val="3961103257"/>
                    </a:ext>
                  </a:extLst>
                </a:gridCol>
                <a:gridCol w="2634224">
                  <a:extLst>
                    <a:ext uri="{9D8B030D-6E8A-4147-A177-3AD203B41FA5}">
                      <a16:colId xmlns:a16="http://schemas.microsoft.com/office/drawing/2014/main" val="2840352288"/>
                    </a:ext>
                  </a:extLst>
                </a:gridCol>
                <a:gridCol w="2483696">
                  <a:extLst>
                    <a:ext uri="{9D8B030D-6E8A-4147-A177-3AD203B41FA5}">
                      <a16:colId xmlns:a16="http://schemas.microsoft.com/office/drawing/2014/main" val="3807409022"/>
                    </a:ext>
                  </a:extLst>
                </a:gridCol>
              </a:tblGrid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 dirty="0">
                          <a:effectLst/>
                        </a:rPr>
                        <a:t>生理監測</a:t>
                      </a:r>
                      <a:r>
                        <a:rPr lang="zh-TW" altLang="en-US" sz="3200" dirty="0">
                          <a:effectLst/>
                        </a:rPr>
                        <a:t>種類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編碼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單位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68999890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心跳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29463-7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/min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59541188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血壓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85354-9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mm[Hg]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96283135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體溫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8310-5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Cel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96418930"/>
                  </a:ext>
                </a:extLst>
              </a:tr>
              <a:tr h="6142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>
                          <a:effectLst/>
                        </a:rPr>
                        <a:t>血氧</a:t>
                      </a:r>
                      <a:endParaRPr lang="zh-TW" sz="32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59408-5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%</a:t>
                      </a:r>
                      <a:endParaRPr lang="zh-TW" sz="32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1474001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60343" y="5015192"/>
            <a:ext cx="76233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 get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取得全部之血壓量測資料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http://hapi.fhir.org/baseR4/Observation?code=85354-9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取得 </a:t>
            </a:r>
            <a:r>
              <a:rPr lang="en-US" altLang="zh-TW" dirty="0"/>
              <a:t>patient.id =402 </a:t>
            </a:r>
            <a:r>
              <a:rPr lang="zh-TW" altLang="en-US" dirty="0"/>
              <a:t>之全部之血壓量測資料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http://hapi.fhir.org/baseR4/Observation?code=85354-9&amp;subject=402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05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</a:t>
            </a:r>
            <a:r>
              <a:rPr lang="zh-TW" altLang="en-US" dirty="0"/>
              <a:t>當中的時間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8052" y="1339013"/>
            <a:ext cx="8507896" cy="452596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"</a:t>
            </a:r>
            <a:r>
              <a:rPr lang="en-US" altLang="zh-TW" sz="2800" dirty="0" err="1"/>
              <a:t>effectiveDateTime</a:t>
            </a:r>
            <a:r>
              <a:rPr lang="en-US" altLang="zh-TW" sz="2800" dirty="0"/>
              <a:t>": "2019-09-19T17:17:57+03:00"</a:t>
            </a:r>
          </a:p>
          <a:p>
            <a:pPr lvl="1"/>
            <a:r>
              <a:rPr lang="zh-TW" altLang="en-US" sz="2400" dirty="0"/>
              <a:t>生效時間</a:t>
            </a:r>
            <a:endParaRPr lang="en-US" altLang="zh-TW" sz="2400" dirty="0"/>
          </a:p>
          <a:p>
            <a:r>
              <a:rPr lang="en-US" altLang="zh-TW" sz="2800" dirty="0"/>
              <a:t>"issued": "2019-09-19T17:19:11</a:t>
            </a:r>
            <a:r>
              <a:rPr lang="en-US" altLang="zh-TW" sz="2800" dirty="0">
                <a:solidFill>
                  <a:srgbClr val="FF0000"/>
                </a:solidFill>
              </a:rPr>
              <a:t>.098</a:t>
            </a:r>
            <a:r>
              <a:rPr lang="en-US" altLang="zh-TW" sz="2800" dirty="0"/>
              <a:t>+03:00"</a:t>
            </a:r>
          </a:p>
          <a:p>
            <a:pPr lvl="1"/>
            <a:r>
              <a:rPr lang="zh-TW" altLang="en-US" sz="2400" dirty="0"/>
              <a:t>資料確認時間</a:t>
            </a:r>
            <a:endParaRPr lang="en-US" altLang="zh-TW" sz="2400" dirty="0"/>
          </a:p>
          <a:p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https://hl7.org/fhir/2018May/datatypes.html#dateTime</a:t>
            </a:r>
          </a:p>
          <a:p>
            <a:r>
              <a:rPr lang="en-US" altLang="zh-TW" sz="2800" dirty="0"/>
              <a:t>Date format: YYYY-MM-DD, e.g. 2018, 1973-06, or 1905-08-23</a:t>
            </a:r>
          </a:p>
          <a:p>
            <a:r>
              <a:rPr lang="en-US" altLang="zh-TW" sz="2800" dirty="0" err="1"/>
              <a:t>DateTime</a:t>
            </a:r>
            <a:r>
              <a:rPr lang="en-US" altLang="zh-TW" sz="2800" dirty="0"/>
              <a:t> format: </a:t>
            </a:r>
            <a:r>
              <a:rPr lang="en-US" altLang="zh-TW" sz="2800" dirty="0" err="1"/>
              <a:t>YYYY-MM-DDThh:mm:ss+zz:zz</a:t>
            </a:r>
            <a:r>
              <a:rPr lang="en-US" altLang="zh-TW" sz="2800" dirty="0"/>
              <a:t>, e.g.  2015-02-07T13:28:17-05:00 </a:t>
            </a:r>
          </a:p>
          <a:p>
            <a:r>
              <a:rPr lang="en-US" altLang="zh-TW" sz="2800" dirty="0"/>
              <a:t>instant format: </a:t>
            </a:r>
            <a:r>
              <a:rPr lang="en-US" altLang="zh-TW" sz="2800" dirty="0" err="1"/>
              <a:t>YYYY-MM-DDThh:mm:ss.sss+zz:zz</a:t>
            </a:r>
            <a:r>
              <a:rPr lang="en-US" altLang="zh-TW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235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量測部位及量測方式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bodySite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method</a:t>
            </a:r>
            <a:r>
              <a:rPr lang="zh-TW" altLang="en-US" dirty="0"/>
              <a:t>，如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心電圖、頭部斷層掃描</a:t>
            </a:r>
            <a:r>
              <a:rPr lang="en-US" altLang="zh-TW" dirty="0"/>
              <a:t>…</a:t>
            </a:r>
          </a:p>
          <a:p>
            <a:pPr lvl="2"/>
            <a:r>
              <a:rPr lang="zh-TW" altLang="en-US" dirty="0"/>
              <a:t>一種量測方法，可能產生多個檢查值，如</a:t>
            </a:r>
            <a:r>
              <a:rPr lang="en-US" altLang="zh-TW" dirty="0"/>
              <a:t>:</a:t>
            </a:r>
          </a:p>
          <a:p>
            <a:pPr lvl="3"/>
            <a:r>
              <a:rPr lang="zh-TW" altLang="en-US" dirty="0"/>
              <a:t>心電圖</a:t>
            </a:r>
            <a:r>
              <a:rPr lang="en-US" altLang="zh-TW" dirty="0"/>
              <a:t>:</a:t>
            </a:r>
            <a:r>
              <a:rPr lang="zh-TW" altLang="en-US" dirty="0"/>
              <a:t> 心律、房室傳導、心室異常等</a:t>
            </a:r>
          </a:p>
        </p:txBody>
      </p:sp>
    </p:spTree>
    <p:extLst>
      <p:ext uri="{BB962C8B-B14F-4D97-AF65-F5344CB8AC3E}">
        <p14:creationId xmlns:p14="http://schemas.microsoft.com/office/powerpoint/2010/main" val="403753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713" y="0"/>
            <a:ext cx="8229600" cy="616226"/>
          </a:xfrm>
        </p:spPr>
        <p:txBody>
          <a:bodyPr/>
          <a:lstStyle/>
          <a:p>
            <a:r>
              <a:rPr lang="en-US" altLang="zh-TW" dirty="0" err="1"/>
              <a:t>Observation.value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713" y="6291987"/>
            <a:ext cx="8607287" cy="566013"/>
          </a:xfrm>
        </p:spPr>
        <p:txBody>
          <a:bodyPr/>
          <a:lstStyle/>
          <a:p>
            <a:r>
              <a:rPr lang="zh-TW" altLang="en-US" dirty="0"/>
              <a:t>可選用恰當的資料型態紀錄數值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016"/>
            <a:ext cx="9144000" cy="52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5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713" y="0"/>
            <a:ext cx="8229600" cy="616226"/>
          </a:xfrm>
        </p:spPr>
        <p:txBody>
          <a:bodyPr/>
          <a:lstStyle/>
          <a:p>
            <a:r>
              <a:rPr lang="en-US" altLang="zh-TW" dirty="0" err="1"/>
              <a:t>Observation.value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7382" y="1103761"/>
            <a:ext cx="8607287" cy="566013"/>
          </a:xfrm>
        </p:spPr>
        <p:txBody>
          <a:bodyPr/>
          <a:lstStyle/>
          <a:p>
            <a:r>
              <a:rPr lang="zh-TW" altLang="en-US" dirty="0"/>
              <a:t>可選用恰當的資料型態紀錄數值，如</a:t>
            </a:r>
            <a:endParaRPr lang="en-US" altLang="zh-TW" dirty="0"/>
          </a:p>
          <a:p>
            <a:pPr lvl="1"/>
            <a:r>
              <a:rPr lang="zh-TW" altLang="en-US" dirty="0"/>
              <a:t>病毒感染</a:t>
            </a:r>
            <a:r>
              <a:rPr lang="en-US" altLang="zh-TW" dirty="0"/>
              <a:t>:</a:t>
            </a:r>
            <a:r>
              <a:rPr lang="zh-TW" altLang="en-US" dirty="0"/>
              <a:t> 陰性、陽性</a:t>
            </a:r>
            <a:endParaRPr lang="en-US" altLang="zh-TW" dirty="0"/>
          </a:p>
          <a:p>
            <a:pPr lvl="1"/>
            <a:r>
              <a:rPr lang="zh-TW" altLang="en-US" dirty="0"/>
              <a:t>新生兒 </a:t>
            </a:r>
            <a:r>
              <a:rPr lang="en-US" altLang="zh-TW" dirty="0"/>
              <a:t>APGAR</a:t>
            </a:r>
            <a:r>
              <a:rPr lang="zh-TW" altLang="en-US" dirty="0"/>
              <a:t> 評分表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http://www.healthofchildren.com/A/Apgar-Testing.html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9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171"/>
            <a:ext cx="8229600" cy="1143000"/>
          </a:xfrm>
        </p:spPr>
        <p:txBody>
          <a:bodyPr/>
          <a:lstStyle/>
          <a:p>
            <a:r>
              <a:rPr lang="zh-TW" altLang="en-US" dirty="0"/>
              <a:t>個人健康紀錄相關 </a:t>
            </a:r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Patient:</a:t>
            </a:r>
            <a:r>
              <a:rPr lang="zh-TW" altLang="en-US" dirty="0"/>
              <a:t> 病人基本資料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Condition:</a:t>
            </a:r>
            <a:r>
              <a:rPr lang="zh-TW" altLang="en-US" dirty="0"/>
              <a:t>身體、心理、或日常生活狀況</a:t>
            </a:r>
            <a:endParaRPr lang="en-US" altLang="zh-TW" dirty="0"/>
          </a:p>
          <a:p>
            <a:pPr lvl="1"/>
            <a:r>
              <a:rPr lang="en-US" altLang="zh-TW" dirty="0"/>
              <a:t> </a:t>
            </a:r>
            <a:r>
              <a:rPr lang="zh-TW" altLang="en-US" dirty="0"/>
              <a:t>心臟有裝支架、工作壓力大、需安排到院交通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Observation</a:t>
            </a:r>
            <a:r>
              <a:rPr lang="en-US" altLang="zh-TW" dirty="0"/>
              <a:t>: </a:t>
            </a:r>
            <a:r>
              <a:rPr lang="zh-TW" altLang="en-US" dirty="0"/>
              <a:t>量測及檢查資料</a:t>
            </a:r>
            <a:endParaRPr lang="en-US" altLang="zh-TW" dirty="0"/>
          </a:p>
          <a:p>
            <a:pPr lvl="1"/>
            <a:r>
              <a:rPr lang="zh-TW" altLang="en-US" dirty="0"/>
              <a:t>體重、血壓、心跳、檢驗值、影像發現等</a:t>
            </a:r>
            <a:endParaRPr lang="en-US" altLang="zh-TW" dirty="0"/>
          </a:p>
          <a:p>
            <a:pPr lvl="1"/>
            <a:r>
              <a:rPr lang="zh-TW" altLang="en-US" dirty="0"/>
              <a:t>定義網址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https://www.hl7.org/fhir/observation.html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6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6713" y="0"/>
            <a:ext cx="8229600" cy="616226"/>
          </a:xfrm>
        </p:spPr>
        <p:txBody>
          <a:bodyPr/>
          <a:lstStyle/>
          <a:p>
            <a:r>
              <a:rPr lang="en-US" altLang="zh-TW" dirty="0" err="1"/>
              <a:t>Observation.component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078038"/>
            <a:ext cx="8607287" cy="566013"/>
          </a:xfrm>
        </p:spPr>
        <p:txBody>
          <a:bodyPr/>
          <a:lstStyle/>
          <a:p>
            <a:r>
              <a:rPr lang="zh-TW" altLang="en-US" dirty="0"/>
              <a:t>可記錄多個數值，如血壓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864705"/>
            <a:ext cx="9000492" cy="49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2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79" y="1585704"/>
            <a:ext cx="6423128" cy="4108229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8246" y="1585703"/>
            <a:ext cx="2458532" cy="125403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status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：這個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observation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的狀態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defTabSz="342900"/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 Registered / preliminary / final</a:t>
            </a:r>
          </a:p>
          <a:p>
            <a:pPr algn="ctr" defTabSz="685800"/>
            <a:endParaRPr lang="zh-TW" altLang="en-US" sz="1350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48246" y="3026289"/>
            <a:ext cx="2458532" cy="12346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code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：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observation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項目參照的編碼，如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LOINC Code</a:t>
            </a:r>
          </a:p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https://www.hl7.org/fhir/observation-vitalsigns.html</a:t>
            </a:r>
          </a:p>
          <a:p>
            <a:pPr algn="ctr" defTabSz="685800"/>
            <a:endParaRPr lang="zh-TW" altLang="en-US" sz="1350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8246" y="4394642"/>
            <a:ext cx="2458532" cy="12346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category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：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observation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的類別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https://www.hl7.org/fhir/codesystem-observation-category.html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algn="ctr" defTabSz="685800"/>
            <a:endParaRPr lang="zh-TW" altLang="en-US" sz="1350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958079" y="1059296"/>
            <a:ext cx="1907128" cy="178044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必填資料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defTabSz="342900"/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(1-1 or 1-*)</a:t>
            </a:r>
          </a:p>
          <a:p>
            <a:pPr defTabSz="342900"/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如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: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status</a:t>
            </a:r>
          </a:p>
          <a:p>
            <a:pPr marL="342900" lvl="1"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Code</a:t>
            </a:r>
          </a:p>
          <a:p>
            <a:pPr marL="214313" lvl="1" indent="-214313" defTabSz="342900">
              <a:buFont typeface="Arial" panose="020B0604020202020204" pitchFamily="34" charset="0"/>
              <a:buChar char="•"/>
            </a:pP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Resources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通常僅有少數必填資料，其餘皆為選用欄位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algn="ctr" defTabSz="685800"/>
            <a:endParaRPr lang="zh-TW" altLang="en-US" sz="1350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5543262" y="3253065"/>
            <a:ext cx="415434" cy="2244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543262" y="3984805"/>
            <a:ext cx="415434" cy="23082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2782019" y="3253065"/>
            <a:ext cx="595223" cy="2244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775549" y="3616723"/>
            <a:ext cx="755510" cy="24252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2734225" y="3958643"/>
            <a:ext cx="474801" cy="25698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31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39" y="973706"/>
            <a:ext cx="5895998" cy="497528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70653" y="1059983"/>
            <a:ext cx="2044213" cy="109683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BasedOn:</a:t>
            </a:r>
          </a:p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A plan, proposal or order</a:t>
            </a:r>
          </a:p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Ex : ServiceRequest </a:t>
            </a:r>
          </a:p>
          <a:p>
            <a:pPr algn="ctr" defTabSz="685800"/>
            <a:endParaRPr lang="zh-TW" altLang="en-US" sz="1350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0654" y="2378259"/>
            <a:ext cx="2044212" cy="90517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PartOf:</a:t>
            </a:r>
          </a:p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EX: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癌症化療過程中的各項檢查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algn="ctr" defTabSz="685800"/>
            <a:endParaRPr lang="zh-TW" altLang="en-US" sz="1350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1799" y="3504877"/>
            <a:ext cx="2053067" cy="171486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encounter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：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 observation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產生時的情境場域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ambulatory/emergency/home health/ inpatient</a:t>
            </a:r>
          </a:p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 </a:t>
            </a:r>
          </a:p>
          <a:p>
            <a:pPr algn="ctr" defTabSz="685800"/>
            <a:endParaRPr lang="zh-TW" altLang="en-US" sz="1350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6790901" y="973706"/>
            <a:ext cx="2250411" cy="219931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參照資料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(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reference)</a:t>
            </a:r>
          </a:p>
          <a:p>
            <a:pPr defTabSz="342900"/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如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:  subject -&gt; Patient</a:t>
            </a:r>
          </a:p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      device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-&gt;  Device</a:t>
            </a:r>
          </a:p>
          <a:p>
            <a:pPr defTabSz="342900"/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參照資料事先建立在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FHIR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server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，提供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resource id 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，利於參照及查詢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 </a:t>
            </a:r>
          </a:p>
          <a:p>
            <a:pPr algn="ctr" defTabSz="685800"/>
            <a:endParaRPr lang="zh-TW" altLang="en-US" sz="1350" dirty="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30484" y="5646168"/>
            <a:ext cx="833818" cy="21862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25668" y="1366026"/>
            <a:ext cx="734156" cy="19521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521116" y="5647333"/>
            <a:ext cx="838708" cy="21862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625669" y="4795126"/>
            <a:ext cx="734156" cy="1870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520043" y="1342621"/>
            <a:ext cx="734273" cy="21862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520043" y="2216945"/>
            <a:ext cx="572583" cy="21862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1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10" y="857250"/>
            <a:ext cx="5547352" cy="5143500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39714" y="914362"/>
            <a:ext cx="2855996" cy="107950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Effective:</a:t>
            </a:r>
          </a:p>
          <a:p>
            <a:pPr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(1)effectiveDateTime: 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量測的時間點，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YYYY-MM-DDTHH:MM:SS </a:t>
            </a:r>
          </a:p>
          <a:p>
            <a:pPr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(2)effectivePeriod: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量測一段時間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54695" y="3173443"/>
            <a:ext cx="2941014" cy="146864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Value:</a:t>
            </a:r>
          </a:p>
          <a:p>
            <a:pPr defTabSz="685800"/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量測值存放的欄位，量測值有多樣的屬性，依不同屬性分類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Ex: (1)</a:t>
            </a:r>
            <a:r>
              <a:rPr lang="en-US" altLang="zh-TW" sz="1350" dirty="0" err="1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valueQuantity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: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身高、體重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;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     (2)</a:t>
            </a:r>
            <a:r>
              <a:rPr lang="en-US" altLang="zh-TW" sz="1350" dirty="0" err="1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ValueSampledData:ECG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    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(3)</a:t>
            </a:r>
            <a:r>
              <a:rPr lang="en-US" altLang="zh-TW" sz="1350" dirty="0" err="1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valueRatio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: 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體脂率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290413" y="3215495"/>
            <a:ext cx="746750" cy="25232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344894" y="914361"/>
            <a:ext cx="828135" cy="25990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36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65" y="857346"/>
            <a:ext cx="4919064" cy="5143405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401448" y="4377589"/>
            <a:ext cx="2193266" cy="650613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非單一量測結果的值需放在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component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欄位裡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EX: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血壓、基因定序</a:t>
            </a:r>
            <a:endParaRPr lang="en-US" altLang="zh-TW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71854" y="873567"/>
            <a:ext cx="2212995" cy="53376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測量的方式、檢體種類、測量的儀器與量測的部位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381719" y="1512533"/>
            <a:ext cx="2212995" cy="57905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參考範圍，可應用在警示系統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401447" y="3429047"/>
            <a:ext cx="2212995" cy="675554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Resources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間的從屬關係，應用在原始值與判讀結果的呈現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3067711" y="3845554"/>
            <a:ext cx="820646" cy="22281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055791" y="873567"/>
            <a:ext cx="729049" cy="69536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055791" y="1624695"/>
            <a:ext cx="981371" cy="13185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016972" y="4403569"/>
            <a:ext cx="767868" cy="22967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47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70" y="857250"/>
            <a:ext cx="4372681" cy="51434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39419" y="4105095"/>
            <a:ext cx="1630393" cy="98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2557798" y="1497086"/>
            <a:ext cx="1168813" cy="2086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59059" y="1276843"/>
            <a:ext cx="964002" cy="40759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Subject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046251" y="2439791"/>
            <a:ext cx="297611" cy="17252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92046" y="2282890"/>
            <a:ext cx="964002" cy="40759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specimen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471468" y="1776252"/>
            <a:ext cx="1067519" cy="17252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228904" y="1713524"/>
            <a:ext cx="964002" cy="40759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Encounter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123443" y="3331623"/>
            <a:ext cx="1010504" cy="5740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49410" y="3766881"/>
            <a:ext cx="964002" cy="40759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Category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&amp;</a:t>
            </a:r>
            <a:r>
              <a:rPr lang="zh-TW" altLang="en-US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 </a:t>
            </a:r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Code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769645" y="1600603"/>
            <a:ext cx="788153" cy="80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1845517" y="3854975"/>
            <a:ext cx="1245824" cy="8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1801996" y="2462243"/>
            <a:ext cx="3244256" cy="18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2529393" y="3331623"/>
            <a:ext cx="582587" cy="17252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1834154" y="3411696"/>
            <a:ext cx="554264" cy="1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834380" y="3196064"/>
            <a:ext cx="964002" cy="40759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method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792046" y="1765512"/>
            <a:ext cx="964002" cy="40759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Performer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H="1">
            <a:off x="1820609" y="1870402"/>
            <a:ext cx="650859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381292" y="1942108"/>
            <a:ext cx="2774319" cy="14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914001" y="1784137"/>
            <a:ext cx="403292" cy="17252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srgbClr val="FFFFFF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7155611" y="965188"/>
            <a:ext cx="1410419" cy="40759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ServiceRequest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10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19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46" y="857250"/>
            <a:ext cx="3992597" cy="514340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334484" y="1805917"/>
            <a:ext cx="366248" cy="22281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062378" y="2944351"/>
            <a:ext cx="492369" cy="28085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95018" y="1782367"/>
            <a:ext cx="1234439" cy="417105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valueQuantity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95018" y="2870918"/>
            <a:ext cx="1234439" cy="417105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valueRange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95018" y="3934214"/>
            <a:ext cx="1234439" cy="417105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35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unit</a:t>
            </a:r>
            <a:endParaRPr lang="zh-TW" altLang="en-US" sz="135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4308562" y="3699532"/>
            <a:ext cx="354434" cy="664356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71623" y="1839953"/>
            <a:ext cx="291373" cy="22281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399642" y="1694512"/>
            <a:ext cx="269639" cy="22281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  <a:latin typeface="Arial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87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500997" y="1967597"/>
          <a:ext cx="6321006" cy="348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</a:rPr>
                        <a:t>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LoincCode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Body Height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3137-7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Body weight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29463-7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Blood Pressure Panel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35094-2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mmHg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Systolic Blood Pressure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8480-6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mmHg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Distolic</a:t>
                      </a:r>
                      <a:r>
                        <a:rPr lang="en-US" sz="900" u="none" strike="noStrike" dirty="0">
                          <a:effectLst/>
                        </a:rPr>
                        <a:t> Blood Pressure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8462-4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mmHg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Body Temperature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>
                          <a:effectLst/>
                        </a:rPr>
                        <a:t>8310-5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Blood Glucose Post Meal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87422-2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mg/dL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Blood Glucose Pre Meal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88365-2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mg/</a:t>
                      </a:r>
                      <a:r>
                        <a:rPr lang="en-US" sz="900" u="none" strike="noStrike" dirty="0" err="1">
                          <a:effectLst/>
                        </a:rPr>
                        <a:t>dL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Heart 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>
                          <a:effectLst/>
                        </a:rPr>
                        <a:t>8867-4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{beats}/min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3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Percentage of body fat Measured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41982-0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>
                          <a:effectLst/>
                        </a:rPr>
                        <a:t>%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80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G</a:t>
                      </a:r>
                      <a:r>
                        <a:rPr lang="en-US" sz="900" u="none" strike="noStrike" dirty="0">
                          <a:effectLst/>
                        </a:rPr>
                        <a:t>rip strength Hand - right Dynamometer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900" u="none" strike="noStrike" dirty="0">
                          <a:effectLst/>
                        </a:rPr>
                        <a:t>83174-3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kg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269"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標題 1"/>
          <p:cNvSpPr txBox="1">
            <a:spLocks/>
          </p:cNvSpPr>
          <p:nvPr/>
        </p:nvSpPr>
        <p:spPr>
          <a:xfrm>
            <a:off x="844342" y="1273043"/>
            <a:ext cx="7261162" cy="610443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685800"/>
            <a:r>
              <a:rPr lang="en-US" altLang="zh-TW" sz="3300" dirty="0">
                <a:solidFill>
                  <a:srgbClr val="FFFFFF">
                    <a:lumMod val="85000"/>
                  </a:srgbClr>
                </a:solidFill>
                <a:latin typeface="Arial"/>
                <a:ea typeface="新細明體" panose="02020500000000000000" pitchFamily="18" charset="-120"/>
              </a:rPr>
              <a:t>Observation_Code&amp;Unit</a:t>
            </a:r>
            <a:endParaRPr lang="zh-TW" altLang="en-US" sz="3000" dirty="0">
              <a:solidFill>
                <a:srgbClr val="FFFFFF">
                  <a:lumMod val="85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8490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3" y="1306214"/>
            <a:ext cx="7663277" cy="428299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057401" y="4023144"/>
            <a:ext cx="544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FHIR </a:t>
            </a:r>
            <a:r>
              <a:rPr lang="zh-TW" altLang="en-US" sz="3000" dirty="0">
                <a:solidFill>
                  <a:schemeClr val="tx2">
                    <a:lumMod val="50000"/>
                  </a:schemeClr>
                </a:solidFill>
              </a:rPr>
              <a:t>很美好，</a:t>
            </a: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But</a:t>
            </a:r>
            <a:r>
              <a:rPr lang="zh-TW" altLang="en-US" sz="3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TW" sz="3000" dirty="0">
                <a:solidFill>
                  <a:schemeClr val="tx2">
                    <a:lumMod val="50000"/>
                  </a:schemeClr>
                </a:solidFill>
              </a:rPr>
              <a:t>How To….</a:t>
            </a:r>
            <a:r>
              <a:rPr lang="zh-TW" altLang="en-US" sz="300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369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37" y="1920531"/>
            <a:ext cx="1434227" cy="14148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37" y="3544751"/>
            <a:ext cx="1833440" cy="8164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61" y="2675238"/>
            <a:ext cx="1089641" cy="10058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49" y="3178150"/>
            <a:ext cx="1079813" cy="12108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36" y="1920532"/>
            <a:ext cx="1844006" cy="1098953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155310" y="3178150"/>
            <a:ext cx="835990" cy="3145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b="1">
              <a:solidFill>
                <a:prstClr val="white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5375365" y="3178149"/>
            <a:ext cx="952919" cy="3145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b="1">
              <a:solidFill>
                <a:prstClr val="white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27639" y="4645012"/>
            <a:ext cx="197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上傳生理監測數據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964123" y="3839724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FHIR</a:t>
            </a:r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bg1">
                    <a:lumMod val="85000"/>
                  </a:schemeClr>
                </a:solidFill>
              </a:rPr>
              <a:t>SERVER</a:t>
            </a:r>
            <a:endParaRPr lang="zh-TW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07294" y="4583303"/>
            <a:ext cx="267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下載及呈現生理監測數據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320151" y="1234750"/>
            <a:ext cx="49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</a:rPr>
              <a:t>簡單來說，就是傳出去與查回來的過程</a:t>
            </a:r>
          </a:p>
        </p:txBody>
      </p:sp>
    </p:spTree>
    <p:extLst>
      <p:ext uri="{BB962C8B-B14F-4D97-AF65-F5344CB8AC3E}">
        <p14:creationId xmlns:p14="http://schemas.microsoft.com/office/powerpoint/2010/main" val="324575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Observation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zh-TW" altLang="en-US" dirty="0"/>
              <a:t>通用之健康醫療</a:t>
            </a:r>
            <a:r>
              <a:rPr lang="zh-TW" altLang="en-US" b="1" dirty="0">
                <a:solidFill>
                  <a:srgbClr val="FF0000"/>
                </a:solidFill>
              </a:rPr>
              <a:t>檢查數據</a:t>
            </a:r>
            <a:r>
              <a:rPr lang="zh-TW" altLang="en-US" b="1" dirty="0">
                <a:solidFill>
                  <a:srgbClr val="0070C0"/>
                </a:solidFill>
              </a:rPr>
              <a:t>存取規格</a:t>
            </a:r>
            <a:endParaRPr lang="en-US" altLang="zh-TW" dirty="0"/>
          </a:p>
          <a:p>
            <a:pPr lvl="1"/>
            <a:r>
              <a:rPr lang="zh-TW" altLang="en-US" dirty="0"/>
              <a:t>各式檢驗、生理監測、人體觀察發現資料皆可轉成 </a:t>
            </a:r>
            <a:r>
              <a:rPr lang="en-US" altLang="zh-TW" dirty="0"/>
              <a:t>FHIR Observation </a:t>
            </a:r>
            <a:r>
              <a:rPr lang="zh-TW" altLang="en-US" dirty="0"/>
              <a:t>資料</a:t>
            </a:r>
            <a:endParaRPr lang="en-US" altLang="zh-TW"/>
          </a:p>
          <a:p>
            <a:pPr lvl="1"/>
            <a:endParaRPr lang="en-US" altLang="zh-TW" dirty="0"/>
          </a:p>
          <a:p>
            <a:r>
              <a:rPr lang="zh-TW" altLang="en-US" b="1" dirty="0">
                <a:solidFill>
                  <a:srgbClr val="0070C0"/>
                </a:solidFill>
              </a:rPr>
              <a:t>透過標準 </a:t>
            </a:r>
            <a:r>
              <a:rPr lang="en-US" altLang="zh-TW" b="1" dirty="0">
                <a:solidFill>
                  <a:srgbClr val="0070C0"/>
                </a:solidFill>
              </a:rPr>
              <a:t>API </a:t>
            </a:r>
            <a:r>
              <a:rPr lang="zh-TW" altLang="en-US" b="1" dirty="0">
                <a:solidFill>
                  <a:srgbClr val="0070C0"/>
                </a:solidFill>
              </a:rPr>
              <a:t>存取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424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86ECD-5097-4442-90AF-C6A2BA32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產生及上傳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2BDB9-27CE-4DD4-9B27-6E4C538B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JSON</a:t>
            </a:r>
            <a:r>
              <a:rPr lang="zh-TW" altLang="en-US" dirty="0"/>
              <a:t> 模板物件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寫程式將資料填入模板</a:t>
            </a:r>
            <a:endParaRPr lang="en-US" altLang="zh-TW" dirty="0"/>
          </a:p>
          <a:p>
            <a:pPr lvl="1"/>
            <a:r>
              <a:rPr lang="zh-TW" altLang="en-US" dirty="0"/>
              <a:t>如 </a:t>
            </a:r>
            <a:r>
              <a:rPr lang="en-US" altLang="zh-TW" dirty="0" err="1"/>
              <a:t>observatiob</a:t>
            </a:r>
            <a:r>
              <a:rPr lang="zh-TW" altLang="en-US" dirty="0"/>
              <a:t> 量測數值、時間、參考的病人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HTTP </a:t>
            </a:r>
            <a:r>
              <a:rPr lang="zh-TW" altLang="en-US" dirty="0"/>
              <a:t>上傳 </a:t>
            </a:r>
            <a:r>
              <a:rPr lang="en-US" altLang="zh-TW" dirty="0"/>
              <a:t>JSON</a:t>
            </a:r>
            <a:r>
              <a:rPr lang="zh-TW" altLang="en-US" dirty="0"/>
              <a:t> 資料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094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1679" y="967237"/>
            <a:ext cx="7529243" cy="924813"/>
          </a:xfrm>
        </p:spPr>
        <p:txBody>
          <a:bodyPr>
            <a:noAutofit/>
          </a:bodyPr>
          <a:lstStyle/>
          <a:p>
            <a:r>
              <a:rPr lang="en-US" altLang="zh-TW" sz="2700" dirty="0"/>
              <a:t>Post FHIR Observation</a:t>
            </a:r>
            <a:br>
              <a:rPr lang="en-US" altLang="zh-TW" sz="2700" dirty="0"/>
            </a:br>
            <a:r>
              <a:rPr lang="en-US" altLang="zh-TW" sz="2700" dirty="0"/>
              <a:t> (</a:t>
            </a:r>
            <a:r>
              <a:rPr lang="zh-TW" altLang="en-US" sz="2700" dirty="0"/>
              <a:t>範例程式</a:t>
            </a:r>
            <a:r>
              <a:rPr lang="en-US" altLang="zh-TW" sz="2700" dirty="0"/>
              <a:t>:</a:t>
            </a:r>
            <a:r>
              <a:rPr lang="en-US" altLang="zh-TW" sz="2700" dirty="0" err="1"/>
              <a:t>postTemprature</a:t>
            </a:r>
            <a:r>
              <a:rPr lang="en-US" altLang="zh-TW" sz="2700" dirty="0"/>
              <a:t>)</a:t>
            </a:r>
            <a:r>
              <a:rPr lang="zh-TW" altLang="en-US" sz="2700" dirty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16" y="2003010"/>
            <a:ext cx="6663906" cy="3910612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760163" y="2719662"/>
            <a:ext cx="2198657" cy="40759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>
                <a:solidFill>
                  <a:schemeClr val="accent2">
                    <a:lumMod val="75000"/>
                  </a:schemeClr>
                </a:solidFill>
              </a:rPr>
              <a:t>要有一個</a:t>
            </a:r>
            <a:r>
              <a:rPr lang="en-US" altLang="zh-TW" sz="1350" dirty="0">
                <a:solidFill>
                  <a:schemeClr val="accent2">
                    <a:lumMod val="75000"/>
                  </a:schemeClr>
                </a:solidFill>
              </a:rPr>
              <a:t>FHIR SERVER</a:t>
            </a:r>
            <a:endParaRPr lang="zh-TW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58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sp>
        <p:nvSpPr>
          <p:cNvPr id="17" name="圓角矩形 16"/>
          <p:cNvSpPr/>
          <p:nvPr/>
        </p:nvSpPr>
        <p:spPr>
          <a:xfrm>
            <a:off x="725247" y="1577554"/>
            <a:ext cx="3725984" cy="134356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25247" y="3251079"/>
            <a:ext cx="3725984" cy="152040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684143" y="2002407"/>
            <a:ext cx="1193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b="1" dirty="0">
                <a:solidFill>
                  <a:schemeClr val="bg1">
                    <a:lumMod val="75000"/>
                  </a:schemeClr>
                </a:solidFill>
              </a:rPr>
              <a:t>取回 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</a:rPr>
              <a:t>GET</a:t>
            </a:r>
            <a:endParaRPr lang="zh-TW" altLang="en-US" sz="15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13885" y="3805327"/>
            <a:ext cx="1193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b="1" dirty="0">
                <a:solidFill>
                  <a:schemeClr val="bg1">
                    <a:lumMod val="75000"/>
                  </a:schemeClr>
                </a:solidFill>
              </a:rPr>
              <a:t>上傳</a:t>
            </a:r>
            <a:r>
              <a:rPr lang="en-US" altLang="zh-TW" sz="1500" b="1" dirty="0">
                <a:solidFill>
                  <a:schemeClr val="bg1">
                    <a:lumMod val="75000"/>
                  </a:schemeClr>
                </a:solidFill>
              </a:rPr>
              <a:t>POST</a:t>
            </a:r>
            <a:endParaRPr lang="zh-TW" altLang="en-US" sz="15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33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6" y="857250"/>
            <a:ext cx="8120175" cy="51434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55530" y="1391654"/>
            <a:ext cx="3993876" cy="119303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5530" y="1089309"/>
            <a:ext cx="1845898" cy="23239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530" y="3050516"/>
            <a:ext cx="3993876" cy="159157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2061" y="5497664"/>
            <a:ext cx="3242135" cy="50299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055744" y="967237"/>
            <a:ext cx="2788488" cy="9122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Category: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FHIR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的分類</a:t>
            </a:r>
            <a:endParaRPr lang="en-US" altLang="zh-TW" sz="135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https://www.hl7.org/fhir/codesystem-observation-category.html</a:t>
            </a:r>
            <a:endParaRPr lang="zh-TW" altLang="en-US" sz="13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055744" y="3050517"/>
            <a:ext cx="2788488" cy="91224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TW" sz="1350" dirty="0" err="1">
                <a:solidFill>
                  <a:schemeClr val="bg1">
                    <a:lumMod val="85000"/>
                  </a:schemeClr>
                </a:solidFill>
              </a:rPr>
              <a:t>Observation.code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參照其他國際編碼，如：體溫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LOINC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pPr algn="ctr" defTabSz="342900"/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編碼為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8310-5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6055744" y="5263555"/>
            <a:ext cx="2788488" cy="62505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Patient ID</a:t>
            </a:r>
          </a:p>
        </p:txBody>
      </p:sp>
    </p:spTree>
    <p:extLst>
      <p:ext uri="{BB962C8B-B14F-4D97-AF65-F5344CB8AC3E}">
        <p14:creationId xmlns:p14="http://schemas.microsoft.com/office/powerpoint/2010/main" val="28231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" y="857250"/>
            <a:ext cx="6284990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920" y="1213090"/>
            <a:ext cx="4485016" cy="145570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920" y="863720"/>
            <a:ext cx="4717929" cy="27820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prstClr val="white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984575" y="1028701"/>
            <a:ext cx="2859656" cy="121955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/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• Date format: YYYY-MM-DD,</a:t>
            </a:r>
          </a:p>
          <a:p>
            <a:pPr defTabSz="342900"/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 e.g. 2018-11-06</a:t>
            </a:r>
          </a:p>
          <a:p>
            <a:pPr defTabSz="342900"/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• </a:t>
            </a:r>
            <a:r>
              <a:rPr lang="en-US" altLang="zh-TW" sz="1350" dirty="0" err="1">
                <a:solidFill>
                  <a:schemeClr val="bg1">
                    <a:lumMod val="85000"/>
                  </a:schemeClr>
                </a:solidFill>
              </a:rPr>
              <a:t>DateTime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 format: </a:t>
            </a:r>
            <a:r>
              <a:rPr lang="en-US" altLang="zh-TW" sz="1350" dirty="0" err="1">
                <a:solidFill>
                  <a:schemeClr val="bg1">
                    <a:lumMod val="85000"/>
                  </a:schemeClr>
                </a:solidFill>
              </a:rPr>
              <a:t>YYYY-MM-DDThh:mm:ss+zz:zz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, </a:t>
            </a:r>
          </a:p>
          <a:p>
            <a:pPr defTabSz="342900"/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e.g.  2015-02-07T13:28:17-05:00 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060057" y="2419710"/>
            <a:ext cx="2859656" cy="121955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 err="1">
                <a:solidFill>
                  <a:schemeClr val="bg1">
                    <a:lumMod val="85000"/>
                  </a:schemeClr>
                </a:solidFill>
              </a:rPr>
              <a:t>valueQuantity.code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參照國際單位編碼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UCUM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CODE</a:t>
            </a:r>
          </a:p>
          <a:p>
            <a:pPr algn="ctr"/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如：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kg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的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UCUM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CODE</a:t>
            </a:r>
            <a:r>
              <a:rPr lang="zh-TW" altLang="en-US" sz="1350" dirty="0">
                <a:solidFill>
                  <a:schemeClr val="bg1">
                    <a:lumMod val="85000"/>
                  </a:schemeClr>
                </a:solidFill>
              </a:rPr>
              <a:t>為</a:t>
            </a:r>
            <a:r>
              <a:rPr lang="en-US" altLang="zh-TW" sz="1350" dirty="0">
                <a:solidFill>
                  <a:schemeClr val="bg1">
                    <a:lumMod val="85000"/>
                  </a:schemeClr>
                </a:solidFill>
              </a:rPr>
              <a:t>kg</a:t>
            </a:r>
          </a:p>
        </p:txBody>
      </p:sp>
    </p:spTree>
    <p:extLst>
      <p:ext uri="{BB962C8B-B14F-4D97-AF65-F5344CB8AC3E}">
        <p14:creationId xmlns:p14="http://schemas.microsoft.com/office/powerpoint/2010/main" val="212644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74139"/>
            <a:ext cx="5256014" cy="37790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67" y="889931"/>
            <a:ext cx="4615133" cy="4444761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sz="quarter" idx="13"/>
          </p:nvPr>
        </p:nvSpPr>
        <p:spPr>
          <a:xfrm>
            <a:off x="517585" y="1057814"/>
            <a:ext cx="4011283" cy="841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Post FHIR Observation_Component</a:t>
            </a:r>
          </a:p>
          <a:p>
            <a:pPr marL="0" indent="0">
              <a:buNone/>
            </a:pPr>
            <a:r>
              <a:rPr lang="en-US" altLang="zh-TW" b="1" dirty="0"/>
              <a:t> (</a:t>
            </a:r>
            <a:r>
              <a:rPr lang="zh-TW" altLang="en-US" b="1" dirty="0"/>
              <a:t>範例程式</a:t>
            </a:r>
            <a:r>
              <a:rPr lang="en-US" altLang="zh-TW" b="1" dirty="0"/>
              <a:t>:postPressure)</a:t>
            </a:r>
          </a:p>
          <a:p>
            <a:endParaRPr lang="zh-TW" altLang="en-US" b="1" dirty="0"/>
          </a:p>
        </p:txBody>
      </p:sp>
      <p:sp>
        <p:nvSpPr>
          <p:cNvPr id="8" name="圓角矩形 7"/>
          <p:cNvSpPr/>
          <p:nvPr/>
        </p:nvSpPr>
        <p:spPr>
          <a:xfrm>
            <a:off x="226444" y="4253901"/>
            <a:ext cx="2710850" cy="944593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圓角矩形 9"/>
          <p:cNvSpPr/>
          <p:nvPr/>
        </p:nvSpPr>
        <p:spPr>
          <a:xfrm>
            <a:off x="5147813" y="1132216"/>
            <a:ext cx="3004149" cy="967238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圓角矩形 10"/>
          <p:cNvSpPr/>
          <p:nvPr/>
        </p:nvSpPr>
        <p:spPr>
          <a:xfrm>
            <a:off x="5147814" y="3598294"/>
            <a:ext cx="2952391" cy="953219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3308370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86ECD-5097-4442-90AF-C6A2BA32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調閱及呈現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2BDB9-27CE-4DD4-9B27-6E4C538B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依據 </a:t>
            </a:r>
            <a:r>
              <a:rPr lang="en-US" altLang="zh-TW" dirty="0"/>
              <a:t>FHIR</a:t>
            </a:r>
            <a:r>
              <a:rPr lang="zh-TW" altLang="en-US" dirty="0"/>
              <a:t> </a:t>
            </a:r>
            <a:r>
              <a:rPr lang="en-US" altLang="zh-TW" dirty="0"/>
              <a:t>resource search parameters </a:t>
            </a:r>
            <a:r>
              <a:rPr lang="zh-TW" altLang="en-US" dirty="0"/>
              <a:t>選定調閱參數</a:t>
            </a:r>
            <a:endParaRPr lang="en-US" altLang="zh-TW" dirty="0"/>
          </a:p>
          <a:p>
            <a:r>
              <a:rPr lang="zh-TW" altLang="en-US" dirty="0"/>
              <a:t>設計參數輸入介面</a:t>
            </a:r>
            <a:endParaRPr lang="en-US" altLang="zh-TW" dirty="0"/>
          </a:p>
          <a:p>
            <a:r>
              <a:rPr lang="zh-TW" altLang="en-US" dirty="0"/>
              <a:t>程式產生調閱 </a:t>
            </a:r>
            <a:r>
              <a:rPr lang="en-US" altLang="zh-TW" dirty="0"/>
              <a:t>URL</a:t>
            </a:r>
          </a:p>
          <a:p>
            <a:r>
              <a:rPr lang="zh-TW" altLang="en-US" dirty="0"/>
              <a:t>含查詢參數</a:t>
            </a:r>
            <a:endParaRPr lang="en-US" altLang="zh-TW" dirty="0"/>
          </a:p>
          <a:p>
            <a:pPr lvl="1"/>
            <a:r>
              <a:rPr lang="zh-TW" altLang="en-US" dirty="0"/>
              <a:t>調閱 </a:t>
            </a:r>
            <a:r>
              <a:rPr lang="en-US" altLang="zh-TW" dirty="0"/>
              <a:t>FHIR </a:t>
            </a:r>
            <a:r>
              <a:rPr lang="zh-TW" altLang="en-US" dirty="0"/>
              <a:t>資料</a:t>
            </a:r>
            <a:endParaRPr lang="en-US" altLang="zh-TW" dirty="0"/>
          </a:p>
          <a:p>
            <a:r>
              <a:rPr lang="zh-TW" altLang="en-US" dirty="0"/>
              <a:t>呈現校閱結果</a:t>
            </a:r>
          </a:p>
        </p:txBody>
      </p:sp>
    </p:spTree>
    <p:extLst>
      <p:ext uri="{BB962C8B-B14F-4D97-AF65-F5344CB8AC3E}">
        <p14:creationId xmlns:p14="http://schemas.microsoft.com/office/powerpoint/2010/main" val="228613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AA5CE-CCD2-46BF-BD78-1CF8039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D4D15-3B12-46DF-AACF-30F90A4B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939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936104"/>
          </a:xfrm>
        </p:spPr>
        <p:txBody>
          <a:bodyPr/>
          <a:lstStyle/>
          <a:p>
            <a:r>
              <a:rPr lang="en-US" altLang="zh-TW" dirty="0"/>
              <a:t>FHIR</a:t>
            </a:r>
            <a:r>
              <a:rPr lang="zh-TW" altLang="en-US" dirty="0"/>
              <a:t> 輸入介面範例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1545" y="5085184"/>
            <a:ext cx="8229600" cy="752947"/>
          </a:xfrm>
        </p:spPr>
        <p:txBody>
          <a:bodyPr/>
          <a:lstStyle/>
          <a:p>
            <a:r>
              <a:rPr lang="zh-TW" altLang="en-US" dirty="0"/>
              <a:t>新生兒 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10 </a:t>
            </a:r>
            <a:r>
              <a:rPr lang="zh-TW" altLang="en-US" dirty="0"/>
              <a:t>分鐘生理資訊評估</a:t>
            </a:r>
            <a:endParaRPr lang="en-US" altLang="zh-TW" dirty="0"/>
          </a:p>
          <a:p>
            <a:r>
              <a:rPr lang="zh-TW" altLang="en-US" dirty="0"/>
              <a:t>慈大</a:t>
            </a:r>
            <a:r>
              <a:rPr lang="zh-TW" altLang="en-US" b="1" dirty="0">
                <a:solidFill>
                  <a:srgbClr val="FF0000"/>
                </a:solidFill>
              </a:rPr>
              <a:t>公衛系同學</a:t>
            </a:r>
            <a:r>
              <a:rPr lang="zh-TW" altLang="en-US" dirty="0"/>
              <a:t>開發</a:t>
            </a:r>
            <a:endParaRPr lang="en-US" altLang="zh-TW" dirty="0"/>
          </a:p>
          <a:p>
            <a:pPr lvl="1"/>
            <a:r>
              <a:rPr lang="zh-TW" altLang="en-US" dirty="0"/>
              <a:t>經簡單之 </a:t>
            </a:r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and JS </a:t>
            </a:r>
            <a:r>
              <a:rPr lang="zh-TW" altLang="en-US" dirty="0"/>
              <a:t>教育訓練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6296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129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440BF-0DAA-4472-8E16-D41C346D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0CAA3-9FA2-4693-AABD-7B3996B2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61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857250"/>
            <a:ext cx="5886450" cy="5199611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2159000" y="4622799"/>
            <a:ext cx="1218002" cy="23243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TW" altLang="en-US" sz="1350">
              <a:solidFill>
                <a:srgbClr val="C0504D">
                  <a:lumMod val="40000"/>
                  <a:lumOff val="60000"/>
                </a:srgbClr>
              </a:solidFill>
              <a:latin typeface="Arial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685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生醫及影音資訊標準化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支援 </a:t>
            </a:r>
            <a:r>
              <a:rPr lang="en-US" altLang="zh-TW" dirty="0"/>
              <a:t>FHIR</a:t>
            </a:r>
            <a:r>
              <a:rPr lang="zh-TW" altLang="en-US" dirty="0"/>
              <a:t> 標準</a:t>
            </a:r>
            <a:endParaRPr lang="en-US" altLang="zh-TW" dirty="0"/>
          </a:p>
          <a:p>
            <a:r>
              <a:rPr lang="zh-TW" altLang="en-US" dirty="0"/>
              <a:t>規範 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r>
              <a:rPr lang="zh-TW" altLang="en-US" dirty="0"/>
              <a:t>近端整合架構</a:t>
            </a:r>
            <a:endParaRPr lang="en-US" altLang="zh-TW" dirty="0"/>
          </a:p>
          <a:p>
            <a:r>
              <a:rPr lang="zh-TW" altLang="en-US" dirty="0"/>
              <a:t>標準、安全之有線及無線互通機制</a:t>
            </a:r>
            <a:endParaRPr lang="en-US" altLang="zh-TW" dirty="0"/>
          </a:p>
          <a:p>
            <a:r>
              <a:rPr lang="zh-TW" altLang="en-US" dirty="0"/>
              <a:t>標準化波形、圖片、影音管理平台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0855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7078" y="0"/>
            <a:ext cx="8229600" cy="1143000"/>
          </a:xfrm>
        </p:spPr>
        <p:txBody>
          <a:bodyPr/>
          <a:lstStyle/>
          <a:p>
            <a:r>
              <a:rPr lang="en-US" altLang="zh-TW" dirty="0" err="1"/>
              <a:t>IoMT</a:t>
            </a:r>
            <a:r>
              <a:rPr lang="en-US" altLang="zh-TW" dirty="0"/>
              <a:t> </a:t>
            </a:r>
            <a:r>
              <a:rPr lang="zh-TW" altLang="en-US" dirty="0"/>
              <a:t>與就醫情境整合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2" y="1116773"/>
            <a:ext cx="8746435" cy="54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zh-TW" altLang="en-US" dirty="0"/>
              <a:t>引入</a:t>
            </a:r>
            <a:r>
              <a:rPr lang="en-US" altLang="zh-TW" dirty="0"/>
              <a:t>FHIR</a:t>
            </a:r>
            <a:r>
              <a:rPr lang="zh-TW" altLang="en-US" dirty="0"/>
              <a:t> 標準的好處 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/>
          <a:lstStyle/>
          <a:p>
            <a:r>
              <a:rPr lang="zh-TW" altLang="en-US" dirty="0"/>
              <a:t>具擴充性及應用彈性</a:t>
            </a:r>
            <a:endParaRPr lang="en-US" altLang="zh-TW" dirty="0"/>
          </a:p>
          <a:p>
            <a:pPr lvl="1"/>
            <a:r>
              <a:rPr lang="zh-TW" altLang="en-US" dirty="0"/>
              <a:t>各式 </a:t>
            </a:r>
            <a:r>
              <a:rPr lang="en-US" altLang="zh-TW" dirty="0"/>
              <a:t>resource </a:t>
            </a:r>
            <a:r>
              <a:rPr lang="zh-TW" altLang="en-US" dirty="0"/>
              <a:t>細部欄位是否存在具選擇性</a:t>
            </a:r>
          </a:p>
          <a:p>
            <a:pPr lvl="2"/>
            <a:r>
              <a:rPr lang="zh-TW" altLang="en-US" dirty="0"/>
              <a:t>例如 </a:t>
            </a:r>
            <a:r>
              <a:rPr lang="en-US" altLang="zh-TW" dirty="0"/>
              <a:t>patient </a:t>
            </a:r>
            <a:r>
              <a:rPr lang="zh-TW" altLang="en-US" dirty="0"/>
              <a:t>基本資料可很簡化</a:t>
            </a:r>
            <a:r>
              <a:rPr lang="en-US" altLang="zh-TW" dirty="0"/>
              <a:t>(</a:t>
            </a:r>
            <a:r>
              <a:rPr lang="zh-TW" altLang="en-US" dirty="0"/>
              <a:t>如臨床資料庫</a:t>
            </a:r>
            <a:r>
              <a:rPr lang="en-US" altLang="zh-TW" dirty="0"/>
              <a:t>)</a:t>
            </a:r>
            <a:r>
              <a:rPr lang="zh-TW" altLang="en-US" dirty="0"/>
              <a:t>，也可很詳盡</a:t>
            </a:r>
            <a:r>
              <a:rPr lang="en-US" altLang="zh-TW" dirty="0"/>
              <a:t>(</a:t>
            </a:r>
            <a:r>
              <a:rPr lang="zh-TW" altLang="en-US" dirty="0"/>
              <a:t>如存 </a:t>
            </a:r>
            <a:r>
              <a:rPr lang="en-US" altLang="zh-TW" dirty="0"/>
              <a:t>n </a:t>
            </a:r>
            <a:r>
              <a:rPr lang="zh-TW" altLang="en-US" dirty="0"/>
              <a:t>筆各式聯絡資訊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多用途之 </a:t>
            </a:r>
            <a:r>
              <a:rPr lang="en-US" altLang="zh-TW" dirty="0"/>
              <a:t>resource </a:t>
            </a:r>
            <a:r>
              <a:rPr lang="zh-TW" altLang="en-US" dirty="0"/>
              <a:t>類別，例如</a:t>
            </a:r>
            <a:endParaRPr lang="en-US" altLang="zh-TW" dirty="0"/>
          </a:p>
          <a:p>
            <a:pPr lvl="2"/>
            <a:r>
              <a:rPr lang="en-US" altLang="zh-TW" dirty="0"/>
              <a:t>Observation </a:t>
            </a:r>
            <a:r>
              <a:rPr lang="zh-TW" altLang="en-US" dirty="0"/>
              <a:t>可存取各式檢驗、生理監測、影像發現資料</a:t>
            </a:r>
            <a:endParaRPr lang="en-US" altLang="zh-TW" dirty="0"/>
          </a:p>
          <a:p>
            <a:pPr lvl="3"/>
            <a:r>
              <a:rPr lang="zh-TW" altLang="en-US" dirty="0"/>
              <a:t>以 </a:t>
            </a:r>
            <a:r>
              <a:rPr lang="en-US" altLang="zh-TW" dirty="0"/>
              <a:t>code </a:t>
            </a:r>
            <a:r>
              <a:rPr lang="zh-TW" altLang="en-US" dirty="0"/>
              <a:t> 欄位定義其為哪一種觀察值</a:t>
            </a:r>
            <a:endParaRPr lang="en-US" altLang="zh-TW" dirty="0"/>
          </a:p>
          <a:p>
            <a:pPr lvl="2"/>
            <a:r>
              <a:rPr lang="en-US" altLang="zh-TW" dirty="0"/>
              <a:t>Diagnostic report </a:t>
            </a:r>
            <a:r>
              <a:rPr lang="zh-TW" altLang="en-US" dirty="0"/>
              <a:t>包含檢驗、影像檢查、病理檢查報告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699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Observation</a:t>
            </a:r>
            <a:r>
              <a:rPr lang="en-US" altLang="zh-TW" dirty="0"/>
              <a:t> usage(</a:t>
            </a:r>
            <a:r>
              <a:rPr lang="zh-TW" altLang="en-US" dirty="0"/>
              <a:t>應用範圍</a:t>
            </a:r>
            <a:r>
              <a:rPr lang="en-US" altLang="zh-TW" dirty="0"/>
              <a:t>)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Vital signs such as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2"/>
              </a:rPr>
              <a:t>body weight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,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3"/>
              </a:rPr>
              <a:t>blood pressure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, and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4"/>
              </a:rPr>
              <a:t>temperature</a:t>
            </a:r>
            <a:endParaRPr lang="en-US" altLang="zh-TW" sz="28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Laboratory Data like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5"/>
              </a:rPr>
              <a:t>blood glucose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, or an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6"/>
              </a:rPr>
              <a:t>estimated GFR</a:t>
            </a:r>
            <a:endParaRPr lang="en-US" altLang="zh-TW" sz="28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Imaging results like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7"/>
              </a:rPr>
              <a:t>bone density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 or fetal measurements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Clinical Findings</a:t>
            </a:r>
            <a:r>
              <a:rPr lang="en-US" altLang="zh-TW" sz="28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*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 such as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8"/>
              </a:rPr>
              <a:t>abdominal tenderness</a:t>
            </a:r>
            <a:endParaRPr lang="en-US" altLang="zh-TW" sz="28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Device measurements such as </a:t>
            </a:r>
            <a:r>
              <a:rPr lang="en-US" altLang="zh-TW" sz="2800" u="sng" dirty="0">
                <a:solidFill>
                  <a:srgbClr val="2A6496"/>
                </a:solidFill>
                <a:latin typeface="verdana" panose="020B0604030504040204" pitchFamily="34" charset="0"/>
                <a:hlinkClick r:id="rId9"/>
              </a:rPr>
              <a:t>EKG data</a:t>
            </a:r>
            <a:r>
              <a:rPr lang="en-US" altLang="zh-TW" sz="2800" dirty="0">
                <a:solidFill>
                  <a:srgbClr val="333333"/>
                </a:solidFill>
                <a:latin typeface="verdana" panose="020B0604030504040204" pitchFamily="34" charset="0"/>
              </a:rPr>
              <a:t> or </a:t>
            </a:r>
            <a:r>
              <a:rPr lang="en-US" altLang="zh-TW" sz="2800" dirty="0">
                <a:solidFill>
                  <a:srgbClr val="428BCA"/>
                </a:solidFill>
                <a:latin typeface="verdana" panose="020B0604030504040204" pitchFamily="34" charset="0"/>
                <a:hlinkClick r:id="rId10"/>
              </a:rPr>
              <a:t>Pulse Oximetry data</a:t>
            </a:r>
            <a:endParaRPr lang="en-US" altLang="zh-TW" sz="28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Observation</a:t>
            </a:r>
            <a:r>
              <a:rPr lang="en-US" altLang="zh-TW" dirty="0"/>
              <a:t> usage(</a:t>
            </a:r>
            <a:r>
              <a:rPr lang="zh-TW" altLang="en-US" dirty="0"/>
              <a:t>應用範圍</a:t>
            </a:r>
            <a:r>
              <a:rPr lang="en-US" altLang="zh-TW" dirty="0"/>
              <a:t>)2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Clinical assessment tools such as </a:t>
            </a:r>
            <a:r>
              <a:rPr lang="en-US" altLang="zh-TW" dirty="0">
                <a:solidFill>
                  <a:srgbClr val="428BCA"/>
                </a:solidFill>
                <a:latin typeface="verdana" panose="020B0604030504040204" pitchFamily="34" charset="0"/>
                <a:hlinkClick r:id="rId2"/>
              </a:rPr>
              <a:t>APGAR</a:t>
            </a: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 or a </a:t>
            </a:r>
            <a:r>
              <a:rPr lang="en-US" altLang="zh-TW" dirty="0">
                <a:solidFill>
                  <a:srgbClr val="428BCA"/>
                </a:solidFill>
                <a:latin typeface="verdana" panose="020B0604030504040204" pitchFamily="34" charset="0"/>
                <a:hlinkClick r:id="rId3"/>
              </a:rPr>
              <a:t>Glasgow Coma Score</a:t>
            </a:r>
            <a:endParaRPr lang="en-US" altLang="zh-TW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Personal characteristics: such as </a:t>
            </a:r>
            <a:r>
              <a:rPr lang="en-US" altLang="zh-TW" dirty="0">
                <a:solidFill>
                  <a:srgbClr val="428BCA"/>
                </a:solidFill>
                <a:latin typeface="verdana" panose="020B0604030504040204" pitchFamily="34" charset="0"/>
                <a:hlinkClick r:id="rId4"/>
              </a:rPr>
              <a:t>eye-color</a:t>
            </a:r>
            <a:endParaRPr lang="en-US" altLang="zh-TW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Social history like tobacco use, family support, or cognitive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333333"/>
                </a:solidFill>
                <a:latin typeface="verdana" panose="020B0604030504040204" pitchFamily="34" charset="0"/>
              </a:rPr>
              <a:t>Core characteristics like pregnancy status, or a death assertion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1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-34340"/>
            <a:ext cx="8229600" cy="1143000"/>
          </a:xfrm>
        </p:spPr>
        <p:txBody>
          <a:bodyPr/>
          <a:lstStyle/>
          <a:p>
            <a:r>
              <a:rPr lang="zh-TW" altLang="en-US" dirty="0"/>
              <a:t>引入</a:t>
            </a:r>
            <a:r>
              <a:rPr lang="en-US" altLang="zh-TW" dirty="0"/>
              <a:t>FHIR</a:t>
            </a:r>
            <a:r>
              <a:rPr lang="zh-TW" altLang="en-US" dirty="0"/>
              <a:t> 標準的好處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zh-TW" altLang="en-US" dirty="0"/>
              <a:t>可建構標準伺服器管理所有臨醫資訊</a:t>
            </a:r>
            <a:endParaRPr lang="en-US" altLang="zh-TW" dirty="0"/>
          </a:p>
          <a:p>
            <a:pPr lvl="1"/>
            <a:r>
              <a:rPr lang="zh-TW" altLang="en-US" dirty="0"/>
              <a:t>多用途之 </a:t>
            </a:r>
            <a:r>
              <a:rPr lang="en-US" altLang="zh-TW" dirty="0"/>
              <a:t>resource </a:t>
            </a:r>
            <a:r>
              <a:rPr lang="zh-TW" altLang="en-US" dirty="0"/>
              <a:t>類別，例如</a:t>
            </a:r>
            <a:r>
              <a:rPr lang="en-US" altLang="zh-TW" dirty="0"/>
              <a:t>:</a:t>
            </a:r>
            <a:endParaRPr lang="zh-TW" altLang="en-US" dirty="0"/>
          </a:p>
          <a:p>
            <a:pPr lvl="2"/>
            <a:r>
              <a:rPr lang="en-US" altLang="zh-TW" dirty="0"/>
              <a:t>Observation </a:t>
            </a:r>
            <a:r>
              <a:rPr lang="zh-TW" altLang="en-US" dirty="0"/>
              <a:t>可存取各式檢驗、生理監測、影像發現資料</a:t>
            </a:r>
            <a:endParaRPr lang="en-US" altLang="zh-TW" dirty="0"/>
          </a:p>
          <a:p>
            <a:pPr lvl="2"/>
            <a:r>
              <a:rPr lang="en-US" altLang="zh-TW" dirty="0"/>
              <a:t>Diagnostic report </a:t>
            </a:r>
            <a:r>
              <a:rPr lang="zh-TW" altLang="en-US" dirty="0"/>
              <a:t>包含檢驗、影像檢查、病理檢查報告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0070C0"/>
                </a:solidFill>
              </a:rPr>
              <a:t>標準 </a:t>
            </a:r>
            <a:r>
              <a:rPr lang="en-US" altLang="zh-TW" b="1" dirty="0">
                <a:solidFill>
                  <a:srgbClr val="0070C0"/>
                </a:solidFill>
              </a:rPr>
              <a:t>API </a:t>
            </a:r>
            <a:r>
              <a:rPr lang="zh-TW" altLang="en-US" b="1" dirty="0">
                <a:solidFill>
                  <a:srgbClr val="0070C0"/>
                </a:solidFill>
              </a:rPr>
              <a:t>存取各式 </a:t>
            </a:r>
            <a:r>
              <a:rPr lang="en-US" altLang="zh-TW" b="1" dirty="0">
                <a:solidFill>
                  <a:srgbClr val="0070C0"/>
                </a:solidFill>
              </a:rPr>
              <a:t>FHIR resources</a:t>
            </a:r>
          </a:p>
          <a:p>
            <a:pPr lvl="2"/>
            <a:endParaRPr lang="zh-TW" altLang="en-US" dirty="0"/>
          </a:p>
          <a:p>
            <a:r>
              <a:rPr lang="zh-TW" altLang="en-US" b="1" dirty="0">
                <a:solidFill>
                  <a:srgbClr val="FF0000"/>
                </a:solidFill>
              </a:rPr>
              <a:t>我們僅需發展各式前端應用系統</a:t>
            </a:r>
            <a:r>
              <a:rPr lang="en-US" altLang="zh-TW" b="1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zh-TW" altLang="en-US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1264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2584174" cy="4525963"/>
          </a:xfrm>
        </p:spPr>
        <p:txBody>
          <a:bodyPr/>
          <a:lstStyle/>
          <a:p>
            <a:r>
              <a:rPr lang="en-US" altLang="zh-TW" dirty="0"/>
              <a:t>FHIR observation example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34" y="81998"/>
            <a:ext cx="6505575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2673626" cy="4525963"/>
          </a:xfrm>
        </p:spPr>
        <p:txBody>
          <a:bodyPr/>
          <a:lstStyle/>
          <a:p>
            <a:r>
              <a:rPr lang="en-US" altLang="zh-TW" dirty="0"/>
              <a:t>FHIR observation example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Multiple value</a:t>
            </a:r>
          </a:p>
          <a:p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79" y="0"/>
            <a:ext cx="6380922" cy="67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5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1D1D1B"/>
      </a:dk2>
      <a:lt2>
        <a:srgbClr val="F3F3F3"/>
      </a:lt2>
      <a:accent1>
        <a:srgbClr val="FFD900"/>
      </a:accent1>
      <a:accent2>
        <a:srgbClr val="D89F39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7357</TotalTime>
  <Words>1557</Words>
  <Application>Microsoft Office PowerPoint</Application>
  <PresentationFormat>如螢幕大小 (4:3)</PresentationFormat>
  <Paragraphs>277</Paragraphs>
  <Slides>42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42</vt:i4>
      </vt:variant>
    </vt:vector>
  </HeadingPairs>
  <TitlesOfParts>
    <vt:vector size="51" baseType="lpstr">
      <vt:lpstr>Droid Sans</vt:lpstr>
      <vt:lpstr>Playfair Display</vt:lpstr>
      <vt:lpstr>新細明體</vt:lpstr>
      <vt:lpstr>標楷體</vt:lpstr>
      <vt:lpstr>Arial</vt:lpstr>
      <vt:lpstr>Calibri</vt:lpstr>
      <vt:lpstr>verdana</vt:lpstr>
      <vt:lpstr>Office 佈景主題</vt:lpstr>
      <vt:lpstr>Prospero template</vt:lpstr>
      <vt:lpstr>FHIR observation  標準化量測及檢查資料</vt:lpstr>
      <vt:lpstr>個人健康紀錄相關 Resources</vt:lpstr>
      <vt:lpstr>FHIR Observation </vt:lpstr>
      <vt:lpstr>PowerPoint 簡報</vt:lpstr>
      <vt:lpstr>Observation usage(應用範圍) 1</vt:lpstr>
      <vt:lpstr>Observation usage(應用範圍)2</vt:lpstr>
      <vt:lpstr>引入FHIR 標準的好處 </vt:lpstr>
      <vt:lpstr>PowerPoint 簡報</vt:lpstr>
      <vt:lpstr>PowerPoint 簡報</vt:lpstr>
      <vt:lpstr>Observation 主要欄位 1</vt:lpstr>
      <vt:lpstr>FHIR resource id   </vt:lpstr>
      <vt:lpstr>Observation 主要欄位 </vt:lpstr>
      <vt:lpstr>Observation、Conduction、Patient Relation</vt:lpstr>
      <vt:lpstr>Observation 主要欄位</vt:lpstr>
      <vt:lpstr>Observation.code</vt:lpstr>
      <vt:lpstr>Observation 當中的時間</vt:lpstr>
      <vt:lpstr>量測部位及量測方式</vt:lpstr>
      <vt:lpstr>Observation.value </vt:lpstr>
      <vt:lpstr>Observation.value </vt:lpstr>
      <vt:lpstr>Observation.component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產生及上傳</vt:lpstr>
      <vt:lpstr>Post FHIR Observation  (範例程式:postTemprature) </vt:lpstr>
      <vt:lpstr>PowerPoint 簡報</vt:lpstr>
      <vt:lpstr>PowerPoint 簡報</vt:lpstr>
      <vt:lpstr>PowerPoint 簡報</vt:lpstr>
      <vt:lpstr>PowerPoint 簡報</vt:lpstr>
      <vt:lpstr>調閱及呈現</vt:lpstr>
      <vt:lpstr>PowerPoint 簡報</vt:lpstr>
      <vt:lpstr>FHIR 輸入介面範例</vt:lpstr>
      <vt:lpstr>PowerPoint 簡報</vt:lpstr>
      <vt:lpstr>生醫及影音資訊標準化</vt:lpstr>
      <vt:lpstr>IoMT 與就醫情境整合</vt:lpstr>
      <vt:lpstr>引入FHIR 標準的好處 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武門 玄</dc:creator>
  <cp:lastModifiedBy>蕭嘉宏</cp:lastModifiedBy>
  <cp:revision>127</cp:revision>
  <dcterms:created xsi:type="dcterms:W3CDTF">2018-02-03T05:10:10Z</dcterms:created>
  <dcterms:modified xsi:type="dcterms:W3CDTF">2021-10-13T07:36:23Z</dcterms:modified>
</cp:coreProperties>
</file>