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54" r:id="rId2"/>
    <p:sldId id="461" r:id="rId3"/>
    <p:sldId id="462" r:id="rId4"/>
    <p:sldId id="459" r:id="rId5"/>
    <p:sldId id="460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56" r:id="rId24"/>
    <p:sldId id="458" r:id="rId25"/>
    <p:sldId id="455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66" d="100"/>
          <a:sy n="66" d="100"/>
        </p:scale>
        <p:origin x="8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4CD7D-B4CD-4BFE-90A3-66B74AEF6E64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FFC-86F2-42C0-AF85-10FDEE5A89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5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9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819150"/>
            <a:ext cx="5918200" cy="3330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01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53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字串，其中包含了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三個部分，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用來指定加密的方法，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用來儲存授權的相關資訊，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則是將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簽章加密後的訊息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數位簽章加密後得到的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Base64 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字串，可以在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環境中通過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、參數、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header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等方式輕易的傳輸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：用來指定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所使用的加密方法，包含了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所使用的加密演算法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兩個部分。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：用來儲存授權用戶與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的資訊，包含授權用戶的身份、要調閱的資源連結、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有效時限等等。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：須遵循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Web Signature (JWS)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的規範，必須使用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所指定的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進行加密簽章，目的在於驗證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的簽發者，也可避免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在傳輸中被竄改。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2FE6-3BDE-4ED3-9961-D7E8DFAA224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00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52" y="1575794"/>
            <a:ext cx="7781413" cy="41612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25"/>
            </a:lvl1pPr>
            <a:lvl2pPr>
              <a:defRPr sz="1125"/>
            </a:lvl2pPr>
            <a:lvl3pPr>
              <a:defRPr sz="1125"/>
            </a:lvl3pPr>
            <a:lvl4pPr>
              <a:defRPr sz="1125"/>
            </a:lvl4pPr>
            <a:lvl5pPr>
              <a:defRPr sz="112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44221" y="54467"/>
            <a:ext cx="8181808" cy="63408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1200" b="1" i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64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hapi.fhir.org/baseR4/Encounter/1821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FHIR</a:t>
            </a:r>
            <a:r>
              <a:rPr lang="en-US" altLang="zh-TW" dirty="0" smtClean="0"/>
              <a:t> Encounter</a:t>
            </a:r>
            <a:br>
              <a:rPr lang="en-US" altLang="zh-TW" dirty="0" smtClean="0"/>
            </a:br>
            <a:r>
              <a:rPr lang="zh-TW" altLang="en-US" dirty="0" smtClean="0"/>
              <a:t>就醫資訊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3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131097"/>
            <a:ext cx="8156122" cy="994172"/>
          </a:xfrm>
        </p:spPr>
        <p:txBody>
          <a:bodyPr/>
          <a:lstStyle/>
          <a:p>
            <a:pPr algn="ctr"/>
            <a:r>
              <a:rPr lang="zh-TW" altLang="en-US" dirty="0"/>
              <a:t>可能的應用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就醫前將</a:t>
            </a:r>
            <a:r>
              <a:rPr lang="zh-TW" altLang="en-US" b="1" dirty="0" smtClean="0">
                <a:solidFill>
                  <a:srgbClr val="FF0000"/>
                </a:solidFill>
              </a:rPr>
              <a:t>病人狀況及檢測資料</a:t>
            </a:r>
            <a:r>
              <a:rPr lang="zh-TW" altLang="en-US" dirty="0" smtClean="0"/>
              <a:t>轉入目標醫院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就醫遠距諮詢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就醫過程資訊整合服務</a:t>
            </a:r>
            <a:endParaRPr lang="en-US" altLang="zh-TW" dirty="0"/>
          </a:p>
          <a:p>
            <a:pPr lvl="1"/>
            <a:r>
              <a:rPr lang="zh-TW" altLang="en-US" dirty="0" smtClean="0"/>
              <a:t>利用 </a:t>
            </a:r>
            <a:r>
              <a:rPr lang="en-US" altLang="zh-TW" dirty="0" smtClean="0"/>
              <a:t>encounter status </a:t>
            </a:r>
            <a:r>
              <a:rPr lang="zh-TW" altLang="en-US" dirty="0" smtClean="0"/>
              <a:t>相關資訊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整合家屬、交通、及醫院志工、及醫護人員所有系統，協同提供服務，減少人力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如減少洗腎病人陪伴人力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13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51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79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6815" y="993577"/>
            <a:ext cx="7886700" cy="994172"/>
          </a:xfrm>
        </p:spPr>
        <p:txBody>
          <a:bodyPr/>
          <a:lstStyle/>
          <a:p>
            <a:r>
              <a:rPr lang="en-US" altLang="zh-TW" dirty="0" smtClean="0"/>
              <a:t>Encounter </a:t>
            </a:r>
            <a:r>
              <a:rPr lang="zh-TW" altLang="en-US" dirty="0" smtClean="0"/>
              <a:t>欄位及查詢條件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111" y="2024744"/>
            <a:ext cx="9281262" cy="42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9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443" y="726537"/>
            <a:ext cx="7886700" cy="994172"/>
          </a:xfrm>
        </p:spPr>
        <p:txBody>
          <a:bodyPr/>
          <a:lstStyle/>
          <a:p>
            <a:r>
              <a:rPr lang="en-US" altLang="zh-TW" dirty="0" smtClean="0"/>
              <a:t>Encounter </a:t>
            </a:r>
            <a:r>
              <a:rPr lang="zh-TW" altLang="en-US" dirty="0" smtClean="0"/>
              <a:t>欄位及查詢條件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4" y="1659392"/>
            <a:ext cx="9070522" cy="2314575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4327072"/>
            <a:ext cx="7886700" cy="11629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Type: </a:t>
            </a:r>
            <a:r>
              <a:rPr lang="zh-TW" altLang="en-US" dirty="0" smtClean="0"/>
              <a:t>如查詢及即將來做乳篩的病人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Subject: </a:t>
            </a:r>
            <a:r>
              <a:rPr lang="zh-TW" altLang="en-US" dirty="0" smtClean="0"/>
              <a:t>查詢某病人的就醫紀錄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91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0486" y="94331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TW" sz="4050" dirty="0"/>
              <a:t>Encounter type examples</a:t>
            </a:r>
            <a:endParaRPr lang="zh-TW" altLang="en-US" sz="405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9285" y="3940969"/>
            <a:ext cx="7886700" cy="3263504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7" y="2125269"/>
            <a:ext cx="9119555" cy="33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9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sz="quarter" idx="1"/>
          </p:nvPr>
        </p:nvSpPr>
        <p:spPr>
          <a:xfrm>
            <a:off x="468650" y="2022024"/>
            <a:ext cx="8153400" cy="3371850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3000" dirty="0">
                <a:latin typeface="Times New Roman" pitchFamily="18" charset="0"/>
                <a:cs typeface="Times New Roman" pitchFamily="18" charset="0"/>
              </a:rPr>
              <a:t>基於 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zh-TW" altLang="en-US" sz="3000" dirty="0">
                <a:latin typeface="Times New Roman" pitchFamily="18" charset="0"/>
                <a:cs typeface="Times New Roman" pitchFamily="18" charset="0"/>
              </a:rPr>
              <a:t> 及 標準資料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3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TW" sz="30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zh-TW" alt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resources)</a:t>
            </a:r>
          </a:p>
          <a:p>
            <a:pPr lvl="1"/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快速發展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各式 前端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瀏覽器或 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APP)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應用</a:t>
            </a:r>
            <a:endParaRPr lang="en-US" altLang="zh-TW" sz="2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與標準的 </a:t>
            </a:r>
            <a:r>
              <a:rPr lang="en-US" altLang="zh-TW" sz="2700" dirty="0" err="1">
                <a:latin typeface="Times New Roman" pitchFamily="18" charset="0"/>
                <a:cs typeface="Times New Roman" pitchFamily="18" charset="0"/>
              </a:rPr>
              <a:t>FHIR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伺服器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有 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open source 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系統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700" dirty="0">
                <a:latin typeface="Times New Roman" pitchFamily="18" charset="0"/>
                <a:cs typeface="Times New Roman" pitchFamily="18" charset="0"/>
              </a:rPr>
              <a:t> 整合應用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TW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TW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須寫伺服器端的</a:t>
            </a:r>
            <a:r>
              <a:rPr lang="zh-TW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程式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3000" dirty="0">
                <a:latin typeface="Times New Roman" pitchFamily="18" charset="0"/>
                <a:cs typeface="Times New Roman" pitchFamily="18" charset="0"/>
              </a:rPr>
              <a:t>系統範例</a:t>
            </a:r>
            <a:endParaRPr lang="en-US" altLang="zh-TW" sz="3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腎臟</a:t>
            </a:r>
            <a:r>
              <a:rPr lang="zh-TW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病人醫護表單</a:t>
            </a:r>
            <a:endParaRPr lang="en-US" altLang="zh-TW" sz="2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TW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醫學影像報告</a:t>
            </a:r>
            <a:r>
              <a:rPr lang="zh-TW" altLang="en-US" sz="27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系統</a:t>
            </a:r>
            <a:endParaRPr lang="zh-TW" altLang="en-US" sz="2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TW" alt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438717" y="1257308"/>
            <a:ext cx="8181808" cy="475562"/>
          </a:xfrm>
        </p:spPr>
        <p:txBody>
          <a:bodyPr>
            <a:noAutofit/>
          </a:bodyPr>
          <a:lstStyle/>
          <a:p>
            <a:pPr algn="ctr"/>
            <a:r>
              <a:rPr lang="en-US" altLang="zh-TW" sz="3600" b="1" dirty="0" err="1">
                <a:solidFill>
                  <a:srgbClr val="000000"/>
                </a:solidFill>
              </a:rPr>
              <a:t>FHIR</a:t>
            </a:r>
            <a:r>
              <a:rPr lang="zh-TW" altLang="en-US" sz="3600" b="1" dirty="0">
                <a:solidFill>
                  <a:srgbClr val="000000"/>
                </a:solidFill>
              </a:rPr>
              <a:t> 及 </a:t>
            </a:r>
            <a:r>
              <a:rPr lang="en-US" altLang="zh-TW" sz="3600" b="1" dirty="0">
                <a:solidFill>
                  <a:srgbClr val="000000"/>
                </a:solidFill>
              </a:rPr>
              <a:t>DICOMWeb </a:t>
            </a:r>
            <a:r>
              <a:rPr lang="zh-TW" altLang="en-US" sz="3600" b="1" dirty="0">
                <a:solidFill>
                  <a:srgbClr val="000000"/>
                </a:solidFill>
              </a:rPr>
              <a:t>系統範例</a:t>
            </a:r>
            <a:endParaRPr lang="en-GB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1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Encounter</a:t>
            </a:r>
            <a:r>
              <a:rPr lang="zh-TW" altLang="en-US" dirty="0" smtClean="0"/>
              <a:t> 可應用之情境與場域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58650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可用於各式健康醫療應用情境</a:t>
            </a:r>
          </a:p>
          <a:p>
            <a:pPr lvl="1"/>
            <a:r>
              <a:rPr lang="en-US" altLang="zh-TW" dirty="0" smtClean="0"/>
              <a:t>ambulatory</a:t>
            </a:r>
            <a:r>
              <a:rPr lang="en-US" altLang="zh-TW" dirty="0"/>
              <a:t>, emergency, </a:t>
            </a:r>
            <a:r>
              <a:rPr lang="en-US" altLang="zh-TW" dirty="0">
                <a:solidFill>
                  <a:srgbClr val="FF0000"/>
                </a:solidFill>
              </a:rPr>
              <a:t>home health</a:t>
            </a:r>
            <a:r>
              <a:rPr lang="en-US" altLang="zh-TW" dirty="0"/>
              <a:t>, inpatient and </a:t>
            </a:r>
            <a:r>
              <a:rPr lang="en-US" altLang="zh-TW" dirty="0">
                <a:solidFill>
                  <a:srgbClr val="FF0000"/>
                </a:solidFill>
              </a:rPr>
              <a:t>virtual </a:t>
            </a:r>
            <a:r>
              <a:rPr lang="en-US" altLang="zh-TW" dirty="0" smtClean="0">
                <a:solidFill>
                  <a:srgbClr val="FF0000"/>
                </a:solidFill>
              </a:rPr>
              <a:t>encounters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及</a:t>
            </a:r>
            <a:r>
              <a:rPr lang="zh-TW" altLang="en-US" dirty="0"/>
              <a:t>多樣之 </a:t>
            </a:r>
            <a:r>
              <a:rPr lang="en-US" altLang="zh-TW" dirty="0"/>
              <a:t>API </a:t>
            </a:r>
            <a:r>
              <a:rPr lang="zh-TW" altLang="en-US" dirty="0"/>
              <a:t>查詢條件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查詢今天預定到院須安排輪椅的病人</a:t>
            </a:r>
            <a:endParaRPr lang="en-US" altLang="zh-TW" dirty="0" smtClean="0"/>
          </a:p>
          <a:p>
            <a:pPr lvl="2"/>
            <a:r>
              <a:rPr lang="en-US" altLang="zh-TW" dirty="0"/>
              <a:t>http://hapi.fhir.org/baseR4/Encounter?special-arrangement=wheel&amp;status=planned&amp;date=2019-09-14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查詢某病人</a:t>
            </a:r>
            <a:r>
              <a:rPr lang="en-US" altLang="zh-TW" dirty="0" smtClean="0"/>
              <a:t>(id = 22797)</a:t>
            </a:r>
            <a:r>
              <a:rPr lang="zh-TW" altLang="en-US" dirty="0" smtClean="0"/>
              <a:t>之就醫紀錄</a:t>
            </a:r>
            <a:endParaRPr lang="en-US" altLang="zh-TW" dirty="0" smtClean="0"/>
          </a:p>
          <a:p>
            <a:pPr lvl="2"/>
            <a:r>
              <a:rPr lang="en-US" altLang="zh-TW" dirty="0"/>
              <a:t>http://hapi.fhir.org/baseR4/Encounter?patient=22797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511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9" y="1628304"/>
            <a:ext cx="861686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56970" y="1257307"/>
            <a:ext cx="8181808" cy="4755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00" b="1" i="0" kern="120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zh-TW" altLang="en-US" sz="3000" dirty="0">
                <a:solidFill>
                  <a:srgbClr val="000000"/>
                </a:solidFill>
              </a:rPr>
              <a:t>腎臟病人醫護</a:t>
            </a:r>
            <a:r>
              <a:rPr lang="zh-TW" altLang="en-US" sz="3000" dirty="0">
                <a:solidFill>
                  <a:srgbClr val="000000"/>
                </a:solidFill>
              </a:rPr>
              <a:t>表單</a:t>
            </a:r>
            <a:r>
              <a:rPr lang="en-US" altLang="zh-TW" sz="3000" dirty="0">
                <a:solidFill>
                  <a:srgbClr val="000000"/>
                </a:solidFill>
              </a:rPr>
              <a:t>--</a:t>
            </a:r>
            <a:r>
              <a:rPr lang="zh-TW" altLang="en-US" sz="3000" dirty="0">
                <a:solidFill>
                  <a:srgbClr val="000000"/>
                </a:solidFill>
              </a:rPr>
              <a:t>可供病人或醫護人員填寫</a:t>
            </a:r>
            <a:endParaRPr lang="zh-TW" altLang="en-US" sz="3000" dirty="0">
              <a:solidFill>
                <a:srgbClr val="000000"/>
              </a:solidFill>
            </a:endParaRPr>
          </a:p>
          <a:p>
            <a:pPr algn="ctr"/>
            <a:endParaRPr lang="en-GB" sz="3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38717" y="1019527"/>
            <a:ext cx="8181808" cy="475562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dirty="0">
                <a:solidFill>
                  <a:srgbClr val="000000"/>
                </a:solidFill>
                <a:latin typeface="+mj-lt"/>
              </a:rPr>
              <a:t>病人基本資料及就醫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(Encounter)</a:t>
            </a:r>
            <a:r>
              <a:rPr lang="zh-TW" altLang="en-US" sz="3600" dirty="0">
                <a:solidFill>
                  <a:srgbClr val="000000"/>
                </a:solidFill>
                <a:latin typeface="+mj-lt"/>
              </a:rPr>
              <a:t>資訊</a:t>
            </a:r>
            <a:endParaRPr lang="en-GB" sz="3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08" y="1437399"/>
            <a:ext cx="69008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User\Desktop\未命名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09" y="3626114"/>
            <a:ext cx="6900863" cy="273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5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FHIR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病人基本資料標準規格</a:t>
            </a:r>
            <a:endParaRPr lang="en-US" altLang="zh-TW" dirty="0" smtClean="0"/>
          </a:p>
          <a:p>
            <a:r>
              <a:rPr lang="zh-TW" altLang="en-US" dirty="0" smtClean="0"/>
              <a:t>基於此規格，全球各地病人資料具統一格式</a:t>
            </a:r>
            <a:endParaRPr lang="en-US" altLang="zh-TW" dirty="0" smtClean="0"/>
          </a:p>
          <a:p>
            <a:r>
              <a:rPr lang="zh-TW" altLang="en-US" dirty="0" smtClean="0"/>
              <a:t>可在各 </a:t>
            </a:r>
            <a:r>
              <a:rPr lang="en-US" altLang="zh-TW" dirty="0" smtClean="0"/>
              <a:t>FHIR</a:t>
            </a:r>
            <a:r>
              <a:rPr lang="zh-TW" altLang="en-US" dirty="0" smtClean="0"/>
              <a:t> 系統間互通</a:t>
            </a:r>
            <a:endParaRPr lang="en-US" altLang="zh-TW" dirty="0" smtClean="0"/>
          </a:p>
          <a:p>
            <a:r>
              <a:rPr lang="zh-TW" altLang="en-US" dirty="0" smtClean="0"/>
              <a:t>參考連結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www.hl7.org/fhir/patient.html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中文規格</a:t>
            </a:r>
            <a:endParaRPr lang="en-US" altLang="zh-TW" dirty="0" smtClean="0"/>
          </a:p>
          <a:p>
            <a:pPr lvl="2"/>
            <a:r>
              <a:rPr lang="en-US" altLang="zh-TW" dirty="0"/>
              <a:t>https://mos2718.github.io/FHIRspec/Spec/Patient/EHR_Patient.docx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33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38717" y="1019527"/>
            <a:ext cx="8181808" cy="475562"/>
          </a:xfrm>
        </p:spPr>
        <p:txBody>
          <a:bodyPr>
            <a:noAutofit/>
          </a:bodyPr>
          <a:lstStyle/>
          <a:p>
            <a:pPr algn="ctr"/>
            <a:r>
              <a:rPr lang="zh-TW" altLang="en-US" sz="3600" dirty="0">
                <a:solidFill>
                  <a:srgbClr val="000000"/>
                </a:solidFill>
                <a:latin typeface="+mj-lt"/>
              </a:rPr>
              <a:t>病人健康狀況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( </a:t>
            </a:r>
            <a:r>
              <a:rPr lang="en-US" altLang="zh-TW" sz="3600" dirty="0" err="1">
                <a:solidFill>
                  <a:srgbClr val="000000"/>
                </a:solidFill>
                <a:latin typeface="+mj-lt"/>
              </a:rPr>
              <a:t>FHIR</a:t>
            </a:r>
            <a:r>
              <a:rPr lang="zh-TW" altLang="en-US" sz="3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Condition</a:t>
            </a:r>
            <a:r>
              <a:rPr lang="zh-TW" altLang="en-US" sz="3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+mj-lt"/>
              </a:rPr>
              <a:t>)</a:t>
            </a:r>
            <a:endParaRPr lang="en-GB" sz="3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" y="1659736"/>
            <a:ext cx="8893969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" y="3683805"/>
            <a:ext cx="8901113" cy="24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0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14462" y="968859"/>
            <a:ext cx="5789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sz="3300" dirty="0" err="1"/>
              <a:t>FHIR</a:t>
            </a:r>
            <a:r>
              <a:rPr lang="zh-TW" altLang="en-US" sz="3300" dirty="0"/>
              <a:t> 網頁表單範例程式</a:t>
            </a:r>
            <a:endParaRPr lang="en-US" altLang="zh-TW" sz="33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0F1A-32E0-4952-9759-CD47539307D0}" type="slidenum">
              <a:rPr lang="en-US" altLang="zh-TW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55" y="2207419"/>
            <a:ext cx="4908884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7" y="3741632"/>
            <a:ext cx="4241131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43640" y="1774522"/>
            <a:ext cx="2716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" b="1" dirty="0"/>
              <a:t>網頁</a:t>
            </a:r>
            <a:endParaRPr lang="zh-TW" altLang="en-US" sz="135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9153" y="3368706"/>
            <a:ext cx="2716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" b="1" dirty="0"/>
              <a:t>對應的 </a:t>
            </a:r>
            <a:r>
              <a:rPr lang="en-US" altLang="zh-TW" sz="1350" b="1" dirty="0"/>
              <a:t>HTML</a:t>
            </a:r>
            <a:r>
              <a:rPr lang="zh-TW" altLang="en-US" sz="1350" b="1" dirty="0"/>
              <a:t> 標籤</a:t>
            </a:r>
            <a:endParaRPr lang="zh-TW" altLang="en-US" sz="135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869538"/>
            <a:ext cx="3228975" cy="3044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91" y="2051521"/>
            <a:ext cx="335756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414212" y="1636022"/>
            <a:ext cx="27161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50" b="1" dirty="0"/>
              <a:t>程式中的 </a:t>
            </a:r>
            <a:r>
              <a:rPr lang="en-US" altLang="zh-TW" sz="1350" b="1" dirty="0"/>
              <a:t>patient </a:t>
            </a:r>
            <a:r>
              <a:rPr lang="zh-TW" altLang="en-US" sz="1350" b="1" dirty="0"/>
              <a:t>物件</a:t>
            </a:r>
            <a:endParaRPr lang="zh-TW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8000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614462" y="968859"/>
            <a:ext cx="5789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 algn="ctr"/>
            <a:r>
              <a:rPr lang="en-US" altLang="zh-TW" sz="3300" dirty="0" err="1"/>
              <a:t>FHIR</a:t>
            </a:r>
            <a:r>
              <a:rPr lang="zh-TW" altLang="en-US" sz="3300" dirty="0"/>
              <a:t> 網頁表單範例程式</a:t>
            </a:r>
            <a:endParaRPr lang="en-US" altLang="zh-TW" sz="33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9531" y="4130221"/>
            <a:ext cx="7269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50" b="1" dirty="0" err="1"/>
              <a:t>FHIR</a:t>
            </a:r>
            <a:r>
              <a:rPr lang="zh-TW" altLang="en-US" sz="1350" b="1" dirty="0"/>
              <a:t> 表單新增資料主要程式</a:t>
            </a:r>
            <a:r>
              <a:rPr lang="en-US" altLang="zh-TW" sz="1350" b="1" dirty="0"/>
              <a:t>:</a:t>
            </a:r>
          </a:p>
          <a:p>
            <a:r>
              <a:rPr lang="en-US" altLang="zh-TW" sz="1350" b="1" dirty="0"/>
              <a:t>1. </a:t>
            </a:r>
            <a:r>
              <a:rPr lang="zh-TW" altLang="en-US" sz="1350" b="1" dirty="0"/>
              <a:t>填表資料寫入物件    </a:t>
            </a:r>
            <a:r>
              <a:rPr lang="en-US" altLang="zh-TW" sz="1350" b="1" dirty="0"/>
              <a:t>2. </a:t>
            </a:r>
            <a:r>
              <a:rPr lang="zh-TW" altLang="en-US" sz="1350" b="1" dirty="0"/>
              <a:t>呼叫對應的 </a:t>
            </a:r>
            <a:r>
              <a:rPr lang="en-US" altLang="zh-TW" sz="1350" b="1" dirty="0" err="1"/>
              <a:t>FHIR</a:t>
            </a:r>
            <a:r>
              <a:rPr lang="zh-TW" altLang="en-US" sz="1350" b="1" dirty="0"/>
              <a:t> </a:t>
            </a:r>
            <a:r>
              <a:rPr lang="en-US" altLang="zh-TW" sz="1350" b="1" dirty="0"/>
              <a:t>API</a:t>
            </a:r>
          </a:p>
          <a:p>
            <a:endParaRPr lang="en-US" altLang="zh-TW" sz="1350" b="1" dirty="0"/>
          </a:p>
          <a:p>
            <a:r>
              <a:rPr lang="zh-TW" altLang="en-US" sz="1350" b="1" dirty="0"/>
              <a:t>調閱 </a:t>
            </a:r>
            <a:r>
              <a:rPr lang="en-US" altLang="zh-TW" sz="1350" b="1" dirty="0" err="1"/>
              <a:t>FHIR</a:t>
            </a:r>
            <a:r>
              <a:rPr lang="en-US" altLang="zh-TW" sz="1350" b="1" dirty="0"/>
              <a:t> </a:t>
            </a:r>
            <a:r>
              <a:rPr lang="zh-TW" altLang="en-US" sz="1350" b="1" dirty="0"/>
              <a:t>資料到前端呈現程式</a:t>
            </a:r>
            <a:endParaRPr lang="en-US" altLang="zh-TW" sz="1350" b="1" dirty="0"/>
          </a:p>
          <a:p>
            <a:r>
              <a:rPr lang="en-US" altLang="zh-TW" sz="1350" b="1" dirty="0"/>
              <a:t>1. </a:t>
            </a:r>
            <a:r>
              <a:rPr lang="zh-TW" altLang="en-US" sz="1350" b="1" dirty="0"/>
              <a:t>呼叫 </a:t>
            </a:r>
            <a:r>
              <a:rPr lang="en-US" altLang="zh-TW" sz="1350" b="1" dirty="0"/>
              <a:t>API </a:t>
            </a:r>
            <a:r>
              <a:rPr lang="zh-TW" altLang="en-US" sz="1350" b="1" dirty="0"/>
              <a:t>取得資料     </a:t>
            </a:r>
            <a:r>
              <a:rPr lang="en-US" altLang="zh-TW" sz="1350" b="1" dirty="0"/>
              <a:t>2. </a:t>
            </a:r>
            <a:r>
              <a:rPr lang="zh-TW" altLang="en-US" sz="1350" b="1" dirty="0"/>
              <a:t>將取得的資料物件化，再套表呈現</a:t>
            </a:r>
            <a:endParaRPr lang="en-US" altLang="zh-TW" sz="1350" b="1" dirty="0"/>
          </a:p>
          <a:p>
            <a:endParaRPr lang="en-US" altLang="zh-TW" sz="1350" b="1" dirty="0"/>
          </a:p>
          <a:p>
            <a:r>
              <a:rPr lang="zh-TW" altLang="en-US" sz="1350" b="1" dirty="0"/>
              <a:t>上述</a:t>
            </a:r>
            <a:r>
              <a:rPr lang="zh-TW" altLang="en-US" sz="1350" b="1" dirty="0"/>
              <a:t>模式可發展非常多的健康醫療</a:t>
            </a:r>
            <a:r>
              <a:rPr lang="zh-TW" altLang="en-US" sz="1350" b="1" dirty="0"/>
              <a:t>應用</a:t>
            </a:r>
            <a:endParaRPr lang="en-US" altLang="zh-TW" sz="1350" b="1" dirty="0"/>
          </a:p>
          <a:p>
            <a:r>
              <a:rPr lang="zh-TW" altLang="en-US" sz="1350" b="1" dirty="0"/>
              <a:t>因</a:t>
            </a:r>
            <a:r>
              <a:rPr lang="zh-TW" altLang="en-US" sz="1350" b="1" dirty="0"/>
              <a:t>有開</a:t>
            </a:r>
            <a:r>
              <a:rPr lang="zh-TW" altLang="en-US" sz="1350" b="1" dirty="0"/>
              <a:t>源 </a:t>
            </a:r>
            <a:r>
              <a:rPr lang="en-US" altLang="zh-TW" sz="1350" b="1" dirty="0" err="1"/>
              <a:t>FHIR</a:t>
            </a:r>
            <a:r>
              <a:rPr lang="zh-TW" altLang="en-US" sz="1350" b="1" dirty="0"/>
              <a:t> </a:t>
            </a:r>
            <a:r>
              <a:rPr lang="en-US" altLang="zh-TW" sz="1350" b="1" dirty="0"/>
              <a:t>server( </a:t>
            </a:r>
            <a:r>
              <a:rPr lang="zh-TW" altLang="en-US" sz="1350" b="1" dirty="0"/>
              <a:t>類似 </a:t>
            </a:r>
            <a:r>
              <a:rPr lang="en-US" altLang="zh-TW" sz="1350" b="1" dirty="0"/>
              <a:t>PACS</a:t>
            </a:r>
            <a:r>
              <a:rPr lang="zh-TW" altLang="en-US" sz="1350" b="1" dirty="0"/>
              <a:t> </a:t>
            </a:r>
            <a:r>
              <a:rPr lang="en-US" altLang="zh-TW" sz="1350" b="1" dirty="0"/>
              <a:t>server </a:t>
            </a:r>
            <a:r>
              <a:rPr lang="zh-TW" altLang="en-US" sz="1350" b="1" dirty="0"/>
              <a:t>腳色</a:t>
            </a:r>
            <a:r>
              <a:rPr lang="en-US" altLang="zh-TW" sz="1350" b="1" dirty="0"/>
              <a:t>)</a:t>
            </a:r>
            <a:r>
              <a:rPr lang="zh-TW" altLang="en-US" sz="1350" b="1" dirty="0"/>
              <a:t>，許多應用可共用一  </a:t>
            </a:r>
            <a:r>
              <a:rPr lang="en-US" altLang="zh-TW" sz="1350" b="1" dirty="0" err="1"/>
              <a:t>FHIR</a:t>
            </a:r>
            <a:r>
              <a:rPr lang="zh-TW" altLang="en-US" sz="1350" b="1" dirty="0"/>
              <a:t> </a:t>
            </a:r>
            <a:r>
              <a:rPr lang="en-US" altLang="zh-TW" sz="1350" b="1" dirty="0" err="1"/>
              <a:t>vserver</a:t>
            </a:r>
            <a:r>
              <a:rPr lang="zh-TW" altLang="en-US" sz="1350" b="1" dirty="0"/>
              <a:t>，整合擴充性</a:t>
            </a:r>
            <a:r>
              <a:rPr lang="zh-TW" altLang="en-US" sz="1350" b="1" dirty="0"/>
              <a:t>佳。</a:t>
            </a:r>
            <a:endParaRPr lang="zh-TW" altLang="en-US" sz="135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6" y="1636177"/>
            <a:ext cx="8208169" cy="2307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1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4744" y="-12982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08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描述就醫過程之人、事、時、地、物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34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Encounter</a:t>
            </a:r>
            <a:r>
              <a:rPr lang="zh-TW" altLang="en-US" dirty="0" smtClean="0"/>
              <a:t> 就醫</a:t>
            </a:r>
            <a:r>
              <a:rPr lang="zh-TW" altLang="en-US" dirty="0"/>
              <a:t>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描述就醫過程之人、事、時、地、物</a:t>
            </a:r>
            <a:endParaRPr lang="en-US" altLang="zh-TW" dirty="0" smtClean="0"/>
          </a:p>
          <a:p>
            <a:r>
              <a:rPr lang="zh-TW" altLang="en-US" dirty="0" smtClean="0"/>
              <a:t>可利用 </a:t>
            </a:r>
            <a:r>
              <a:rPr lang="en-US" altLang="zh-TW" dirty="0" smtClean="0"/>
              <a:t>Encounter </a:t>
            </a:r>
            <a:r>
              <a:rPr lang="zh-TW" altLang="en-US" dirty="0" smtClean="0"/>
              <a:t>紀錄就醫相關資訊</a:t>
            </a:r>
            <a:endParaRPr lang="en-US" altLang="zh-TW" dirty="0" smtClean="0"/>
          </a:p>
          <a:p>
            <a:r>
              <a:rPr lang="zh-TW" altLang="en-US" dirty="0" smtClean="0"/>
              <a:t>可做為此次就醫產生所有病歷之參考</a:t>
            </a:r>
            <a:endParaRPr lang="en-US" altLang="zh-TW" dirty="0" smtClean="0"/>
          </a:p>
          <a:p>
            <a:r>
              <a:rPr lang="zh-TW" altLang="en-US" dirty="0"/>
              <a:t>以利病歷資料之</a:t>
            </a:r>
            <a:r>
              <a:rPr lang="zh-TW" altLang="en-US" dirty="0" smtClean="0"/>
              <a:t>查詢調閱，如查詢此次就醫之</a:t>
            </a:r>
            <a:endParaRPr lang="en-US" altLang="zh-TW" dirty="0" smtClean="0"/>
          </a:p>
          <a:p>
            <a:r>
              <a:rPr lang="zh-TW" altLang="en-US" dirty="0" smtClean="0"/>
              <a:t>資訊醫療</a:t>
            </a:r>
            <a:r>
              <a:rPr lang="zh-TW" altLang="en-US" dirty="0"/>
              <a:t>資訊化作業流程 </a:t>
            </a:r>
          </a:p>
        </p:txBody>
      </p:sp>
    </p:spTree>
    <p:extLst>
      <p:ext uri="{BB962C8B-B14F-4D97-AF65-F5344CB8AC3E}">
        <p14:creationId xmlns:p14="http://schemas.microsoft.com/office/powerpoint/2010/main" val="22880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新增病患及病患列表</a:t>
            </a:r>
          </a:p>
        </p:txBody>
      </p:sp>
    </p:spTree>
    <p:extLst>
      <p:ext uri="{BB962C8B-B14F-4D97-AF65-F5344CB8AC3E}">
        <p14:creationId xmlns:p14="http://schemas.microsoft.com/office/powerpoint/2010/main" val="72940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886" y="116632"/>
            <a:ext cx="8229600" cy="1143000"/>
          </a:xfrm>
        </p:spPr>
        <p:txBody>
          <a:bodyPr/>
          <a:lstStyle/>
          <a:p>
            <a:r>
              <a:rPr lang="en-US" altLang="zh-TW" dirty="0"/>
              <a:t>Encounter </a:t>
            </a:r>
            <a:r>
              <a:rPr lang="zh-TW" altLang="en-US" dirty="0"/>
              <a:t>就醫資訊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223" y="1124744"/>
            <a:ext cx="8229600" cy="4525963"/>
          </a:xfrm>
        </p:spPr>
        <p:txBody>
          <a:bodyPr/>
          <a:lstStyle/>
          <a:p>
            <a:r>
              <a:rPr lang="zh-TW" altLang="en-US" dirty="0"/>
              <a:t>描述就醫過程之人、事、時、地、</a:t>
            </a:r>
            <a:r>
              <a:rPr lang="zh-TW" altLang="en-US" dirty="0" smtClean="0"/>
              <a:t>物</a:t>
            </a:r>
            <a:endParaRPr lang="en-US" altLang="zh-TW" dirty="0" smtClean="0"/>
          </a:p>
          <a:p>
            <a:pPr lvl="1"/>
            <a:r>
              <a:rPr lang="zh-TW" altLang="en-US" sz="1800" dirty="0" smtClean="0"/>
              <a:t>參考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1800" dirty="0"/>
              <a:t>https://</a:t>
            </a:r>
            <a:r>
              <a:rPr lang="en-US" altLang="zh-TW" sz="1800" dirty="0" err="1"/>
              <a:t>www.slideshare.net</a:t>
            </a:r>
            <a:r>
              <a:rPr lang="en-US" altLang="zh-TW" sz="1800" dirty="0"/>
              <a:t>/</a:t>
            </a:r>
            <a:r>
              <a:rPr lang="en-US" altLang="zh-TW" sz="1800" dirty="0" err="1"/>
              <a:t>VictorChai1</a:t>
            </a:r>
            <a:r>
              <a:rPr lang="en-US" altLang="zh-TW" sz="1800" dirty="0"/>
              <a:t>/</a:t>
            </a:r>
            <a:r>
              <a:rPr lang="en-US" altLang="zh-TW" sz="1800" dirty="0" err="1"/>
              <a:t>fhir</a:t>
            </a:r>
            <a:r>
              <a:rPr lang="en-US" altLang="zh-TW" sz="1800" dirty="0"/>
              <a:t>-your-applications</a:t>
            </a:r>
            <a:endParaRPr lang="zh-TW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482974" cy="450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47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Encounter</a:t>
            </a:r>
            <a:r>
              <a:rPr lang="zh-TW" altLang="en-US" dirty="0" smtClean="0"/>
              <a:t> 可應用之情境與場域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ambulatory, emergency, home health, inpatient and virtual </a:t>
            </a:r>
            <a:r>
              <a:rPr lang="en-US" altLang="zh-TW" dirty="0" smtClean="0"/>
              <a:t>encounters...</a:t>
            </a:r>
          </a:p>
          <a:p>
            <a:r>
              <a:rPr lang="zh-TW" altLang="en-US" dirty="0"/>
              <a:t>可</a:t>
            </a:r>
            <a:r>
              <a:rPr lang="zh-TW" altLang="en-US" dirty="0" smtClean="0"/>
              <a:t>用於各式健康醫療應用情境</a:t>
            </a:r>
            <a:endParaRPr lang="en-US" altLang="zh-TW" dirty="0" smtClean="0"/>
          </a:p>
          <a:p>
            <a:r>
              <a:rPr lang="zh-TW" altLang="en-US" dirty="0" smtClean="0"/>
              <a:t>建議現行系統產生</a:t>
            </a:r>
            <a:r>
              <a:rPr lang="en-US" altLang="zh-TW" dirty="0" err="1" smtClean="0"/>
              <a:t>FHIR</a:t>
            </a:r>
            <a:r>
              <a:rPr lang="zh-TW" altLang="en-US" dirty="0" smtClean="0"/>
              <a:t> 標準之 </a:t>
            </a:r>
            <a:r>
              <a:rPr lang="en-US" altLang="zh-TW" dirty="0" smtClean="0"/>
              <a:t>patient and encounter 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r>
              <a:rPr lang="zh-TW" altLang="en-US" dirty="0"/>
              <a:t>以利該次</a:t>
            </a:r>
            <a:r>
              <a:rPr lang="zh-TW" altLang="en-US" dirty="0" smtClean="0"/>
              <a:t>就醫產生的臨醫資料參考引用</a:t>
            </a:r>
            <a:endParaRPr lang="en-US" altLang="zh-TW" smtClean="0"/>
          </a:p>
          <a:p>
            <a:r>
              <a:rPr lang="zh-TW" altLang="en-US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737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7665" y="944724"/>
            <a:ext cx="6172200" cy="857250"/>
          </a:xfrm>
        </p:spPr>
        <p:txBody>
          <a:bodyPr/>
          <a:lstStyle/>
          <a:p>
            <a:r>
              <a:rPr lang="en-US" altLang="zh-TW" dirty="0"/>
              <a:t>Encounter </a:t>
            </a:r>
            <a:r>
              <a:rPr lang="zh-TW" altLang="en-US" dirty="0"/>
              <a:t>就醫資訊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67" y="1700809"/>
            <a:ext cx="6172200" cy="3394472"/>
          </a:xfrm>
        </p:spPr>
        <p:txBody>
          <a:bodyPr/>
          <a:lstStyle/>
          <a:p>
            <a:r>
              <a:rPr lang="zh-TW" altLang="en-US" dirty="0"/>
              <a:t>描述就醫過程之人、事、時、地、</a:t>
            </a:r>
            <a:r>
              <a:rPr lang="zh-TW" altLang="en-US" dirty="0" smtClean="0"/>
              <a:t>物</a:t>
            </a:r>
            <a:endParaRPr lang="en-US" altLang="zh-TW" dirty="0" smtClean="0"/>
          </a:p>
          <a:p>
            <a:pPr lvl="1"/>
            <a:r>
              <a:rPr lang="zh-TW" altLang="en-US" sz="1350" dirty="0"/>
              <a:t>參考</a:t>
            </a:r>
            <a:r>
              <a:rPr lang="en-US" altLang="zh-TW" sz="1350" dirty="0"/>
              <a:t>:</a:t>
            </a:r>
            <a:r>
              <a:rPr lang="zh-TW" altLang="en-US" sz="1350" dirty="0"/>
              <a:t> </a:t>
            </a:r>
            <a:r>
              <a:rPr lang="en-US" altLang="zh-TW" sz="1350" dirty="0"/>
              <a:t>https://</a:t>
            </a:r>
            <a:r>
              <a:rPr lang="en-US" altLang="zh-TW" sz="1350" dirty="0" err="1"/>
              <a:t>www.slideshare.net</a:t>
            </a:r>
            <a:r>
              <a:rPr lang="en-US" altLang="zh-TW" sz="1350" dirty="0"/>
              <a:t>/</a:t>
            </a:r>
            <a:r>
              <a:rPr lang="en-US" altLang="zh-TW" sz="1350" dirty="0" err="1"/>
              <a:t>VictorChai1</a:t>
            </a:r>
            <a:r>
              <a:rPr lang="en-US" altLang="zh-TW" sz="1350" dirty="0"/>
              <a:t>/</a:t>
            </a:r>
            <a:r>
              <a:rPr lang="en-US" altLang="zh-TW" sz="1350" dirty="0" err="1"/>
              <a:t>fhir</a:t>
            </a:r>
            <a:r>
              <a:rPr lang="en-US" altLang="zh-TW" sz="1350" dirty="0"/>
              <a:t>-your-applications</a:t>
            </a:r>
            <a:endParaRPr lang="zh-TW" altLang="en-US" sz="13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170" y="2471684"/>
            <a:ext cx="6362231" cy="337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75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7665" y="944724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50" dirty="0">
                <a:latin typeface="+mn-ea"/>
                <a:ea typeface="+mn-ea"/>
              </a:rPr>
              <a:t>Encounter </a:t>
            </a:r>
            <a:r>
              <a:rPr lang="zh-TW" altLang="en-US" sz="4050" dirty="0">
                <a:latin typeface="+mn-ea"/>
                <a:ea typeface="+mn-ea"/>
              </a:rPr>
              <a:t>就醫資訊</a:t>
            </a:r>
            <a:endParaRPr lang="zh-TW" altLang="en-US" sz="4050" dirty="0">
              <a:latin typeface="+mn-ea"/>
              <a:ea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734786" y="1801974"/>
            <a:ext cx="7886700" cy="3263504"/>
          </a:xfrm>
        </p:spPr>
        <p:txBody>
          <a:bodyPr>
            <a:noAutofit/>
          </a:bodyPr>
          <a:lstStyle/>
          <a:p>
            <a:r>
              <a:rPr lang="zh-TW" altLang="en-US" sz="2700" dirty="0">
                <a:latin typeface="+mn-ea"/>
              </a:rPr>
              <a:t>可用於各式健康醫療應用情境</a:t>
            </a:r>
          </a:p>
          <a:p>
            <a:pPr lvl="1"/>
            <a:r>
              <a:rPr lang="en-US" altLang="zh-TW" sz="2400" dirty="0">
                <a:latin typeface="+mn-ea"/>
              </a:rPr>
              <a:t>ambulatory, emergency, home health, inpatient and virtual encounters...</a:t>
            </a:r>
          </a:p>
          <a:p>
            <a:r>
              <a:rPr lang="en-US" altLang="zh-TW" sz="2700" dirty="0">
                <a:latin typeface="+mn-ea"/>
              </a:rPr>
              <a:t>Encounter </a:t>
            </a:r>
            <a:r>
              <a:rPr lang="zh-TW" altLang="en-US" sz="2700" dirty="0">
                <a:latin typeface="+mn-ea"/>
              </a:rPr>
              <a:t>定義豐富</a:t>
            </a:r>
            <a:r>
              <a:rPr lang="zh-TW" altLang="en-US" sz="2700" dirty="0">
                <a:latin typeface="+mn-ea"/>
              </a:rPr>
              <a:t>的</a:t>
            </a:r>
            <a:r>
              <a:rPr lang="zh-TW" altLang="en-US" sz="2700" dirty="0">
                <a:latin typeface="+mn-ea"/>
              </a:rPr>
              <a:t>欄位規格</a:t>
            </a:r>
            <a:endParaRPr lang="en-US" altLang="zh-TW" sz="2700" dirty="0">
              <a:latin typeface="+mn-ea"/>
            </a:endParaRPr>
          </a:p>
          <a:p>
            <a:pPr lvl="1"/>
            <a:r>
              <a:rPr lang="zh-TW" altLang="en-US" sz="2400" dirty="0">
                <a:latin typeface="+mn-ea"/>
              </a:rPr>
              <a:t>利於</a:t>
            </a:r>
            <a:r>
              <a:rPr lang="zh-TW" altLang="en-US" sz="2400" dirty="0">
                <a:latin typeface="+mn-ea"/>
              </a:rPr>
              <a:t>就醫事前事後安排處理，如</a:t>
            </a:r>
            <a:r>
              <a:rPr lang="en-US" altLang="zh-TW" sz="2400" dirty="0">
                <a:latin typeface="+mn-ea"/>
              </a:rPr>
              <a:t>:</a:t>
            </a:r>
          </a:p>
          <a:p>
            <a:pPr lvl="2"/>
            <a:r>
              <a:rPr lang="en-US" altLang="zh-TW" sz="2100" dirty="0">
                <a:latin typeface="+mn-ea"/>
              </a:rPr>
              <a:t>Status</a:t>
            </a:r>
            <a:r>
              <a:rPr lang="zh-TW" altLang="en-US" sz="2100" dirty="0">
                <a:latin typeface="+mn-ea"/>
              </a:rPr>
              <a:t> </a:t>
            </a:r>
            <a:r>
              <a:rPr lang="en-US" altLang="zh-TW" sz="2100" dirty="0">
                <a:latin typeface="+mn-ea"/>
              </a:rPr>
              <a:t>and </a:t>
            </a:r>
            <a:r>
              <a:rPr lang="en-US" altLang="zh-TW" sz="2100" dirty="0" err="1">
                <a:latin typeface="+mn-ea"/>
              </a:rPr>
              <a:t>statusHistory</a:t>
            </a:r>
            <a:r>
              <a:rPr lang="en-US" altLang="zh-TW" sz="2100" dirty="0">
                <a:latin typeface="+mn-ea"/>
              </a:rPr>
              <a:t>:</a:t>
            </a:r>
            <a:r>
              <a:rPr lang="zh-TW" altLang="en-US" sz="2100" dirty="0">
                <a:latin typeface="+mn-ea"/>
              </a:rPr>
              <a:t>病人</a:t>
            </a:r>
            <a:r>
              <a:rPr lang="zh-TW" altLang="en-US" sz="2100" dirty="0">
                <a:latin typeface="+mn-ea"/>
              </a:rPr>
              <a:t>就醫狀態及時間</a:t>
            </a:r>
            <a:r>
              <a:rPr lang="zh-TW" altLang="en-US" sz="2100" dirty="0">
                <a:latin typeface="+mn-ea"/>
              </a:rPr>
              <a:t>紀錄</a:t>
            </a:r>
            <a:endParaRPr lang="en-US" altLang="zh-TW" sz="2100" dirty="0">
              <a:latin typeface="+mn-ea"/>
            </a:endParaRPr>
          </a:p>
          <a:p>
            <a:pPr lvl="2"/>
            <a:r>
              <a:rPr lang="en-US" altLang="zh-TW" sz="2100" dirty="0" err="1">
                <a:latin typeface="+mn-ea"/>
              </a:rPr>
              <a:t>hospitalization.specialArrangement</a:t>
            </a:r>
            <a:r>
              <a:rPr lang="en-US" altLang="zh-TW" sz="2100" dirty="0">
                <a:latin typeface="+mn-ea"/>
              </a:rPr>
              <a:t>: </a:t>
            </a:r>
            <a:r>
              <a:rPr lang="zh-TW" altLang="en-US" sz="2100" dirty="0">
                <a:latin typeface="+mn-ea"/>
              </a:rPr>
              <a:t>到院特</a:t>
            </a:r>
            <a:r>
              <a:rPr lang="zh-TW" altLang="en-US" sz="2100" dirty="0">
                <a:latin typeface="+mn-ea"/>
              </a:rPr>
              <a:t>別</a:t>
            </a:r>
            <a:r>
              <a:rPr lang="zh-TW" altLang="en-US" sz="2100" dirty="0">
                <a:latin typeface="+mn-ea"/>
              </a:rPr>
              <a:t>準備事項</a:t>
            </a:r>
            <a:endParaRPr lang="en-US" altLang="zh-TW" sz="2100" dirty="0">
              <a:latin typeface="+mn-ea"/>
            </a:endParaRPr>
          </a:p>
          <a:p>
            <a:r>
              <a:rPr lang="en-US" altLang="zh-TW" sz="2700" dirty="0">
                <a:latin typeface="+mn-ea"/>
              </a:rPr>
              <a:t>Ref: https</a:t>
            </a:r>
            <a:r>
              <a:rPr lang="en-US" altLang="zh-TW" sz="2700" dirty="0">
                <a:latin typeface="+mn-ea"/>
              </a:rPr>
              <a:t>://www.hl7.org/fhir/encounter.html</a:t>
            </a:r>
          </a:p>
          <a:p>
            <a:endParaRPr lang="zh-TW" altLang="en-US" sz="2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05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131097"/>
            <a:ext cx="8156122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利用 </a:t>
            </a:r>
            <a:r>
              <a:rPr lang="en-US" altLang="zh-TW" dirty="0" smtClean="0"/>
              <a:t>Encounter </a:t>
            </a:r>
            <a:r>
              <a:rPr lang="zh-TW" altLang="en-US" dirty="0" smtClean="0"/>
              <a:t>提升醫療照護效益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交通及醫院服務人員查詢</a:t>
            </a:r>
            <a:r>
              <a:rPr lang="zh-TW" altLang="en-US" dirty="0"/>
              <a:t>今天預定到院須安排輪椅的病人</a:t>
            </a:r>
          </a:p>
          <a:p>
            <a:pPr lvl="1"/>
            <a:r>
              <a:rPr lang="en-US" altLang="zh-TW" dirty="0"/>
              <a:t>http://hapi.fhir.org/baseR4/Encounter?special-arrangement=wheel&amp;status=planned&amp;date=2019-09-14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醫護人員於看診前了解病人問題 </a:t>
            </a:r>
            <a:r>
              <a:rPr lang="en-US" altLang="zh-TW" dirty="0" smtClean="0"/>
              <a:t>: Encounter </a:t>
            </a:r>
            <a:r>
              <a:rPr lang="en-US" altLang="zh-TW" dirty="0"/>
              <a:t>with healthcare problems (conditions)</a:t>
            </a:r>
          </a:p>
          <a:p>
            <a:pPr lvl="1"/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hapi.fhir.org/baseR4/Encounter/18218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標準化資料利於匯入各健康醫療服務系統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派車管理、醫院志工服務、診間系統等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5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問題討</a:t>
            </a:r>
            <a:r>
              <a:rPr lang="zh-TW" altLang="en-US" dirty="0"/>
              <a:t>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台灣醫資標準推行現況說明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 smtClean="0">
                <a:latin typeface="+mn-ea"/>
              </a:rPr>
              <a:t>通用</a:t>
            </a:r>
            <a:r>
              <a:rPr lang="zh-TW" altLang="en-US" dirty="0">
                <a:latin typeface="+mn-ea"/>
              </a:rPr>
              <a:t>模組、</a:t>
            </a:r>
            <a:r>
              <a:rPr lang="zh-TW" altLang="en-US" dirty="0" smtClean="0">
                <a:latin typeface="+mn-ea"/>
              </a:rPr>
              <a:t>詞彙、聯測、</a:t>
            </a:r>
            <a:r>
              <a:rPr lang="zh-TW" altLang="en-US" dirty="0">
                <a:latin typeface="+mn-ea"/>
              </a:rPr>
              <a:t>資安、教育訓練</a:t>
            </a:r>
          </a:p>
          <a:p>
            <a:pPr lvl="1"/>
            <a:r>
              <a:rPr lang="en-US" altLang="zh-TW" dirty="0" smtClean="0">
                <a:latin typeface="+mn-ea"/>
              </a:rPr>
              <a:t>JCMIT 2019/10/5 </a:t>
            </a:r>
            <a:r>
              <a:rPr lang="zh-TW" altLang="en-US" dirty="0" smtClean="0">
                <a:latin typeface="+mn-ea"/>
              </a:rPr>
              <a:t>輔大進一步討論</a:t>
            </a:r>
            <a:endParaRPr lang="en-US" altLang="zh-TW" dirty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r>
              <a:rPr lang="zh-TW" altLang="en-US" dirty="0" smtClean="0">
                <a:latin typeface="+mn-ea"/>
              </a:rPr>
              <a:t>建立標準化雛形</a:t>
            </a:r>
            <a:r>
              <a:rPr lang="zh-TW" altLang="en-US" dirty="0">
                <a:latin typeface="+mn-ea"/>
              </a:rPr>
              <a:t>系統</a:t>
            </a:r>
          </a:p>
          <a:p>
            <a:pPr lvl="1"/>
            <a:r>
              <a:rPr lang="zh-TW" altLang="en-US" dirty="0" smtClean="0">
                <a:latin typeface="+mn-ea"/>
              </a:rPr>
              <a:t>與學校合作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尤其是醫科大學</a:t>
            </a:r>
            <a:r>
              <a:rPr lang="en-US" altLang="zh-TW" smtClean="0">
                <a:latin typeface="+mn-ea"/>
              </a:rPr>
              <a:t>)</a:t>
            </a:r>
          </a:p>
          <a:p>
            <a:pPr lvl="1"/>
            <a:r>
              <a:rPr lang="zh-TW" altLang="en-US" dirty="0" smtClean="0">
                <a:latin typeface="+mn-ea"/>
              </a:rPr>
              <a:t>先測試評估不影響現行作業</a:t>
            </a:r>
            <a:endParaRPr lang="en-US" altLang="zh-TW" dirty="0" smtClean="0">
              <a:latin typeface="+mn-ea"/>
            </a:endParaRPr>
          </a:p>
          <a:p>
            <a:pPr lvl="1"/>
            <a:r>
              <a:rPr lang="zh-TW" altLang="en-US" dirty="0">
                <a:latin typeface="+mn-ea"/>
              </a:rPr>
              <a:t>使用模擬的資料，不涉資安</a:t>
            </a:r>
          </a:p>
          <a:p>
            <a:pPr lvl="1"/>
            <a:endParaRPr lang="en-US" altLang="zh-TW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96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1104</Words>
  <Application>Microsoft Office PowerPoint</Application>
  <PresentationFormat>如螢幕大小 (4:3)</PresentationFormat>
  <Paragraphs>119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新細明體</vt:lpstr>
      <vt:lpstr>Arial</vt:lpstr>
      <vt:lpstr>Calibri</vt:lpstr>
      <vt:lpstr>Times New Roman</vt:lpstr>
      <vt:lpstr>Office 佈景主題</vt:lpstr>
      <vt:lpstr>FHIR Encounter 就醫資訊</vt:lpstr>
      <vt:lpstr>FHIR patient</vt:lpstr>
      <vt:lpstr>程式範例</vt:lpstr>
      <vt:lpstr>Encounter 就醫資訊</vt:lpstr>
      <vt:lpstr>Encounter 可應用之情境與場域</vt:lpstr>
      <vt:lpstr>Encounter 就醫資訊</vt:lpstr>
      <vt:lpstr>Encounter 就醫資訊</vt:lpstr>
      <vt:lpstr>利用 Encounter 提升醫療照護效益</vt:lpstr>
      <vt:lpstr>問題討論</vt:lpstr>
      <vt:lpstr>可能的應用</vt:lpstr>
      <vt:lpstr>PowerPoint 簡報</vt:lpstr>
      <vt:lpstr>PowerPoint 簡報</vt:lpstr>
      <vt:lpstr>Encounter 欄位及查詢條件</vt:lpstr>
      <vt:lpstr>Encounter 欄位及查詢條件</vt:lpstr>
      <vt:lpstr>Encounter type examples</vt:lpstr>
      <vt:lpstr>FHIR 及 DICOMWeb 系統範例</vt:lpstr>
      <vt:lpstr>Encounter 可應用之情境與場域</vt:lpstr>
      <vt:lpstr>PowerPoint 簡報</vt:lpstr>
      <vt:lpstr>病人基本資料及就醫(Encounter)資訊</vt:lpstr>
      <vt:lpstr>病人健康狀況( FHIR Condition )</vt:lpstr>
      <vt:lpstr>PowerPoint 簡報</vt:lpstr>
      <vt:lpstr>PowerPoint 簡報</vt:lpstr>
      <vt:lpstr>PowerPoint 簡報</vt:lpstr>
      <vt:lpstr>描述就醫過程之人、事、時、地、物 </vt:lpstr>
      <vt:lpstr>Encounter 就醫資訊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健保署鼓勵醫事服務機構即時查詢病患就醫資訊方案 上傳醫療檢查影像格式與機制 問題討論</dc:title>
  <dc:creator>Administrator</dc:creator>
  <cp:lastModifiedBy>chhsiao</cp:lastModifiedBy>
  <cp:revision>606</cp:revision>
  <dcterms:created xsi:type="dcterms:W3CDTF">2018-01-24T01:28:29Z</dcterms:created>
  <dcterms:modified xsi:type="dcterms:W3CDTF">2019-09-30T21:39:06Z</dcterms:modified>
</cp:coreProperties>
</file>