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92" r:id="rId3"/>
    <p:sldId id="399" r:id="rId4"/>
    <p:sldId id="397" r:id="rId5"/>
    <p:sldId id="395" r:id="rId6"/>
    <p:sldId id="398" r:id="rId7"/>
    <p:sldId id="400" r:id="rId8"/>
    <p:sldId id="401" r:id="rId9"/>
    <p:sldId id="402" r:id="rId10"/>
    <p:sldId id="362" r:id="rId11"/>
    <p:sldId id="39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 varScale="1">
        <p:scale>
          <a:sx n="40" d="100"/>
          <a:sy n="40" d="100"/>
        </p:scale>
        <p:origin x="122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4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0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0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0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81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33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52" y="1575794"/>
            <a:ext cx="7781413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44221" y="54467"/>
            <a:ext cx="8181808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0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t" anchorCtr="0"/>
          <a:lstStyle>
            <a:lvl1pPr marL="609585" marR="0" lvl="0" indent="-48258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40256" algn="l">
              <a:lnSpc>
                <a:spcPct val="115000"/>
              </a:lnSpc>
              <a:spcBef>
                <a:spcPts val="253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40256" algn="l">
              <a:lnSpc>
                <a:spcPct val="115000"/>
              </a:lnSpc>
              <a:spcBef>
                <a:spcPts val="2533"/>
              </a:spcBef>
              <a:spcAft>
                <a:spcPts val="2533"/>
              </a:spcAft>
              <a:buClr>
                <a:schemeClr val="dk2"/>
              </a:buClr>
              <a:buSzPts val="16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363" tIns="143363" rIns="143363" bIns="143363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>
                <a:solidFill>
                  <a:srgbClr val="44546A"/>
                </a:solidFill>
              </a:rPr>
              <a:pPr/>
              <a:t>‹#›</a:t>
            </a:fld>
            <a:endParaRPr lang="zh-TW" altLang="en-US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2019/8/12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 smtClean="0"/>
              <a:t>www.hl7.org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search API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www.hl7.org</a:t>
            </a:r>
            <a:r>
              <a:rPr lang="en-US" altLang="zh-TW" dirty="0"/>
              <a:t>/</a:t>
            </a:r>
            <a:r>
              <a:rPr lang="en-US" altLang="zh-TW" dirty="0" err="1"/>
              <a:t>fhir</a:t>
            </a:r>
            <a:r>
              <a:rPr lang="en-US" altLang="zh-TW" dirty="0"/>
              <a:t>/</a:t>
            </a:r>
            <a:r>
              <a:rPr lang="en-US" altLang="zh-TW" dirty="0" err="1"/>
              <a:t>search.html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496827" y="2144025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  <a:endParaRPr lang="en-US" altLang="zh-TW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取得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  <a:endParaRPr lang="en-US" altLang="zh-TW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更新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病患的資料</a:t>
            </a:r>
          </a:p>
          <a:p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刪除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123 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病患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資料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fhir.base.root/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6601205" y="2505533"/>
            <a:ext cx="1146468" cy="3135649"/>
            <a:chOff x="6142476" y="2500306"/>
            <a:chExt cx="1146468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10711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8867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11464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10534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415542" y="1413209"/>
            <a:ext cx="7285332" cy="830997"/>
            <a:chOff x="214282" y="1383557"/>
            <a:chExt cx="728533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214282" y="1383557"/>
              <a:ext cx="6084748" cy="830997"/>
              <a:chOff x="214282" y="1383557"/>
              <a:chExt cx="6084748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55988" cy="499272"/>
                <a:chOff x="1643042" y="1571612"/>
                <a:chExt cx="4655988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7812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132921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44114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214282" y="1383557"/>
                <a:ext cx="141417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357955" y="1571612"/>
              <a:ext cx="1141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prstClr val="white">
                      <a:lumMod val="65000"/>
                    </a:prst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prstClr val="white">
                    <a:lumMod val="65000"/>
                  </a:prst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6601207" y="5971878"/>
            <a:ext cx="1041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02764" y="260648"/>
            <a:ext cx="8181808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 smtClean="0">
                <a:solidFill>
                  <a:srgbClr val="000000"/>
                </a:solidFill>
              </a:rPr>
              <a:t>FHIR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API--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 smtClean="0">
                <a:solidFill>
                  <a:srgbClr val="000000"/>
                </a:solidFill>
              </a:rPr>
              <a:t>各種 </a:t>
            </a:r>
            <a:r>
              <a:rPr lang="en-US" altLang="zh-TW" sz="4000" b="1" dirty="0" smtClean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自有風格 </a:t>
            </a:r>
            <a:r>
              <a:rPr lang="en-US" altLang="zh-TW" dirty="0" smtClean="0">
                <a:solidFill>
                  <a:srgbClr val="FF0000"/>
                </a:solidFill>
              </a:rPr>
              <a:t>API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Restful API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自有風格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每個人設計的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風格可能不同，</a:t>
            </a:r>
            <a:r>
              <a:rPr lang="en-US" altLang="zh-TW" dirty="0" smtClean="0"/>
              <a:t>e.g.</a:t>
            </a:r>
          </a:p>
          <a:p>
            <a:pPr lvl="2"/>
            <a:r>
              <a:rPr lang="zh-TW" altLang="en-US" dirty="0"/>
              <a:t>新增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post     /</a:t>
            </a:r>
            <a:r>
              <a:rPr lang="en-US" altLang="zh-TW" dirty="0" smtClean="0"/>
              <a:t>newPatient.aspx</a:t>
            </a:r>
            <a:endParaRPr lang="en-US" altLang="zh-TW" dirty="0" smtClean="0"/>
          </a:p>
          <a:p>
            <a:pPr lvl="2"/>
            <a:r>
              <a:rPr lang="zh-TW" altLang="en-US" dirty="0"/>
              <a:t>查詢所有</a:t>
            </a:r>
            <a:r>
              <a:rPr lang="zh-TW" altLang="en-US" dirty="0" smtClean="0"/>
              <a:t>病人 </a:t>
            </a:r>
            <a:r>
              <a:rPr lang="en-US" altLang="zh-TW" dirty="0" smtClean="0"/>
              <a:t>get   /</a:t>
            </a:r>
            <a:r>
              <a:rPr lang="en-US" altLang="zh-TW" dirty="0" smtClean="0"/>
              <a:t>allPatient.aspx</a:t>
            </a:r>
            <a:endParaRPr lang="en-US" altLang="zh-TW" dirty="0" smtClean="0"/>
          </a:p>
          <a:p>
            <a:pPr lvl="2"/>
            <a:r>
              <a:rPr lang="zh-TW" altLang="en-US" dirty="0"/>
              <a:t>更新病人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post   /</a:t>
            </a:r>
            <a:r>
              <a:rPr lang="en-US" altLang="zh-TW" dirty="0" err="1" smtClean="0"/>
              <a:t>upPatient.aspx?pid</a:t>
            </a:r>
            <a:r>
              <a:rPr lang="en-US" altLang="zh-TW" dirty="0" smtClean="0"/>
              <a:t>=123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....</a:t>
            </a:r>
          </a:p>
          <a:p>
            <a:pPr lvl="1"/>
            <a:r>
              <a:rPr lang="zh-TW" altLang="en-US" dirty="0"/>
              <a:t>每</a:t>
            </a:r>
            <a:r>
              <a:rPr lang="zh-TW" altLang="en-US" dirty="0" smtClean="0"/>
              <a:t>個人設計之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/>
              <a:t>語法</a:t>
            </a:r>
            <a:r>
              <a:rPr lang="zh-TW" altLang="en-US" dirty="0" smtClean="0"/>
              <a:t>及風格不一，造成使用上的困擾</a:t>
            </a:r>
            <a:endParaRPr lang="en-US" altLang="zh-TW" dirty="0" smtClean="0"/>
          </a:p>
          <a:p>
            <a:r>
              <a:rPr lang="en-US" altLang="zh-TW" dirty="0" smtClean="0"/>
              <a:t>Restful : </a:t>
            </a:r>
            <a:r>
              <a:rPr lang="zh-TW" altLang="en-US" dirty="0" smtClean="0"/>
              <a:t>資料</a:t>
            </a:r>
            <a:r>
              <a:rPr lang="zh-TW" altLang="en-US" dirty="0"/>
              <a:t>的增修改查有一致的 </a:t>
            </a:r>
            <a:r>
              <a:rPr lang="en-US" altLang="zh-TW" dirty="0" smtClean="0"/>
              <a:t>style</a:t>
            </a:r>
          </a:p>
          <a:p>
            <a:pPr lvl="1"/>
            <a:r>
              <a:rPr lang="en-US" altLang="zh-TW" dirty="0" smtClean="0"/>
              <a:t>Ref: https</a:t>
            </a:r>
            <a:r>
              <a:rPr lang="en-US" altLang="zh-TW" dirty="0"/>
              <a:t>://</a:t>
            </a:r>
            <a:r>
              <a:rPr lang="en-US" altLang="zh-TW" dirty="0" err="1"/>
              <a:t>progressbar.tw</a:t>
            </a:r>
            <a:r>
              <a:rPr lang="en-US" altLang="zh-TW" dirty="0"/>
              <a:t>/posts/53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應用情境範例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新增病人</a:t>
            </a:r>
            <a:r>
              <a:rPr lang="en-US" altLang="zh-TW" dirty="0" smtClean="0"/>
              <a:t>(patient)</a:t>
            </a:r>
            <a:r>
              <a:rPr lang="zh-TW" altLang="en-US" dirty="0" smtClean="0"/>
              <a:t>、新增病人之狀況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、新增病人量測</a:t>
            </a:r>
            <a:r>
              <a:rPr lang="en-US" altLang="zh-TW" dirty="0" smtClean="0"/>
              <a:t>(observation)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/>
              <a:t>查詢病人</a:t>
            </a:r>
            <a:r>
              <a:rPr lang="zh-TW" altLang="en-US" dirty="0" smtClean="0"/>
              <a:t>狀況、查詢病人量測資訊、查詢病人最近量測資訊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18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patient 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建立病人基本資料，語法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>
                <a:solidFill>
                  <a:srgbClr val="00B0F0"/>
                </a:solidFill>
              </a:rPr>
              <a:t>fhie.base.root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en-US" altLang="zh-TW" dirty="0">
                <a:solidFill>
                  <a:srgbClr val="FF0000"/>
                </a:solidFill>
              </a:rPr>
              <a:t>Patient</a:t>
            </a:r>
          </a:p>
          <a:p>
            <a:pPr lvl="1"/>
            <a:r>
              <a:rPr lang="zh-TW" altLang="en-US" dirty="0"/>
              <a:t>創建</a:t>
            </a:r>
            <a:r>
              <a:rPr lang="zh-TW" altLang="en-US" dirty="0" smtClean="0"/>
              <a:t>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回應包含 </a:t>
            </a:r>
            <a:r>
              <a:rPr lang="en-US" altLang="zh-TW" b="1" dirty="0" smtClean="0">
                <a:solidFill>
                  <a:srgbClr val="FF0000"/>
                </a:solidFill>
              </a:rPr>
              <a:t>patient id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此</a:t>
            </a:r>
            <a:r>
              <a:rPr lang="en-US" altLang="zh-TW" dirty="0" smtClean="0"/>
              <a:t> URL</a:t>
            </a:r>
            <a:r>
              <a:rPr lang="zh-TW" altLang="en-US" dirty="0" smtClean="0"/>
              <a:t> 取得 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上該病人的資料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95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smtClean="0">
                <a:solidFill>
                  <a:srgbClr val="00B0F0"/>
                </a:solidFill>
              </a:rPr>
              <a:t>fhir.base.root/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Condition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condition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調閱病人之所有狀況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84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新增病人的檢測資訊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建立狀況，語法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F0"/>
                </a:solidFill>
              </a:rPr>
              <a:t>http</a:t>
            </a:r>
            <a:r>
              <a:rPr lang="en-US" altLang="zh-TW" dirty="0">
                <a:solidFill>
                  <a:srgbClr val="00B0F0"/>
                </a:solidFill>
              </a:rPr>
              <a:t>://</a:t>
            </a:r>
            <a:r>
              <a:rPr lang="en-US" altLang="zh-TW" dirty="0" err="1" smtClean="0">
                <a:solidFill>
                  <a:srgbClr val="00B0F0"/>
                </a:solidFill>
              </a:rPr>
              <a:t>fhie.base.root</a:t>
            </a:r>
            <a:r>
              <a:rPr lang="en-US" altLang="zh-TW" dirty="0" smtClean="0">
                <a:solidFill>
                  <a:srgbClr val="00B0F0"/>
                </a:solidFill>
              </a:rPr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Observation </a:t>
            </a:r>
            <a:r>
              <a:rPr lang="zh-TW" altLang="en-US" dirty="0" smtClean="0">
                <a:solidFill>
                  <a:srgbClr val="FF0000"/>
                </a:solidFill>
              </a:rPr>
              <a:t>中 </a:t>
            </a:r>
            <a:r>
              <a:rPr lang="en-US" altLang="zh-TW" dirty="0" smtClean="0">
                <a:solidFill>
                  <a:srgbClr val="FF0000"/>
                </a:solidFill>
              </a:rPr>
              <a:t>subject = patient id</a:t>
            </a:r>
          </a:p>
          <a:p>
            <a:pPr lvl="1"/>
            <a:r>
              <a:rPr lang="zh-TW" altLang="en-US" dirty="0" smtClean="0"/>
              <a:t>創建成功，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回應取得此 </a:t>
            </a:r>
            <a:r>
              <a:rPr lang="en-US" altLang="zh-TW" dirty="0" smtClean="0"/>
              <a:t>observation 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URL</a:t>
            </a:r>
          </a:p>
          <a:p>
            <a:pPr lvl="2"/>
            <a:r>
              <a:rPr lang="zh-TW" altLang="en-US" dirty="0" smtClean="0"/>
              <a:t>通常使用 </a:t>
            </a:r>
            <a:r>
              <a:rPr lang="en-US" altLang="zh-TW" dirty="0" smtClean="0"/>
              <a:t>patient id </a:t>
            </a:r>
            <a:r>
              <a:rPr lang="zh-TW" altLang="en-US" dirty="0" smtClean="0"/>
              <a:t>調閱病人之所有檢測資訊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可搭配日期做查詢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3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patient id </a:t>
            </a:r>
            <a:r>
              <a:rPr lang="zh-TW" altLang="en-US" dirty="0"/>
              <a:t>調閱病人之所有檢測資訊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調閱 </a:t>
            </a:r>
            <a:r>
              <a:rPr lang="en-US" altLang="zh-TW" dirty="0" smtClean="0"/>
              <a:t>id= </a:t>
            </a:r>
            <a:r>
              <a:rPr lang="en-US" altLang="zh-TW" dirty="0"/>
              <a:t>131394 </a:t>
            </a:r>
            <a:r>
              <a:rPr lang="en-US" altLang="zh-TW" dirty="0" smtClean="0"/>
              <a:t> </a:t>
            </a:r>
            <a:r>
              <a:rPr lang="zh-TW" altLang="en-US" dirty="0" smtClean="0"/>
              <a:t>之病人全部之檢測資訊</a:t>
            </a:r>
            <a:endParaRPr lang="en-US" altLang="zh-TW" dirty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hapi.fhir.org/baseR4/Observation?subject=131394 </a:t>
            </a:r>
          </a:p>
          <a:p>
            <a:r>
              <a:rPr lang="zh-TW" altLang="en-US" dirty="0"/>
              <a:t>調閱 </a:t>
            </a:r>
            <a:r>
              <a:rPr lang="en-US" altLang="zh-TW" dirty="0"/>
              <a:t>id= 131394  </a:t>
            </a:r>
            <a:r>
              <a:rPr lang="zh-TW" altLang="en-US" dirty="0"/>
              <a:t>之</a:t>
            </a:r>
            <a:r>
              <a:rPr lang="zh-TW" altLang="en-US" dirty="0" smtClean="0"/>
              <a:t>病人</a:t>
            </a:r>
            <a:r>
              <a:rPr lang="en-US" altLang="zh-TW" dirty="0" smtClean="0"/>
              <a:t>2019-08-01</a:t>
            </a:r>
            <a:r>
              <a:rPr lang="zh-TW" altLang="en-US" dirty="0" smtClean="0"/>
              <a:t> 之後之檢測資訊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hapi.fhir.org/baseR4/Observation?subject=131401&amp;date=ge2019-08-01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2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14290"/>
            <a:ext cx="8677628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2" name="Group 5"/>
          <p:cNvGrpSpPr/>
          <p:nvPr/>
        </p:nvGrpSpPr>
        <p:grpSpPr>
          <a:xfrm>
            <a:off x="4611513" y="3042142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10"/>
            <p:cNvSpPr txBox="1"/>
            <p:nvPr/>
          </p:nvSpPr>
          <p:spPr>
            <a:xfrm>
              <a:off x="4211960" y="3563652"/>
              <a:ext cx="1400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Diagnostic</a:t>
              </a:r>
            </a:p>
            <a:p>
              <a:pPr algn="ctr"/>
              <a:endParaRPr lang="en-US" sz="20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Report</a:t>
              </a:r>
              <a:endParaRPr lang="en-CA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3027338" y="3071760"/>
            <a:ext cx="1901825" cy="1577975"/>
            <a:chOff x="2267744" y="3284984"/>
            <a:chExt cx="1901825" cy="1577975"/>
          </a:xfrm>
        </p:grpSpPr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4323482" y="4581131"/>
            <a:ext cx="1901825" cy="1577975"/>
            <a:chOff x="3923928" y="5013176"/>
            <a:chExt cx="1901825" cy="157797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0"/>
            <p:cNvSpPr txBox="1"/>
            <p:nvPr/>
          </p:nvSpPr>
          <p:spPr>
            <a:xfrm>
              <a:off x="4169568" y="5517232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</a:endParaRPr>
            </a:p>
            <a:p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4293865" y="1796821"/>
            <a:ext cx="1901825" cy="1577975"/>
            <a:chOff x="3895115" y="1724725"/>
            <a:chExt cx="1901825" cy="1577975"/>
          </a:xfrm>
        </p:grpSpPr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21"/>
            <p:cNvSpPr txBox="1"/>
            <p:nvPr/>
          </p:nvSpPr>
          <p:spPr>
            <a:xfrm>
              <a:off x="4130393" y="2348794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1475658" y="2813445"/>
            <a:ext cx="1944217" cy="2535765"/>
            <a:chOff x="752082" y="3284984"/>
            <a:chExt cx="1638667" cy="1901825"/>
          </a:xfrm>
        </p:grpSpPr>
        <p:pic>
          <p:nvPicPr>
            <p:cNvPr id="1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3"/>
            <p:cNvSpPr txBox="1"/>
            <p:nvPr/>
          </p:nvSpPr>
          <p:spPr>
            <a:xfrm>
              <a:off x="752082" y="3962675"/>
              <a:ext cx="127679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Organization</a:t>
              </a:r>
            </a:p>
            <a:p>
              <a:pPr algn="ctr"/>
              <a:endParaRPr lang="en-US" sz="11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1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6273" y="1611950"/>
            <a:ext cx="9246248" cy="5115019"/>
            <a:chOff x="179512" y="1071551"/>
            <a:chExt cx="9246247" cy="3836265"/>
          </a:xfrm>
        </p:grpSpPr>
        <p:sp>
          <p:nvSpPr>
            <p:cNvPr id="21" name="TextBox 9"/>
            <p:cNvSpPr txBox="1"/>
            <p:nvPr/>
          </p:nvSpPr>
          <p:spPr>
            <a:xfrm rot="918092">
              <a:off x="404728" y="1630444"/>
              <a:ext cx="394300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nhi</a:t>
              </a:r>
              <a:r>
                <a:rPr lang="en-US" sz="2000" dirty="0" smtClean="0">
                  <a:solidFill>
                    <a:srgbClr val="636360"/>
                  </a:solidFill>
                </a:rPr>
                <a:t>/Patient/223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357686" y="4607733"/>
              <a:ext cx="4300664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moh.govt.nz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/Practitioner/87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250754" y="2704370"/>
              <a:ext cx="51750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http://lab.hospitalA.org/DiagnosticReport/4445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572000" y="1071551"/>
              <a:ext cx="468108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http://lab.hospitalA.org/Observation/3ff27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34"/>
            <p:cNvSpPr txBox="1"/>
            <p:nvPr/>
          </p:nvSpPr>
          <p:spPr>
            <a:xfrm>
              <a:off x="179512" y="3999859"/>
              <a:ext cx="4263796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/Organization/1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406</Words>
  <Application>Microsoft Office PowerPoint</Application>
  <PresentationFormat>如螢幕大小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Times New Roman</vt:lpstr>
      <vt:lpstr>Office 佈景主題</vt:lpstr>
      <vt:lpstr>1_Office 佈景主題</vt:lpstr>
      <vt:lpstr>FHIR API</vt:lpstr>
      <vt:lpstr>FHIR API--增修改查各種 resources</vt:lpstr>
      <vt:lpstr>自有風格 API  VS Restful API</vt:lpstr>
      <vt:lpstr>應用情境範例</vt:lpstr>
      <vt:lpstr>新增 patient resource</vt:lpstr>
      <vt:lpstr>新增病人的狀況</vt:lpstr>
      <vt:lpstr>新增病人的檢測資訊</vt:lpstr>
      <vt:lpstr>使用 patient id 調閱病人之所有檢測資訊</vt:lpstr>
      <vt:lpstr>It’s all about combining resources . . 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chhsiao</cp:lastModifiedBy>
  <cp:revision>610</cp:revision>
  <dcterms:created xsi:type="dcterms:W3CDTF">2018-01-24T01:28:29Z</dcterms:created>
  <dcterms:modified xsi:type="dcterms:W3CDTF">2019-08-12T05:04:01Z</dcterms:modified>
</cp:coreProperties>
</file>