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578" r:id="rId3"/>
    <p:sldId id="579" r:id="rId4"/>
    <p:sldId id="580" r:id="rId5"/>
    <p:sldId id="581" r:id="rId6"/>
    <p:sldId id="582" r:id="rId7"/>
    <p:sldId id="58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66" d="100"/>
          <a:sy n="66" d="100"/>
        </p:scale>
        <p:origin x="26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       © 2016 HL7 ® </a:t>
            </a:r>
            <a:r>
              <a:rPr lang="en-US" sz="800" b="1" dirty="0">
                <a:solidFill>
                  <a:srgbClr val="000000"/>
                </a:solidFill>
              </a:rPr>
              <a:t>International. </a:t>
            </a:r>
            <a:r>
              <a:rPr lang="en-US" sz="800" b="1" dirty="0" smtClean="0">
                <a:solidFill>
                  <a:srgbClr val="000000"/>
                </a:solidFill>
              </a:rPr>
              <a:t>Licensed under Creative Commons. </a:t>
            </a:r>
            <a:r>
              <a:rPr lang="en-US" sz="800" b="1" dirty="0">
                <a:solidFill>
                  <a:srgbClr val="000000"/>
                </a:solidFill>
              </a:rPr>
              <a:t>HL7 </a:t>
            </a:r>
            <a:r>
              <a:rPr lang="en-US" sz="800" b="1" dirty="0" smtClean="0">
                <a:solidFill>
                  <a:srgbClr val="000000"/>
                </a:solidFill>
              </a:rPr>
              <a:t>&amp; Health </a:t>
            </a:r>
            <a:r>
              <a:rPr lang="en-US" sz="800" b="1" dirty="0">
                <a:solidFill>
                  <a:srgbClr val="000000"/>
                </a:solidFill>
              </a:rPr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23-9-2019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2019/9/23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 appointment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+mn-ea"/>
              </a:rPr>
              <a:t>appointment</a:t>
            </a:r>
            <a:r>
              <a:rPr lang="zh-TW" altLang="en-US" sz="3200" dirty="0" smtClean="0">
                <a:latin typeface="+mn-ea"/>
              </a:rPr>
              <a:t>預約及掛號</a:t>
            </a:r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應用情境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看病、檢查、或其他健康服務掛號</a:t>
            </a:r>
            <a:endParaRPr lang="en-US" altLang="zh-TW" sz="28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如</a:t>
            </a:r>
            <a:r>
              <a:rPr lang="zh-TW" altLang="en-US" sz="2400" dirty="0">
                <a:latin typeface="+mn-ea"/>
              </a:rPr>
              <a:t>復</a:t>
            </a:r>
            <a:r>
              <a:rPr lang="zh-TW" altLang="en-US" sz="2400" dirty="0" smtClean="0">
                <a:latin typeface="+mn-ea"/>
              </a:rPr>
              <a:t>健中心</a:t>
            </a:r>
            <a:r>
              <a:rPr lang="zh-TW" altLang="en-US" sz="2400" dirty="0">
                <a:latin typeface="+mn-ea"/>
              </a:rPr>
              <a:t>復</a:t>
            </a:r>
            <a:r>
              <a:rPr lang="zh-TW" altLang="en-US" sz="2400" dirty="0" smtClean="0">
                <a:latin typeface="+mn-ea"/>
              </a:rPr>
              <a:t>健、影像檢查等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遠距諮詢掛號</a:t>
            </a:r>
            <a:endParaRPr lang="en-US" altLang="zh-TW" sz="2800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有不少熱心醫師免費願意提供服務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排定社區</a:t>
            </a:r>
            <a:r>
              <a:rPr lang="zh-TW" altLang="en-US" dirty="0">
                <a:latin typeface="+mn-ea"/>
              </a:rPr>
              <a:t>、照護中心、及居家</a:t>
            </a:r>
            <a:r>
              <a:rPr lang="zh-TW" altLang="en-US" dirty="0" smtClean="0">
                <a:latin typeface="+mn-ea"/>
              </a:rPr>
              <a:t>服務時間</a:t>
            </a:r>
            <a:r>
              <a:rPr lang="en-US" altLang="zh-TW" dirty="0" smtClean="0">
                <a:latin typeface="+mn-ea"/>
              </a:rPr>
              <a:t>?</a:t>
            </a:r>
          </a:p>
          <a:p>
            <a:pPr lvl="2"/>
            <a:r>
              <a:rPr lang="zh-TW" altLang="en-US" dirty="0" smtClean="0">
                <a:latin typeface="+mn-ea"/>
              </a:rPr>
              <a:t>不限醫療</a:t>
            </a:r>
            <a:r>
              <a:rPr lang="en-US" altLang="zh-TW" dirty="0" smtClean="0">
                <a:latin typeface="+mn-ea"/>
              </a:rPr>
              <a:t>?</a:t>
            </a:r>
            <a:r>
              <a:rPr lang="zh-TW" altLang="en-US" dirty="0" smtClean="0">
                <a:latin typeface="+mn-ea"/>
              </a:rPr>
              <a:t> 如協助打掃、報名參加社區活動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分梯次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等</a:t>
            </a:r>
            <a:endParaRPr lang="en-US" altLang="zh-TW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55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latin typeface="+mn-ea"/>
                <a:ea typeface="+mn-ea"/>
              </a:rPr>
              <a:t>相關 </a:t>
            </a:r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resources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預約</a:t>
            </a:r>
            <a:r>
              <a:rPr lang="zh-TW" altLang="en-US" sz="3200" dirty="0">
                <a:latin typeface="+mn-ea"/>
              </a:rPr>
              <a:t>及</a:t>
            </a:r>
            <a:r>
              <a:rPr lang="zh-TW" altLang="en-US" sz="3200" dirty="0" smtClean="0">
                <a:latin typeface="+mn-ea"/>
              </a:rPr>
              <a:t>掛號所需資訊</a:t>
            </a:r>
            <a:endParaRPr lang="zh-TW" altLang="en-US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門診時間表</a:t>
            </a:r>
            <a:r>
              <a:rPr lang="en-US" altLang="zh-TW" sz="2800" dirty="0">
                <a:latin typeface="+mn-ea"/>
              </a:rPr>
              <a:t>:schedule</a:t>
            </a:r>
          </a:p>
          <a:p>
            <a:pPr lvl="1"/>
            <a:r>
              <a:rPr lang="zh-TW" altLang="en-US" sz="2800" dirty="0">
                <a:latin typeface="+mn-ea"/>
              </a:rPr>
              <a:t>看診科別及時段</a:t>
            </a:r>
            <a:r>
              <a:rPr lang="en-US" altLang="zh-TW" sz="2800" dirty="0">
                <a:latin typeface="+mn-ea"/>
              </a:rPr>
              <a:t>: Slot</a:t>
            </a:r>
          </a:p>
          <a:p>
            <a:pPr lvl="1"/>
            <a:r>
              <a:rPr lang="zh-TW" altLang="en-US" sz="2800" dirty="0">
                <a:latin typeface="+mn-ea"/>
              </a:rPr>
              <a:t>掛號結果</a:t>
            </a:r>
            <a:r>
              <a:rPr lang="en-US" altLang="zh-TW" sz="2800" dirty="0">
                <a:latin typeface="+mn-ea"/>
              </a:rPr>
              <a:t>: appointment </a:t>
            </a:r>
          </a:p>
          <a:p>
            <a:r>
              <a:rPr lang="zh-TW" altLang="en-US" sz="3200" dirty="0" smtClean="0">
                <a:latin typeface="+mn-ea"/>
              </a:rPr>
              <a:t>需預先建立的資料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b="1" dirty="0" smtClean="0">
                <a:latin typeface="+mn-ea"/>
              </a:rPr>
              <a:t>醫療健康人員與機構資訊</a:t>
            </a:r>
            <a:endParaRPr lang="en-US" altLang="zh-TW" sz="2800" b="1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如提供掛號</a:t>
            </a:r>
            <a:r>
              <a:rPr lang="zh-TW" altLang="en-US" sz="2400" dirty="0">
                <a:latin typeface="+mn-ea"/>
              </a:rPr>
              <a:t>及</a:t>
            </a:r>
            <a:r>
              <a:rPr lang="zh-TW" altLang="en-US" sz="2400" dirty="0" smtClean="0">
                <a:latin typeface="+mn-ea"/>
              </a:rPr>
              <a:t>就醫窗口人員聯絡及服務時間資訊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800" b="1" dirty="0" smtClean="0">
                <a:latin typeface="+mn-ea"/>
              </a:rPr>
              <a:t>病人狀況及問題資訊</a:t>
            </a:r>
            <a:endParaRPr lang="en-US" altLang="zh-TW" sz="2800" b="1" dirty="0" smtClean="0">
              <a:latin typeface="+mn-ea"/>
            </a:endParaRPr>
          </a:p>
          <a:p>
            <a:pPr lvl="2"/>
            <a:r>
              <a:rPr lang="zh-TW" altLang="en-US" sz="2400" dirty="0" smtClean="0">
                <a:latin typeface="+mn-ea"/>
              </a:rPr>
              <a:t>如就醫</a:t>
            </a:r>
            <a:r>
              <a:rPr lang="zh-TW" altLang="en-US" sz="2400" dirty="0">
                <a:latin typeface="+mn-ea"/>
              </a:rPr>
              <a:t>前病人狀況、問題、檢驗、檢查、及量測報告</a:t>
            </a:r>
            <a:endParaRPr lang="en-US" altLang="zh-TW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8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應用情境範例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統一之網路</a:t>
            </a:r>
            <a:r>
              <a:rPr lang="zh-TW" altLang="en-US" dirty="0"/>
              <a:t>掛號平台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解決不同醫院就醫，需使用不同掛號系統造成的不便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利於民眾</a:t>
            </a:r>
            <a:r>
              <a:rPr lang="zh-TW" altLang="en-US" dirty="0"/>
              <a:t>從此平台</a:t>
            </a:r>
            <a:r>
              <a:rPr lang="zh-TW" altLang="en-US" dirty="0" smtClean="0"/>
              <a:t>，選擇</a:t>
            </a:r>
            <a:r>
              <a:rPr lang="zh-TW" altLang="en-US" dirty="0"/>
              <a:t>方便的時間及醫院預約掛號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幫小診所或健康醫療單位建立網路掛號服務</a:t>
            </a:r>
            <a:endParaRPr lang="en-US" altLang="zh-TW" dirty="0" smtClean="0"/>
          </a:p>
          <a:p>
            <a:pPr lvl="1"/>
            <a:r>
              <a:rPr lang="zh-TW" altLang="en-US" dirty="0"/>
              <a:t>診所及</a:t>
            </a:r>
            <a:r>
              <a:rPr lang="zh-TW" altLang="en-US" dirty="0" smtClean="0"/>
              <a:t>小型機構</a:t>
            </a:r>
            <a:r>
              <a:rPr lang="zh-TW" altLang="en-US" dirty="0"/>
              <a:t>，往往無資訊人力建立及維護醫資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可用統一之平台提供網路</a:t>
            </a:r>
            <a:r>
              <a:rPr lang="zh-TW" altLang="en-US" dirty="0"/>
              <a:t>掛號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85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latin typeface="+mn-ea"/>
                <a:ea typeface="+mn-ea"/>
              </a:rPr>
              <a:t>掛號流程分析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醫療單位定期上傳及更新</a:t>
            </a:r>
            <a:r>
              <a:rPr lang="en-US" altLang="zh-TW" sz="3200" dirty="0" smtClean="0">
                <a:latin typeface="+mn-ea"/>
              </a:rPr>
              <a:t>:</a:t>
            </a:r>
          </a:p>
          <a:p>
            <a:pPr lvl="1"/>
            <a:r>
              <a:rPr lang="zh-TW" altLang="en-US" sz="2800" dirty="0">
                <a:latin typeface="+mn-ea"/>
              </a:rPr>
              <a:t>醫療健康人員與機構資訊</a:t>
            </a:r>
          </a:p>
          <a:p>
            <a:pPr lvl="1"/>
            <a:r>
              <a:rPr lang="zh-TW" altLang="en-US" sz="2800" dirty="0" smtClean="0">
                <a:latin typeface="+mn-ea"/>
              </a:rPr>
              <a:t>預約掛號時段資訊</a:t>
            </a:r>
            <a:endParaRPr lang="zh-TW" altLang="en-US" sz="2800" dirty="0">
              <a:latin typeface="+mn-ea"/>
            </a:endParaRPr>
          </a:p>
          <a:p>
            <a:pPr lvl="2"/>
            <a:r>
              <a:rPr lang="zh-TW" altLang="en-US" sz="2400" dirty="0">
                <a:latin typeface="+mn-ea"/>
              </a:rPr>
              <a:t>門診時間表</a:t>
            </a:r>
            <a:r>
              <a:rPr lang="en-US" altLang="zh-TW" sz="2400" dirty="0">
                <a:latin typeface="+mn-ea"/>
              </a:rPr>
              <a:t>:</a:t>
            </a:r>
            <a:r>
              <a:rPr lang="en-US" altLang="zh-TW" sz="2400" dirty="0" smtClean="0">
                <a:latin typeface="+mn-ea"/>
              </a:rPr>
              <a:t>schedule</a:t>
            </a:r>
            <a:r>
              <a:rPr lang="zh-TW" altLang="en-US" sz="2400" dirty="0" smtClean="0">
                <a:latin typeface="+mn-ea"/>
              </a:rPr>
              <a:t>、看</a:t>
            </a:r>
            <a:r>
              <a:rPr lang="zh-TW" altLang="en-US" sz="2400" dirty="0">
                <a:latin typeface="+mn-ea"/>
              </a:rPr>
              <a:t>診科別及時段</a:t>
            </a:r>
            <a:r>
              <a:rPr lang="en-US" altLang="zh-TW" sz="2400" dirty="0">
                <a:latin typeface="+mn-ea"/>
              </a:rPr>
              <a:t>: Slot</a:t>
            </a:r>
          </a:p>
          <a:p>
            <a:r>
              <a:rPr lang="zh-TW" altLang="en-US" sz="3200" dirty="0" smtClean="0">
                <a:latin typeface="+mn-ea"/>
              </a:rPr>
              <a:t>民眾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預先在平台建立帳號、可提供病人狀況</a:t>
            </a:r>
            <a:r>
              <a:rPr lang="zh-TW" altLang="en-US" sz="2800" dirty="0">
                <a:latin typeface="+mn-ea"/>
              </a:rPr>
              <a:t>及問題</a:t>
            </a:r>
            <a:r>
              <a:rPr lang="zh-TW" altLang="en-US" sz="2800" dirty="0" smtClean="0">
                <a:latin typeface="+mn-ea"/>
              </a:rPr>
              <a:t>資訊、選定掛號時段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結果查詢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民眾查詢個人或家屬之掛號資訊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各機構查該機構之掛號資訊</a:t>
            </a:r>
            <a:endParaRPr lang="en-US" altLang="zh-TW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 </a:t>
            </a:r>
            <a:r>
              <a:rPr lang="zh-TW" altLang="en-US" sz="4800" b="1" dirty="0" smtClean="0">
                <a:latin typeface="+mn-ea"/>
                <a:ea typeface="+mn-ea"/>
              </a:rPr>
              <a:t>之新增及查詢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基於標準 </a:t>
            </a:r>
            <a:r>
              <a:rPr lang="en-US" altLang="zh-TW" sz="3200" dirty="0" smtClean="0">
                <a:latin typeface="+mn-ea"/>
              </a:rPr>
              <a:t>Restful API</a:t>
            </a:r>
          </a:p>
          <a:p>
            <a:r>
              <a:rPr lang="en-US" altLang="zh-TW" sz="3200" dirty="0" smtClean="0">
                <a:latin typeface="+mn-ea"/>
              </a:rPr>
              <a:t>HTTP</a:t>
            </a:r>
            <a:r>
              <a:rPr lang="zh-TW" altLang="en-US" sz="3200" dirty="0" smtClean="0">
                <a:latin typeface="+mn-ea"/>
              </a:rPr>
              <a:t> </a:t>
            </a:r>
            <a:r>
              <a:rPr lang="en-US" altLang="zh-TW" sz="3200" dirty="0">
                <a:latin typeface="+mn-ea"/>
              </a:rPr>
              <a:t>post </a:t>
            </a:r>
            <a:r>
              <a:rPr lang="en-US" altLang="zh-TW" sz="3200" dirty="0" smtClean="0">
                <a:latin typeface="+mn-ea"/>
              </a:rPr>
              <a:t>resources</a:t>
            </a:r>
            <a:r>
              <a:rPr lang="zh-TW" altLang="en-US" sz="3200" dirty="0" smtClean="0">
                <a:latin typeface="+mn-ea"/>
              </a:rPr>
              <a:t>。</a:t>
            </a:r>
            <a:r>
              <a:rPr lang="en-US" altLang="zh-TW" sz="3200" dirty="0" smtClean="0">
                <a:latin typeface="+mn-ea"/>
              </a:rPr>
              <a:t>Post </a:t>
            </a:r>
            <a:r>
              <a:rPr lang="zh-TW" altLang="en-US" sz="3200" dirty="0" smtClean="0">
                <a:latin typeface="+mn-ea"/>
              </a:rPr>
              <a:t>上傳前需注意事項</a:t>
            </a:r>
            <a:r>
              <a:rPr lang="en-US" altLang="zh-TW" sz="3200" dirty="0" smtClean="0">
                <a:latin typeface="+mn-ea"/>
              </a:rPr>
              <a:t>:</a:t>
            </a:r>
          </a:p>
          <a:p>
            <a:pPr lvl="1"/>
            <a:r>
              <a:rPr lang="zh-TW" altLang="en-US" sz="2800" dirty="0" smtClean="0">
                <a:latin typeface="+mn-ea"/>
              </a:rPr>
              <a:t>需先上傳 </a:t>
            </a:r>
            <a:r>
              <a:rPr lang="en-US" altLang="zh-TW" sz="2800" dirty="0" smtClean="0">
                <a:latin typeface="+mn-ea"/>
              </a:rPr>
              <a:t>element reference </a:t>
            </a:r>
            <a:r>
              <a:rPr lang="zh-TW" altLang="en-US" sz="2800" dirty="0" smtClean="0">
                <a:latin typeface="+mn-ea"/>
              </a:rPr>
              <a:t>之 </a:t>
            </a:r>
            <a:r>
              <a:rPr lang="en-US" altLang="zh-TW" sz="2800" dirty="0" smtClean="0">
                <a:latin typeface="+mn-ea"/>
              </a:rPr>
              <a:t>resources</a:t>
            </a:r>
          </a:p>
          <a:p>
            <a:r>
              <a:rPr lang="en-US" altLang="zh-TW" sz="3200" dirty="0">
                <a:latin typeface="+mn-ea"/>
              </a:rPr>
              <a:t>HTTP </a:t>
            </a:r>
            <a:r>
              <a:rPr lang="en-US" altLang="zh-TW" sz="3200" dirty="0" smtClean="0">
                <a:latin typeface="+mn-ea"/>
              </a:rPr>
              <a:t>get resources</a:t>
            </a:r>
            <a:r>
              <a:rPr lang="zh-TW" altLang="en-US" sz="3200" dirty="0" smtClean="0">
                <a:latin typeface="+mn-ea"/>
              </a:rPr>
              <a:t>，需具備的能力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 smtClean="0">
                <a:latin typeface="+mn-ea"/>
              </a:rPr>
              <a:t>配合應用情境設定查詢參數，例如</a:t>
            </a:r>
            <a:r>
              <a:rPr lang="en-US" altLang="zh-TW" sz="2800" dirty="0" smtClean="0">
                <a:latin typeface="+mn-ea"/>
              </a:rPr>
              <a:t>:</a:t>
            </a:r>
            <a:r>
              <a:rPr lang="zh-TW" altLang="en-US" sz="2800" dirty="0" smtClean="0">
                <a:latin typeface="+mn-ea"/>
              </a:rPr>
              <a:t> </a:t>
            </a:r>
            <a:endParaRPr lang="en-US" altLang="zh-TW" sz="2800" dirty="0" smtClean="0">
              <a:latin typeface="+mn-ea"/>
            </a:endParaRPr>
          </a:p>
          <a:p>
            <a:pPr lvl="2"/>
            <a:r>
              <a:rPr lang="zh-TW" altLang="en-US" sz="1600" dirty="0" smtClean="0">
                <a:latin typeface="+mn-ea"/>
              </a:rPr>
              <a:t>民眾</a:t>
            </a:r>
            <a:r>
              <a:rPr lang="zh-TW" altLang="en-US" sz="1600" dirty="0">
                <a:latin typeface="+mn-ea"/>
              </a:rPr>
              <a:t>查詢</a:t>
            </a:r>
            <a:r>
              <a:rPr lang="zh-TW" altLang="en-US" sz="1600" dirty="0" smtClean="0">
                <a:latin typeface="+mn-ea"/>
              </a:rPr>
              <a:t>個人掛號資訊</a:t>
            </a:r>
            <a:endParaRPr lang="en-US" altLang="zh-TW" sz="1600" dirty="0" smtClean="0">
              <a:latin typeface="+mn-ea"/>
            </a:endParaRPr>
          </a:p>
          <a:p>
            <a:pPr lvl="2"/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7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 smtClean="0">
                <a:latin typeface="+mn-ea"/>
                <a:ea typeface="+mn-ea"/>
              </a:rPr>
              <a:t>FHIR</a:t>
            </a:r>
            <a:r>
              <a:rPr lang="zh-TW" altLang="en-US" sz="4800" b="1" dirty="0" smtClean="0">
                <a:latin typeface="+mn-ea"/>
                <a:ea typeface="+mn-ea"/>
              </a:rPr>
              <a:t> </a:t>
            </a:r>
            <a:r>
              <a:rPr lang="en-US" altLang="zh-TW" sz="4800" b="1" dirty="0" smtClean="0">
                <a:latin typeface="+mn-ea"/>
                <a:ea typeface="+mn-ea"/>
              </a:rPr>
              <a:t>resource </a:t>
            </a:r>
            <a:r>
              <a:rPr lang="zh-TW" altLang="en-US" sz="4800" b="1" dirty="0" smtClean="0">
                <a:latin typeface="+mn-ea"/>
                <a:ea typeface="+mn-ea"/>
              </a:rPr>
              <a:t>之新增及查詢 </a:t>
            </a:r>
            <a:r>
              <a:rPr lang="en-US" altLang="zh-TW" sz="4800" b="1" dirty="0" smtClean="0">
                <a:latin typeface="+mn-ea"/>
                <a:ea typeface="+mn-ea"/>
              </a:rPr>
              <a:t>2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endParaRPr lang="en-US" altLang="zh-TW" sz="2400" smtClean="0">
              <a:latin typeface="+mn-ea"/>
            </a:endParaRPr>
          </a:p>
          <a:p>
            <a:r>
              <a:rPr lang="zh-TW" altLang="en-US" sz="2400" smtClean="0">
                <a:latin typeface="+mn-ea"/>
              </a:rPr>
              <a:t>查</a:t>
            </a:r>
            <a:r>
              <a:rPr lang="zh-TW" altLang="en-US" sz="2400" dirty="0" smtClean="0">
                <a:latin typeface="+mn-ea"/>
              </a:rPr>
              <a:t>某機構、某時段之</a:t>
            </a:r>
            <a:r>
              <a:rPr lang="zh-TW" altLang="en-US" sz="2400" dirty="0">
                <a:latin typeface="+mn-ea"/>
              </a:rPr>
              <a:t>掛號</a:t>
            </a:r>
            <a:r>
              <a:rPr lang="zh-TW" altLang="en-US" sz="2400" dirty="0" smtClean="0">
                <a:latin typeface="+mn-ea"/>
              </a:rPr>
              <a:t>資訊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查某機構提供之班表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某班表包含的時段</a:t>
            </a:r>
          </a:p>
          <a:p>
            <a:r>
              <a:rPr lang="en-US" altLang="zh-TW" sz="2400" dirty="0">
                <a:latin typeface="+mn-ea"/>
              </a:rPr>
              <a:t>http://hapi.fhir.org/baseDstu3/Slot?schedule=1896788</a:t>
            </a:r>
          </a:p>
          <a:p>
            <a:r>
              <a:rPr lang="zh-TW" altLang="en-US" sz="2400" dirty="0" smtClean="0">
                <a:latin typeface="+mn-ea"/>
              </a:rPr>
              <a:t>查某時段之掛號病人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200" dirty="0" smtClean="0">
                <a:latin typeface="+mn-ea"/>
              </a:rPr>
              <a:t>http</a:t>
            </a:r>
            <a:r>
              <a:rPr lang="en-US" altLang="zh-TW" sz="2200" dirty="0">
                <a:latin typeface="+mn-ea"/>
              </a:rPr>
              <a:t>://hapi.fhir.org/baseDstu3/Appointment?slot=123</a:t>
            </a:r>
            <a:endParaRPr lang="en-US" altLang="zh-TW" sz="2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3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33454</TotalTime>
  <Words>366</Words>
  <Application>Microsoft Office PowerPoint</Application>
  <PresentationFormat>寬螢幕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佈景主題</vt:lpstr>
      <vt:lpstr>1_Refined</vt:lpstr>
      <vt:lpstr>FHIR appointment</vt:lpstr>
      <vt:lpstr>相關 FHIR resources</vt:lpstr>
      <vt:lpstr>應用情境範例: 統一之網路掛號平台</vt:lpstr>
      <vt:lpstr>掛號流程分析</vt:lpstr>
      <vt:lpstr>FHIR resource 之新增及查詢</vt:lpstr>
      <vt:lpstr>FHIR resource 之新增及查詢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chhsiao</cp:lastModifiedBy>
  <cp:revision>457</cp:revision>
  <dcterms:created xsi:type="dcterms:W3CDTF">2019-03-04T17:24:00Z</dcterms:created>
  <dcterms:modified xsi:type="dcterms:W3CDTF">2019-09-23T02:52:49Z</dcterms:modified>
</cp:coreProperties>
</file>