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3"/>
  </p:notesMasterIdLst>
  <p:sldIdLst>
    <p:sldId id="408" r:id="rId3"/>
    <p:sldId id="577" r:id="rId4"/>
    <p:sldId id="578" r:id="rId5"/>
    <p:sldId id="424" r:id="rId6"/>
    <p:sldId id="419" r:id="rId7"/>
    <p:sldId id="551" r:id="rId8"/>
    <p:sldId id="558" r:id="rId9"/>
    <p:sldId id="444" r:id="rId10"/>
    <p:sldId id="557" r:id="rId11"/>
    <p:sldId id="556" r:id="rId12"/>
    <p:sldId id="566" r:id="rId13"/>
    <p:sldId id="555" r:id="rId14"/>
    <p:sldId id="554" r:id="rId15"/>
    <p:sldId id="451" r:id="rId16"/>
    <p:sldId id="570" r:id="rId17"/>
    <p:sldId id="432" r:id="rId18"/>
    <p:sldId id="434" r:id="rId19"/>
    <p:sldId id="435" r:id="rId20"/>
    <p:sldId id="529" r:id="rId21"/>
    <p:sldId id="530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9091" autoAdjust="0"/>
  </p:normalViewPr>
  <p:slideViewPr>
    <p:cSldViewPr snapToGrid="0" snapToObjects="1">
      <p:cViewPr varScale="1">
        <p:scale>
          <a:sx n="66" d="100"/>
          <a:sy n="66" d="100"/>
        </p:scale>
        <p:origin x="2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263DF-D465-7D44-979E-8E059A80EA5A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7CFF0-FF0C-F547-81EB-01DC6FA2A0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974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ummary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hl7.org/fhir/overview-clinical.html" TargetMode="External"/><Relationship Id="rId5" Type="http://schemas.openxmlformats.org/officeDocument/2006/relationships/hyperlink" Target="https://www.hl7.org/fhir/overview-dev.html" TargetMode="External"/><Relationship Id="rId4" Type="http://schemas.openxmlformats.org/officeDocument/2006/relationships/hyperlink" Target="https://www.hl7.org/fhir/overview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ummary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hl7.org/fhir/overview-clinical.html" TargetMode="External"/><Relationship Id="rId5" Type="http://schemas.openxmlformats.org/officeDocument/2006/relationships/hyperlink" Target="https://www.hl7.org/fhir/overview-dev.html" TargetMode="External"/><Relationship Id="rId4" Type="http://schemas.openxmlformats.org/officeDocument/2006/relationships/hyperlink" Target="https://www.hl7.org/fhir/overview.htm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全名是</a:t>
            </a:r>
            <a:r>
              <a:rPr lang="en-US" altLang="zh-TW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Fast Healthcare Interoperability Resources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健康資源快速互通目的是促使醫療保健相關的信息可以互通。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HL7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制定最新一代的標準協定，設計上基於舊的標準，所以吸取了過去所有成功與失敗的經驗而制定。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不僅可以用作獨立的資料交換標準，而且也可以和現有廣泛使用的標準互通使用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他適用的範圍極為廣泛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也可以適用於多種環境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最重要的是他廣泛的使用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風格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[?]Introducing HL7 FHIR,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https://www.hl7.org/fhir/summary.html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https://www.hl7.org/fhir/overview.html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Developers,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https://www.hl7.org/fhir/overview-dev.html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Clinicians,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https://www.hl7.org/fhir/overview-clinical.html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51F4-505E-46F2-B9D3-2468AD1D799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31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全名是</a:t>
            </a:r>
            <a:r>
              <a:rPr lang="en-US" altLang="zh-TW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Fast Healthcare Interoperability Resources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健康資源快速互通目的是促使醫療保健相關的信息可以互通。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HL7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制定最新一代的標準協定，設計上基於舊的標準，所以吸取了過去所有成功與失敗的經驗而制定。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不僅可以用作獨立的資料交換標準，而且也可以和現有廣泛使用的標準互通使用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他適用的範圍極為廣泛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也可以適用於多種環境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最重要的是他廣泛的使用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風格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[?]Introducing HL7 FHIR,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https://www.hl7.org/fhir/summary.html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https://www.hl7.org/fhir/overview.html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Developers,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https://www.hl7.org/fhir/overview-dev.html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Clinicians,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https://www.hl7.org/fhir/overview-clinical.html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51F4-505E-46F2-B9D3-2468AD1D799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270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是數位簽章加密後得到的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字串，其中包含了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三個部分，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用來指定加密的方法，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用來儲存授權的相關資訊，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則是將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簽章加密後的訊息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數位簽章加密後得到的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字串，可以在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環境中通過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、參數、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等方式輕易的傳輸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：用來指定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所使用的加密方法，包含了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所使用的加密演算法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兩個部分。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：用來儲存授權用戶與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的資訊，包含授權用戶的身份、要調閱的資源連結、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有效時限等等。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：須遵循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Web Signature (JWS)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的規範，必須使用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所指定的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進行加密簽章，目的在於驗證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的簽發者，也可避免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在傳輸中被竄改。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2FE6-3BDE-4ED3-9961-D7E8DFAA224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44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是數位簽章加密後得到的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字串，其中包含了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三個部分，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用來指定加密的方法，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用來儲存授權的相關資訊，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則是將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簽章加密後的訊息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數位簽章加密後得到的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字串，可以在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環境中通過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、參數、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等方式輕易的傳輸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：用來指定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所使用的加密方法，包含了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所使用的加密演算法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兩個部分。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：用來儲存授權用戶與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的資訊，包含授權用戶的身份、要調閱的資源連結、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有效時限等等。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：須遵循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Web Signature (JWS)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的規範，必須使用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所指定的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進行加密簽章，目的在於驗證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的簽發者，也可避免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在傳輸中被竄改。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2FE6-3BDE-4ED3-9961-D7E8DFAA224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44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7079D-66E1-0243-91C6-CDFFDAE5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65EB1B-FB16-EC47-9DFC-CA475C80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57679C0-3FC7-4E4B-8E50-44B0F1F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6041CC9-1B13-3542-8343-F7CD8F4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A3634E2-EE25-9042-9F14-CCA6551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238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4F5D-5F25-DF47-B664-181B2485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26B8E40A-A242-E748-AEA2-2780FE18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F4EF71F-FB75-7146-8332-38DE4CA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53D9693-684F-8942-A01C-528DD9E5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E903EED-2682-0847-B215-6B0BFBBF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898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7B19B4-4F5C-454D-9C07-669C06B9C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48175020-EF60-BA42-9A10-C5E7973B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3C0C995F-545B-5D40-9E99-C642672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E5243F9-25AE-2D41-818E-3D1DD2C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DC62F9C5-5CD3-4940-B59B-1CCF2EE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9" y="1575794"/>
            <a:ext cx="10375217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25628" y="54466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6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3200" y="152400"/>
            <a:ext cx="117856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AU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12192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0000"/>
                </a:solidFill>
              </a:rPr>
              <a:t>       © 2016 HL7 ® </a:t>
            </a:r>
            <a:r>
              <a:rPr lang="en-US" sz="800" b="1" dirty="0">
                <a:solidFill>
                  <a:srgbClr val="000000"/>
                </a:solidFill>
              </a:rPr>
              <a:t>International. </a:t>
            </a:r>
            <a:r>
              <a:rPr lang="en-US" sz="800" b="1" dirty="0" smtClean="0">
                <a:solidFill>
                  <a:srgbClr val="000000"/>
                </a:solidFill>
              </a:rPr>
              <a:t>Licensed under Creative Commons. </a:t>
            </a:r>
            <a:r>
              <a:rPr lang="en-US" sz="800" b="1" dirty="0">
                <a:solidFill>
                  <a:srgbClr val="000000"/>
                </a:solidFill>
              </a:rPr>
              <a:t>HL7 </a:t>
            </a:r>
            <a:r>
              <a:rPr lang="en-US" sz="800" b="1" dirty="0" smtClean="0">
                <a:solidFill>
                  <a:srgbClr val="000000"/>
                </a:solidFill>
              </a:rPr>
              <a:t>&amp; Health </a:t>
            </a:r>
            <a:r>
              <a:rPr lang="en-US" sz="800" b="1" dirty="0">
                <a:solidFill>
                  <a:srgbClr val="000000"/>
                </a:solidFill>
              </a:rPr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44905" y="260649"/>
            <a:ext cx="2712995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" y="6192784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63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02160" y="5565993"/>
            <a:ext cx="134414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51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1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83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69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372" y="252899"/>
            <a:ext cx="11425269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45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67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497D0-A839-6842-BD6F-EEF277CA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1580D-B418-5B45-BBEB-BCD4C1AA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D1789A63-5CB1-8243-909B-B7A89EE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A7AFCCA-375A-9646-9C57-E4B65F1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0BA6DFE-F5D0-6E41-B473-9F9100E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089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6"/>
            <a:ext cx="8736971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70911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58032"/>
            <a:ext cx="5386917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70911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358032"/>
            <a:ext cx="5389033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152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680" y="6501351"/>
            <a:ext cx="2150885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0DF3849-E887-4193-B76F-9C51765F958D}" type="datetimeFigureOut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1-10-2019</a:t>
            </a:fld>
            <a:endParaRPr lang="nl-NL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59564" y="6501351"/>
            <a:ext cx="8256917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16480" y="6501351"/>
            <a:ext cx="1741984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98377B-874B-4DB7-8057-E4552B93344F}" type="slidenum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2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9" y="1575794"/>
            <a:ext cx="10375217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25628" y="54466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82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72AAC-4673-AA46-9F90-1A6DF68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6E409FB4-D2FB-994E-BDE0-A9849258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F22CBB5D-6BC6-7A45-ACCE-044F5FB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9E6E52E-31B2-7F42-A7B0-807FBB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F117D9E-CB43-664C-9F5E-6D5CB5E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3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471C2-1568-1145-B401-C6F766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20A71-2C32-D947-8619-E266CE2B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B3F339-0848-A14E-8AA4-59A32894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B5083DB7-C215-7A4B-839E-A73385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CCCD040-F88A-2241-8A00-A4A52C1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48793D2B-4F19-DF43-AF7D-95560B3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113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38E84-0491-D54E-898A-C02CB0C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5CE6DA34-D864-B14B-A381-8ADC31A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FA5BA-5AF8-9149-B446-A957DF32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EB62449D-1951-F647-8095-BEDD2789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B89D3-3CF3-5347-8F7F-894FE469D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C7FC2EA2-0F06-BF4E-8A78-1D9CCC2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2A77DB6D-4B3C-FA4C-8E0B-9FB08048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7C017CD-4B22-FB45-8CD2-F845A14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410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E2F77-50D9-114C-BB52-FB5CC3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DDAD2F67-DE19-5D4A-8B61-AA9E5C0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8645371-3B58-324B-A667-FCA379E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497C079-859C-794C-995B-CDB451A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78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6F61C14E-87E9-524E-A965-C827C89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9333A604-5EF9-CA48-9721-49818BA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3A70BA0C-74A5-4945-B0D3-688AF06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31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D076D-9FC7-5842-9CAE-F8B02E9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B08781-8271-0043-9125-0A4FCEB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4FA18D00-405B-C042-A31D-64719AE6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8FADD7F6-00AF-DA4E-85BF-0061BEE5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5DCB428D-5E1D-FB4E-AFFF-91A69472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EB0EFD9A-7770-CB43-A107-62A26BF6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84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CB9CA-07BE-8942-885C-C2D7649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100FC963-FF5D-EA4F-913A-79F27074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6A979142-91F5-5B47-A16A-DEDFE5E7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DA255A8E-12FB-2F49-AF2F-E1BE8C9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CD2D775D-6D35-434F-99F8-1EA33D1A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01F366E8-A16B-FF47-A37A-3CDE5DFC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883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997460D6-EC67-1645-AF93-73CAB78E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311FF1-57C6-3343-A630-C1FEC26F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F953189-FF50-9B4C-9655-07D51FA3D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88D-383A-FD4D-9806-47C9669AA49E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7686F0E3-AF52-AF49-A470-1809603A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4042B7-EA0B-204E-ABD9-48010883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536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309040" y="236547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1373" y="332657"/>
            <a:ext cx="8736971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304800" y="6643688"/>
            <a:ext cx="1219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0000"/>
                </a:solidFill>
              </a:rPr>
              <a:t>© 2016 HL7 ® International. Licensed under Creative Commons. HL7 &amp; Health Level Seven are registered trademarks of Health Level Seven International. Reg. U.S. TM Office.</a:t>
            </a:r>
            <a:endParaRPr lang="en-US" sz="800" b="1" dirty="0">
              <a:solidFill>
                <a:srgbClr val="000000"/>
              </a:solidFill>
            </a:endParaRP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17" y="5791200"/>
            <a:ext cx="88688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68341" y="260649"/>
            <a:ext cx="2712995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patien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4500" y="2206685"/>
            <a:ext cx="109233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800" b="0" i="0" dirty="0" smtClean="0">
                <a:effectLst/>
                <a:latin typeface="verdana" panose="020B0604030504040204" pitchFamily="34" charset="0"/>
              </a:rPr>
              <a:t> </a:t>
            </a:r>
            <a:r>
              <a:rPr lang="en-US" altLang="zh-TW" sz="3600" b="0" i="0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</a:t>
            </a:r>
            <a:r>
              <a:rPr lang="en-US" altLang="zh-TW" sz="3600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ast </a:t>
            </a:r>
            <a:r>
              <a:rPr lang="en-US" altLang="zh-TW" sz="3600" b="0" i="0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</a:t>
            </a:r>
            <a:r>
              <a:rPr lang="en-US" altLang="zh-TW" sz="3600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ealthcare </a:t>
            </a:r>
            <a:r>
              <a:rPr lang="en-US" altLang="zh-TW" sz="3600" b="0" i="0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altLang="zh-TW" sz="3600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nteroperability </a:t>
            </a:r>
            <a:r>
              <a:rPr lang="en-US" altLang="zh-TW" sz="3600" b="0" i="0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</a:t>
            </a:r>
            <a:r>
              <a:rPr lang="en-US" altLang="zh-TW" sz="3600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esources</a:t>
            </a:r>
            <a:endParaRPr lang="en-US" altLang="zh-TW" sz="3600" dirty="0"/>
          </a:p>
          <a:p>
            <a:endParaRPr lang="en-US" altLang="zh-TW" sz="3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3600" dirty="0" err="1" smtClean="0">
                <a:latin typeface="+mn-ea"/>
              </a:rPr>
              <a:t>HL7</a:t>
            </a:r>
            <a:r>
              <a:rPr lang="zh-TW" altLang="en-US" sz="3600" dirty="0" smtClean="0">
                <a:latin typeface="+mn-ea"/>
              </a:rPr>
              <a:t> 定義</a:t>
            </a:r>
            <a:r>
              <a:rPr lang="zh-TW" altLang="en-US" sz="3600" dirty="0">
                <a:latin typeface="+mn-ea"/>
              </a:rPr>
              <a:t>新一代的</a:t>
            </a:r>
            <a:r>
              <a:rPr lang="zh-TW" altLang="en-US" sz="3600" dirty="0" smtClean="0">
                <a:latin typeface="+mn-ea"/>
              </a:rPr>
              <a:t>標準協定</a:t>
            </a:r>
            <a:endParaRPr lang="en-US" altLang="zh-TW" sz="3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使用 </a:t>
            </a:r>
            <a:r>
              <a:rPr lang="en-US" altLang="zh-TW" sz="3600" b="1" dirty="0" smtClean="0">
                <a:solidFill>
                  <a:srgbClr val="FF0000"/>
                </a:solidFill>
                <a:latin typeface="+mn-ea"/>
              </a:rPr>
              <a:t>HTTP</a:t>
            </a:r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 傳輸 </a:t>
            </a:r>
            <a:r>
              <a:rPr lang="en-US" altLang="zh-TW" sz="3600" b="1" dirty="0" smtClean="0">
                <a:solidFill>
                  <a:srgbClr val="FF0000"/>
                </a:solidFill>
                <a:latin typeface="+mn-ea"/>
              </a:rPr>
              <a:t>JSON or XML </a:t>
            </a:r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資料</a:t>
            </a:r>
            <a:endParaRPr lang="en-US" altLang="zh-TW" sz="3600" b="1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3600" b="1" dirty="0">
                <a:latin typeface="+mn-ea"/>
              </a:rPr>
              <a:t>使用</a:t>
            </a:r>
            <a:r>
              <a:rPr lang="en-US" altLang="zh-TW" sz="3600" b="1" dirty="0">
                <a:latin typeface="+mn-ea"/>
              </a:rPr>
              <a:t>REST</a:t>
            </a:r>
            <a:r>
              <a:rPr lang="zh-TW" altLang="en-US" sz="3600" b="1" dirty="0">
                <a:latin typeface="+mn-ea"/>
              </a:rPr>
              <a:t>風格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b="1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dirty="0">
              <a:latin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32190" y="346502"/>
            <a:ext cx="5910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zh-TW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zh-TW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TW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lang="zh-TW" alt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7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662436" y="2144025"/>
            <a:ext cx="108712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http://spark.furore.com/fhir/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取得病患清單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http://spark.furore.com/fhir/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建立新病患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取得病患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更新病患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刪除病患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spark.furore.com/fhir/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Patient?param1=cond1&amp;param2=cond2</a:t>
            </a:r>
            <a:endParaRPr lang="en-US" altLang="zh-TW" sz="2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查詢合乎條件的病人                       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最複雜的是各式查詢條件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群組 20"/>
          <p:cNvGrpSpPr/>
          <p:nvPr/>
        </p:nvGrpSpPr>
        <p:grpSpPr>
          <a:xfrm>
            <a:off x="8801607" y="2505533"/>
            <a:ext cx="1146468" cy="3135649"/>
            <a:chOff x="6142476" y="2500306"/>
            <a:chExt cx="859851" cy="3135649"/>
          </a:xfrm>
        </p:grpSpPr>
        <p:sp>
          <p:nvSpPr>
            <p:cNvPr id="17" name="文字方塊 16"/>
            <p:cNvSpPr txBox="1"/>
            <p:nvPr/>
          </p:nvSpPr>
          <p:spPr>
            <a:xfrm>
              <a:off x="6142476" y="2500306"/>
              <a:ext cx="8033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TW" sz="2600" dirty="0" smtClean="0">
                  <a:latin typeface="Times New Roman" pitchFamily="18" charset="0"/>
                  <a:cs typeface="Times New Roman" pitchFamily="18" charset="0"/>
                </a:rPr>
                <a:t>reate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142476" y="3429000"/>
              <a:ext cx="66508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TW" sz="2600" dirty="0" smtClean="0">
                  <a:latin typeface="Times New Roman" pitchFamily="18" charset="0"/>
                  <a:cs typeface="Times New Roman" pitchFamily="18" charset="0"/>
                </a:rPr>
                <a:t>ead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142476" y="4286256"/>
              <a:ext cx="85985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TW" sz="2600" dirty="0" smtClean="0">
                  <a:latin typeface="Times New Roman" pitchFamily="18" charset="0"/>
                  <a:cs typeface="Times New Roman" pitchFamily="18" charset="0"/>
                </a:rPr>
                <a:t>pdate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142476" y="5143512"/>
              <a:ext cx="79012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sz="2600" dirty="0" smtClean="0">
                  <a:latin typeface="Times New Roman" pitchFamily="18" charset="0"/>
                  <a:cs typeface="Times New Roman" pitchFamily="18" charset="0"/>
                </a:rPr>
                <a:t>elete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群組 34"/>
          <p:cNvGrpSpPr/>
          <p:nvPr/>
        </p:nvGrpSpPr>
        <p:grpSpPr>
          <a:xfrm>
            <a:off x="789749" y="1413209"/>
            <a:ext cx="9287802" cy="830997"/>
            <a:chOff x="391053" y="1383557"/>
            <a:chExt cx="6965852" cy="830997"/>
          </a:xfrm>
        </p:grpSpPr>
        <p:grpSp>
          <p:nvGrpSpPr>
            <p:cNvPr id="4" name="群組 23"/>
            <p:cNvGrpSpPr/>
            <p:nvPr/>
          </p:nvGrpSpPr>
          <p:grpSpPr>
            <a:xfrm>
              <a:off x="391053" y="1383557"/>
              <a:ext cx="5896253" cy="830997"/>
              <a:chOff x="391053" y="1383557"/>
              <a:chExt cx="5896253" cy="830997"/>
            </a:xfrm>
          </p:grpSpPr>
          <p:grpSp>
            <p:nvGrpSpPr>
              <p:cNvPr id="5" name="群組 32"/>
              <p:cNvGrpSpPr/>
              <p:nvPr/>
            </p:nvGrpSpPr>
            <p:grpSpPr>
              <a:xfrm>
                <a:off x="1643042" y="1571612"/>
                <a:ext cx="4644264" cy="499272"/>
                <a:chOff x="1643042" y="1571612"/>
                <a:chExt cx="4644264" cy="499272"/>
              </a:xfrm>
            </p:grpSpPr>
            <p:cxnSp>
              <p:nvCxnSpPr>
                <p:cNvPr id="23" name="直線接點 22"/>
                <p:cNvCxnSpPr/>
                <p:nvPr/>
              </p:nvCxnSpPr>
              <p:spPr>
                <a:xfrm rot="5400000">
                  <a:off x="139380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/>
                <p:cNvCxnSpPr/>
                <p:nvPr/>
              </p:nvCxnSpPr>
              <p:spPr>
                <a:xfrm rot="5400000">
                  <a:off x="417988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字方塊 25"/>
                <p:cNvSpPr txBox="1"/>
                <p:nvPr/>
              </p:nvSpPr>
              <p:spPr>
                <a:xfrm>
                  <a:off x="2214546" y="1571612"/>
                  <a:ext cx="13359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0070C0"/>
                      </a:solidFill>
                      <a:latin typeface="Times New Roman" pitchFamily="18" charset="0"/>
                      <a:cs typeface="Times New Roman" pitchFamily="18" charset="0"/>
                    </a:rPr>
                    <a:t>Service Base</a:t>
                  </a:r>
                  <a:endParaRPr lang="zh-TW" alt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7" name="直線接點 26"/>
                <p:cNvCxnSpPr/>
                <p:nvPr/>
              </p:nvCxnSpPr>
              <p:spPr>
                <a:xfrm rot="5400000">
                  <a:off x="425132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rot="5400000">
                  <a:off x="553641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字方塊 28"/>
                <p:cNvSpPr txBox="1"/>
                <p:nvPr/>
              </p:nvSpPr>
              <p:spPr>
                <a:xfrm>
                  <a:off x="4500562" y="1571612"/>
                  <a:ext cx="99690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Resource</a:t>
                  </a:r>
                  <a:endParaRPr lang="zh-TW" alt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0" name="直線接點 29"/>
                <p:cNvCxnSpPr/>
                <p:nvPr/>
              </p:nvCxnSpPr>
              <p:spPr>
                <a:xfrm rot="5400000">
                  <a:off x="560864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 rot="5400000">
                  <a:off x="603727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文字方塊 31"/>
                <p:cNvSpPr txBox="1"/>
                <p:nvPr/>
              </p:nvSpPr>
              <p:spPr>
                <a:xfrm>
                  <a:off x="5857884" y="1571612"/>
                  <a:ext cx="33086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7030A0"/>
                      </a:solidFill>
                      <a:latin typeface="Times New Roman" pitchFamily="18" charset="0"/>
                      <a:cs typeface="Times New Roman" pitchFamily="18" charset="0"/>
                    </a:rPr>
                    <a:t>Id</a:t>
                  </a:r>
                  <a:endParaRPr lang="zh-TW" alt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2" name="文字方塊 21"/>
              <p:cNvSpPr txBox="1"/>
              <p:nvPr/>
            </p:nvSpPr>
            <p:spPr>
              <a:xfrm>
                <a:off x="391053" y="1383557"/>
                <a:ext cx="106062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 dirty="0" smtClean="0">
                    <a:latin typeface="Times New Roman" pitchFamily="18" charset="0"/>
                    <a:cs typeface="Times New Roman" pitchFamily="18" charset="0"/>
                  </a:rPr>
                  <a:t>Http</a:t>
                </a:r>
                <a:br>
                  <a:rPr lang="en-US" altLang="zh-TW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2400" dirty="0" smtClean="0">
                    <a:latin typeface="Times New Roman" pitchFamily="18" charset="0"/>
                    <a:cs typeface="Times New Roman" pitchFamily="18" charset="0"/>
                  </a:rPr>
                  <a:t>Operation</a:t>
                </a:r>
                <a:endParaRPr lang="zh-TW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" name="文字方塊 33"/>
            <p:cNvSpPr txBox="1"/>
            <p:nvPr/>
          </p:nvSpPr>
          <p:spPr>
            <a:xfrm>
              <a:off x="6500661" y="1571612"/>
              <a:ext cx="8562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bg1">
                      <a:lumMod val="6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Method</a:t>
              </a:r>
              <a:endParaRPr lang="zh-TW" altLang="en-US" sz="2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8801608" y="5971876"/>
            <a:ext cx="1389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earch</a:t>
            </a:r>
            <a:endParaRPr lang="zh-TW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584956" y="533410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err="1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API--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可用簡單</a:t>
            </a:r>
            <a:r>
              <a:rPr lang="zh-TW" altLang="en-US" sz="4000" b="1" dirty="0">
                <a:solidFill>
                  <a:srgbClr val="000000"/>
                </a:solidFill>
              </a:rPr>
              <a:t>的程式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增修改查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各種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303117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smtClean="0">
                <a:latin typeface="+mn-ea"/>
                <a:ea typeface="+mn-ea"/>
              </a:rPr>
              <a:t>FHIR Bundle </a:t>
            </a:r>
            <a:r>
              <a:rPr lang="zh-TW" altLang="en-US" sz="4800" dirty="0" smtClean="0">
                <a:latin typeface="+mn-ea"/>
                <a:ea typeface="+mn-ea"/>
              </a:rPr>
              <a:t>回應查詢結果</a:t>
            </a:r>
            <a:endParaRPr lang="zh-TW" altLang="en-US" sz="48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572" y="1524000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sz="4000" dirty="0" smtClean="0">
                <a:latin typeface="+mn-ea"/>
              </a:rPr>
              <a:t>某機構</a:t>
            </a:r>
            <a:r>
              <a:rPr lang="en-US" altLang="zh-TW" sz="4000" dirty="0" smtClean="0">
                <a:latin typeface="+mn-ea"/>
              </a:rPr>
              <a:t>(org id= 135706)</a:t>
            </a:r>
            <a:r>
              <a:rPr lang="zh-TW" altLang="en-US" sz="4000" dirty="0" smtClean="0">
                <a:latin typeface="+mn-ea"/>
              </a:rPr>
              <a:t>病人列表</a:t>
            </a:r>
            <a:endParaRPr lang="en-US" altLang="zh-TW" sz="4000" dirty="0" smtClean="0">
              <a:latin typeface="+mn-ea"/>
            </a:endParaRPr>
          </a:p>
          <a:p>
            <a:pPr lvl="1"/>
            <a:r>
              <a:rPr lang="en-US" altLang="zh-TW" sz="3600" dirty="0">
                <a:latin typeface="+mn-ea"/>
              </a:rPr>
              <a:t>http://hapi.fhir.org/baseR4/Patient?</a:t>
            </a:r>
            <a:r>
              <a:rPr lang="en-US" altLang="zh-TW" sz="3600" dirty="0">
                <a:solidFill>
                  <a:srgbClr val="FF0000"/>
                </a:solidFill>
                <a:latin typeface="+mn-ea"/>
              </a:rPr>
              <a:t>organization=135706</a:t>
            </a:r>
            <a:endParaRPr lang="en-US" altLang="zh-TW" sz="3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4000" dirty="0" smtClean="0">
                <a:latin typeface="+mn-ea"/>
              </a:rPr>
              <a:t>某時段</a:t>
            </a:r>
            <a:r>
              <a:rPr lang="en-US" altLang="zh-TW" sz="4000" dirty="0" smtClean="0">
                <a:latin typeface="+mn-ea"/>
              </a:rPr>
              <a:t>(slot id= A101)</a:t>
            </a:r>
            <a:r>
              <a:rPr lang="zh-TW" altLang="en-US" sz="4000" dirty="0" smtClean="0">
                <a:latin typeface="+mn-ea"/>
              </a:rPr>
              <a:t>預約病人列表</a:t>
            </a:r>
            <a:endParaRPr lang="en-US" altLang="zh-TW" sz="4000" dirty="0" smtClean="0">
              <a:latin typeface="+mn-ea"/>
            </a:endParaRPr>
          </a:p>
          <a:p>
            <a:pPr lvl="1"/>
            <a:r>
              <a:rPr lang="en-US" altLang="zh-TW" sz="3600" dirty="0">
                <a:latin typeface="+mn-ea"/>
              </a:rPr>
              <a:t>http://hapi.fhir.org/baseR4/Appointment?</a:t>
            </a:r>
            <a:r>
              <a:rPr lang="en-US" altLang="zh-TW" sz="3600" dirty="0">
                <a:solidFill>
                  <a:srgbClr val="FF0000"/>
                </a:solidFill>
                <a:latin typeface="+mn-ea"/>
              </a:rPr>
              <a:t>slot=A101</a:t>
            </a:r>
            <a:endParaRPr lang="en-US" altLang="zh-TW" sz="3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4000" dirty="0">
                <a:latin typeface="+mn-ea"/>
              </a:rPr>
              <a:t>某病人</a:t>
            </a:r>
            <a:r>
              <a:rPr lang="en-US" altLang="zh-TW" sz="4000" dirty="0" smtClean="0">
                <a:latin typeface="+mn-ea"/>
              </a:rPr>
              <a:t>(P.id </a:t>
            </a:r>
            <a:r>
              <a:rPr lang="en-US" altLang="zh-TW" sz="4000" dirty="0">
                <a:latin typeface="+mn-ea"/>
              </a:rPr>
              <a:t>= 22797)</a:t>
            </a:r>
            <a:r>
              <a:rPr lang="zh-TW" altLang="en-US" sz="4000" dirty="0">
                <a:latin typeface="+mn-ea"/>
              </a:rPr>
              <a:t>之就醫紀錄</a:t>
            </a:r>
          </a:p>
          <a:p>
            <a:pPr lvl="1"/>
            <a:r>
              <a:rPr lang="en-US" altLang="zh-TW" sz="3600" dirty="0">
                <a:latin typeface="+mn-ea"/>
              </a:rPr>
              <a:t>http://</a:t>
            </a:r>
            <a:r>
              <a:rPr lang="en-US" altLang="zh-TW" sz="3600" dirty="0" smtClean="0">
                <a:latin typeface="+mn-ea"/>
              </a:rPr>
              <a:t>hapi.fhir.org/baseR4/Encounter?</a:t>
            </a:r>
            <a:r>
              <a:rPr lang="en-US" altLang="zh-TW" sz="3600" dirty="0" smtClean="0">
                <a:solidFill>
                  <a:srgbClr val="FF0000"/>
                </a:solidFill>
                <a:latin typeface="+mn-ea"/>
              </a:rPr>
              <a:t>patient=22797</a:t>
            </a:r>
            <a:endParaRPr lang="en-US" altLang="zh-TW" sz="36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34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303117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 smtClean="0">
                <a:latin typeface="+mn-ea"/>
                <a:ea typeface="+mn-ea"/>
              </a:rPr>
              <a:t>引入</a:t>
            </a:r>
            <a:r>
              <a:rPr lang="en-US" altLang="zh-TW" sz="4800" dirty="0" smtClean="0">
                <a:latin typeface="+mn-ea"/>
                <a:ea typeface="+mn-ea"/>
              </a:rPr>
              <a:t>FHIR</a:t>
            </a:r>
            <a:r>
              <a:rPr lang="zh-TW" altLang="en-US" sz="4800" dirty="0" smtClean="0">
                <a:latin typeface="+mn-ea"/>
                <a:ea typeface="+mn-ea"/>
              </a:rPr>
              <a:t> 標準的好處 </a:t>
            </a:r>
            <a:r>
              <a:rPr lang="en-US" altLang="zh-TW" sz="4800" dirty="0" smtClean="0">
                <a:latin typeface="+mn-ea"/>
                <a:ea typeface="+mn-ea"/>
              </a:rPr>
              <a:t>1</a:t>
            </a:r>
            <a:r>
              <a:rPr lang="zh-TW" altLang="en-US" sz="4800" dirty="0" smtClean="0">
                <a:latin typeface="+mn-ea"/>
                <a:ea typeface="+mn-ea"/>
              </a:rPr>
              <a:t> </a:t>
            </a:r>
            <a:r>
              <a:rPr lang="en-US" altLang="zh-TW" sz="4800" dirty="0" smtClean="0">
                <a:latin typeface="+mn-ea"/>
                <a:ea typeface="+mn-ea"/>
              </a:rPr>
              <a:t/>
            </a:r>
            <a:br>
              <a:rPr lang="en-US" altLang="zh-TW" sz="4800" dirty="0" smtClean="0">
                <a:latin typeface="+mn-ea"/>
                <a:ea typeface="+mn-ea"/>
              </a:rPr>
            </a:br>
            <a:r>
              <a:rPr lang="zh-TW" altLang="en-US" sz="4800" dirty="0" smtClean="0">
                <a:latin typeface="+mn-ea"/>
                <a:ea typeface="+mn-ea"/>
              </a:rPr>
              <a:t>容易導入及開發</a:t>
            </a:r>
            <a:endParaRPr lang="zh-TW" altLang="en-US" sz="48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6494" y="2373085"/>
            <a:ext cx="9128381" cy="4328466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+mn-ea"/>
              </a:rPr>
              <a:t>一般資訊人員熟悉之 </a:t>
            </a:r>
            <a:r>
              <a:rPr lang="en-US" altLang="zh-TW" sz="4000" dirty="0">
                <a:latin typeface="+mn-ea"/>
              </a:rPr>
              <a:t>web </a:t>
            </a:r>
            <a:r>
              <a:rPr lang="zh-TW" altLang="en-US" sz="4000" dirty="0">
                <a:latin typeface="+mn-ea"/>
              </a:rPr>
              <a:t>方案</a:t>
            </a:r>
          </a:p>
          <a:p>
            <a:pPr lvl="1"/>
            <a:r>
              <a:rPr lang="zh-TW" altLang="en-US" sz="3600" dirty="0" smtClean="0">
                <a:latin typeface="+mn-ea"/>
              </a:rPr>
              <a:t>易了解及開發</a:t>
            </a:r>
            <a:endParaRPr lang="en-US" altLang="zh-TW" sz="3600" dirty="0" smtClean="0">
              <a:latin typeface="+mn-ea"/>
            </a:endParaRPr>
          </a:p>
          <a:p>
            <a:pPr lvl="2"/>
            <a:r>
              <a:rPr lang="zh-TW" altLang="en-US" sz="3200" dirty="0">
                <a:latin typeface="+mn-ea"/>
              </a:rPr>
              <a:t>經</a:t>
            </a:r>
            <a:r>
              <a:rPr lang="zh-TW" altLang="en-US" sz="3200" dirty="0" smtClean="0">
                <a:latin typeface="+mn-ea"/>
              </a:rPr>
              <a:t>短期</a:t>
            </a:r>
            <a:r>
              <a:rPr lang="en-US" altLang="zh-TW" sz="3200" dirty="0" smtClean="0">
                <a:latin typeface="+mn-ea"/>
              </a:rPr>
              <a:t>(</a:t>
            </a:r>
            <a:r>
              <a:rPr lang="zh-TW" altLang="en-US" sz="3200" dirty="0" smtClean="0">
                <a:latin typeface="+mn-ea"/>
              </a:rPr>
              <a:t>一天</a:t>
            </a:r>
            <a:r>
              <a:rPr lang="en-US" altLang="zh-TW" sz="3200" dirty="0" smtClean="0">
                <a:latin typeface="+mn-ea"/>
              </a:rPr>
              <a:t>)</a:t>
            </a:r>
            <a:r>
              <a:rPr lang="zh-TW" altLang="en-US" sz="3200" dirty="0" smtClean="0">
                <a:latin typeface="+mn-ea"/>
              </a:rPr>
              <a:t>教育</a:t>
            </a:r>
            <a:r>
              <a:rPr lang="zh-TW" altLang="en-US" sz="3200" dirty="0">
                <a:latin typeface="+mn-ea"/>
              </a:rPr>
              <a:t>訓練後，即可發展 </a:t>
            </a:r>
            <a:r>
              <a:rPr lang="en-US" altLang="zh-TW" sz="3200" dirty="0">
                <a:latin typeface="+mn-ea"/>
              </a:rPr>
              <a:t>FHIR </a:t>
            </a:r>
            <a:r>
              <a:rPr lang="zh-TW" altLang="en-US" sz="3200" dirty="0" smtClean="0">
                <a:latin typeface="+mn-ea"/>
              </a:rPr>
              <a:t>網頁</a:t>
            </a:r>
            <a:r>
              <a:rPr lang="en-US" altLang="zh-TW" sz="3200" dirty="0" smtClean="0">
                <a:latin typeface="+mn-ea"/>
              </a:rPr>
              <a:t>(</a:t>
            </a:r>
            <a:r>
              <a:rPr lang="zh-TW" altLang="en-US" sz="3200" dirty="0" smtClean="0">
                <a:latin typeface="+mn-ea"/>
              </a:rPr>
              <a:t>或 </a:t>
            </a:r>
            <a:r>
              <a:rPr lang="en-US" altLang="zh-TW" sz="3200" dirty="0" smtClean="0">
                <a:latin typeface="+mn-ea"/>
              </a:rPr>
              <a:t>APP)</a:t>
            </a:r>
            <a:r>
              <a:rPr lang="zh-TW" altLang="en-US" sz="3200" dirty="0" smtClean="0">
                <a:latin typeface="+mn-ea"/>
              </a:rPr>
              <a:t>表單及報告</a:t>
            </a:r>
            <a:endParaRPr lang="zh-TW" altLang="en-US" sz="3200" dirty="0">
              <a:latin typeface="+mn-ea"/>
            </a:endParaRPr>
          </a:p>
          <a:p>
            <a:pPr lvl="3"/>
            <a:r>
              <a:rPr lang="zh-TW" altLang="en-US" sz="3000" dirty="0" smtClean="0">
                <a:latin typeface="+mn-ea"/>
              </a:rPr>
              <a:t>標準化資料的基礎</a:t>
            </a:r>
            <a:endParaRPr lang="en-US" altLang="zh-TW" sz="3000" dirty="0" smtClean="0">
              <a:latin typeface="+mn-ea"/>
            </a:endParaRPr>
          </a:p>
          <a:p>
            <a:pPr lvl="4"/>
            <a:r>
              <a:rPr lang="zh-TW" altLang="en-US" sz="3000" dirty="0" smtClean="0">
                <a:latin typeface="+mn-ea"/>
              </a:rPr>
              <a:t>智慧醫療與精準醫療資訊基礎建設</a:t>
            </a:r>
            <a:endParaRPr lang="en-US" altLang="zh-TW" sz="3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70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7136" y="444631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 smtClean="0">
                <a:latin typeface="+mn-ea"/>
                <a:ea typeface="+mn-ea"/>
              </a:rPr>
              <a:t>引入</a:t>
            </a:r>
            <a:r>
              <a:rPr lang="en-US" altLang="zh-TW" sz="4800" dirty="0" smtClean="0">
                <a:latin typeface="+mn-ea"/>
                <a:ea typeface="+mn-ea"/>
              </a:rPr>
              <a:t>FHIR</a:t>
            </a:r>
            <a:r>
              <a:rPr lang="zh-TW" altLang="en-US" sz="4800" dirty="0" smtClean="0">
                <a:latin typeface="+mn-ea"/>
                <a:ea typeface="+mn-ea"/>
              </a:rPr>
              <a:t> 標準的好處 </a:t>
            </a:r>
            <a:r>
              <a:rPr lang="en-US" altLang="zh-TW" sz="4800" dirty="0" smtClean="0">
                <a:latin typeface="+mn-ea"/>
                <a:ea typeface="+mn-ea"/>
              </a:rPr>
              <a:t>2</a:t>
            </a:r>
            <a:br>
              <a:rPr lang="en-US" altLang="zh-TW" sz="4800" dirty="0" smtClean="0">
                <a:latin typeface="+mn-ea"/>
                <a:ea typeface="+mn-ea"/>
              </a:rPr>
            </a:br>
            <a:r>
              <a:rPr lang="zh-TW" altLang="en-US" sz="4800" dirty="0" smtClean="0">
                <a:latin typeface="+mn-ea"/>
                <a:ea typeface="+mn-ea"/>
              </a:rPr>
              <a:t>僅需發展前端程式</a:t>
            </a:r>
            <a:endParaRPr lang="zh-TW" altLang="en-US" sz="48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1544" y="2307771"/>
            <a:ext cx="8229600" cy="3702977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+mn-ea"/>
              </a:rPr>
              <a:t>標準 </a:t>
            </a:r>
            <a:r>
              <a:rPr lang="en-US" altLang="zh-TW" sz="3200" dirty="0" smtClean="0">
                <a:latin typeface="+mn-ea"/>
              </a:rPr>
              <a:t>FHIR</a:t>
            </a:r>
            <a:r>
              <a:rPr lang="zh-TW" altLang="en-US" sz="3200" dirty="0" smtClean="0">
                <a:latin typeface="+mn-ea"/>
              </a:rPr>
              <a:t> 伺服器存放所有臨醫資訊</a:t>
            </a:r>
            <a:endParaRPr lang="en-US" altLang="zh-TW" sz="3200" dirty="0" smtClean="0">
              <a:latin typeface="+mn-ea"/>
            </a:endParaRPr>
          </a:p>
          <a:p>
            <a:pPr lvl="1"/>
            <a:r>
              <a:rPr lang="zh-TW" altLang="en-US" sz="2800" dirty="0">
                <a:latin typeface="+mn-ea"/>
              </a:rPr>
              <a:t>類似 </a:t>
            </a:r>
            <a:r>
              <a:rPr lang="en-US" altLang="zh-TW" sz="2800" dirty="0">
                <a:latin typeface="+mn-ea"/>
              </a:rPr>
              <a:t>DICOM server </a:t>
            </a:r>
            <a:r>
              <a:rPr lang="zh-TW" altLang="en-US" sz="2800" dirty="0" smtClean="0">
                <a:latin typeface="+mn-ea"/>
              </a:rPr>
              <a:t>儲存</a:t>
            </a:r>
            <a:r>
              <a:rPr lang="zh-TW" altLang="en-US" sz="2800" dirty="0">
                <a:latin typeface="+mn-ea"/>
              </a:rPr>
              <a:t>管理各式儀器產生之 </a:t>
            </a:r>
            <a:r>
              <a:rPr lang="en-US" altLang="zh-TW" sz="2800" dirty="0">
                <a:latin typeface="+mn-ea"/>
              </a:rPr>
              <a:t>DICOM </a:t>
            </a:r>
            <a:r>
              <a:rPr lang="zh-TW" altLang="en-US" sz="2800" dirty="0">
                <a:latin typeface="+mn-ea"/>
              </a:rPr>
              <a:t>物件</a:t>
            </a:r>
          </a:p>
          <a:p>
            <a:r>
              <a:rPr lang="zh-TW" altLang="en-US" sz="3200" dirty="0" smtClean="0">
                <a:latin typeface="+mn-ea"/>
              </a:rPr>
              <a:t>具標準 </a:t>
            </a:r>
            <a:r>
              <a:rPr lang="en-US" altLang="zh-TW" sz="3200" dirty="0" smtClean="0">
                <a:latin typeface="+mn-ea"/>
              </a:rPr>
              <a:t>API </a:t>
            </a:r>
            <a:r>
              <a:rPr lang="zh-TW" altLang="en-US" sz="3200" dirty="0" smtClean="0">
                <a:latin typeface="+mn-ea"/>
              </a:rPr>
              <a:t>存取各式 </a:t>
            </a:r>
            <a:r>
              <a:rPr lang="en-US" altLang="zh-TW" sz="3200" dirty="0" smtClean="0">
                <a:latin typeface="+mn-ea"/>
              </a:rPr>
              <a:t>FHIR resources</a:t>
            </a:r>
          </a:p>
          <a:p>
            <a:pPr lvl="1"/>
            <a:r>
              <a:rPr lang="zh-TW" altLang="en-US" sz="2800" dirty="0">
                <a:latin typeface="+mn-ea"/>
              </a:rPr>
              <a:t>已</a:t>
            </a:r>
            <a:r>
              <a:rPr lang="zh-TW" altLang="en-US" sz="2800" dirty="0" smtClean="0">
                <a:latin typeface="+mn-ea"/>
              </a:rPr>
              <a:t>定義一百多種 </a:t>
            </a:r>
            <a:r>
              <a:rPr lang="en-US" altLang="zh-TW" sz="2800" dirty="0" smtClean="0">
                <a:latin typeface="+mn-ea"/>
              </a:rPr>
              <a:t>FHIR resources</a:t>
            </a:r>
          </a:p>
          <a:p>
            <a:pPr lvl="1"/>
            <a:r>
              <a:rPr lang="zh-TW" altLang="en-US" sz="2800" dirty="0" smtClean="0">
                <a:latin typeface="+mn-ea"/>
              </a:rPr>
              <a:t>可配合絕大多數臨床醫療照護情境應用</a:t>
            </a:r>
            <a:endParaRPr lang="en-US" altLang="zh-TW" sz="2800" dirty="0">
              <a:latin typeface="+mn-ea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+mn-ea"/>
              </a:rPr>
              <a:t>我們</a:t>
            </a:r>
            <a:r>
              <a:rPr lang="zh-TW" altLang="en-US" sz="3200" b="1" dirty="0">
                <a:solidFill>
                  <a:srgbClr val="FF0000"/>
                </a:solidFill>
                <a:latin typeface="+mn-ea"/>
              </a:rPr>
              <a:t>僅</a:t>
            </a:r>
            <a:r>
              <a:rPr lang="zh-TW" altLang="en-US" sz="3200" b="1" dirty="0" smtClean="0">
                <a:solidFill>
                  <a:srgbClr val="FF0000"/>
                </a:solidFill>
                <a:latin typeface="+mn-ea"/>
              </a:rPr>
              <a:t>需發展各式前端應用系統</a:t>
            </a:r>
            <a:r>
              <a:rPr lang="en-US" altLang="zh-TW" sz="3200" b="1" dirty="0" smtClean="0">
                <a:solidFill>
                  <a:srgbClr val="FF0000"/>
                </a:solidFill>
                <a:latin typeface="+mn-ea"/>
              </a:rPr>
              <a:t>!</a:t>
            </a:r>
          </a:p>
          <a:p>
            <a:pPr lvl="1"/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e.g.</a:t>
            </a:r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病人資料</a:t>
            </a:r>
            <a:r>
              <a:rPr lang="zh-TW" altLang="en-US" sz="2800" b="1" dirty="0" smtClean="0">
                <a:solidFill>
                  <a:srgbClr val="FF0000"/>
                </a:solidFill>
                <a:latin typeface="+mn-ea"/>
              </a:rPr>
              <a:t>新增</a:t>
            </a:r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及</a:t>
            </a:r>
            <a:r>
              <a:rPr lang="zh-TW" altLang="en-US" sz="2800" b="1" dirty="0" smtClean="0">
                <a:solidFill>
                  <a:srgbClr val="FF0000"/>
                </a:solidFill>
                <a:latin typeface="+mn-ea"/>
              </a:rPr>
              <a:t>列表</a:t>
            </a:r>
            <a:endParaRPr lang="en-US" altLang="zh-TW" sz="2800" b="1" dirty="0" smtClean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zh-TW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/>
            <a:endParaRPr lang="zh-TW" altLang="en-US" sz="3200" dirty="0">
              <a:latin typeface="+mn-ea"/>
            </a:endParaRPr>
          </a:p>
          <a:p>
            <a:pPr lvl="2"/>
            <a:endParaRPr lang="en-US" altLang="zh-TW" sz="3200" dirty="0">
              <a:latin typeface="+mn-ea"/>
            </a:endParaRPr>
          </a:p>
          <a:p>
            <a:pPr lvl="2"/>
            <a:endParaRPr lang="en-US" altLang="zh-TW" sz="3200" dirty="0" smtClean="0">
              <a:latin typeface="+mn-ea"/>
            </a:endParaRPr>
          </a:p>
          <a:p>
            <a:pPr lvl="2"/>
            <a:endParaRPr lang="en-US" altLang="zh-TW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27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624867" y="1553032"/>
            <a:ext cx="10871200" cy="44958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4000" dirty="0" smtClean="0">
                <a:latin typeface="Times New Roman" pitchFamily="18" charset="0"/>
                <a:cs typeface="Times New Roman" pitchFamily="18" charset="0"/>
              </a:rPr>
              <a:t>基於 </a:t>
            </a:r>
            <a:r>
              <a:rPr lang="en-US" altLang="zh-TW" sz="4000" dirty="0" err="1" smtClean="0"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zh-TW" alt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zh-TW" altLang="en-US" sz="4000" dirty="0" smtClean="0">
                <a:latin typeface="Times New Roman" pitchFamily="18" charset="0"/>
                <a:cs typeface="Times New Roman" pitchFamily="18" charset="0"/>
              </a:rPr>
              <a:t> 及 標準資料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4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4000" dirty="0" err="1" smtClean="0"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zh-TW" alt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resources)</a:t>
            </a:r>
          </a:p>
          <a:p>
            <a:pPr lvl="1"/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可</a:t>
            </a:r>
            <a:r>
              <a:rPr lang="zh-TW" alt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快速發展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各式 前端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瀏覽器或 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APP)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應用</a:t>
            </a:r>
            <a:endParaRPr lang="en-US" altLang="zh-TW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可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與標準的 </a:t>
            </a:r>
            <a:r>
              <a:rPr lang="en-US" altLang="zh-TW" sz="3600" dirty="0" err="1"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伺服器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open source 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系統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 整合應用</a:t>
            </a:r>
            <a:endParaRPr lang="zh-TW" altLang="en-US" sz="36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zh-TW" alt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</a:t>
            </a:r>
            <a:r>
              <a:rPr lang="zh-TW" alt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須寫伺服器端的</a:t>
            </a:r>
            <a:r>
              <a:rPr lang="zh-TW" alt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程式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zh-TW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4000" dirty="0" smtClean="0">
                <a:latin typeface="Times New Roman" pitchFamily="18" charset="0"/>
                <a:cs typeface="Times New Roman" pitchFamily="18" charset="0"/>
              </a:rPr>
              <a:t>系統範例</a:t>
            </a:r>
            <a:endParaRPr lang="en-US" altLang="zh-TW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腎臟</a:t>
            </a:r>
            <a:r>
              <a:rPr lang="zh-TW" alt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病人醫護表單</a:t>
            </a:r>
            <a:endParaRPr lang="en-US" altLang="zh-TW" sz="3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醫學影像報告</a:t>
            </a:r>
            <a:r>
              <a:rPr lang="zh-TW" alt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系統</a:t>
            </a:r>
            <a:endParaRPr lang="zh-TW" alt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584956" y="533410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b="1" dirty="0" smtClean="0">
                <a:solidFill>
                  <a:srgbClr val="000000"/>
                </a:solidFill>
              </a:rPr>
              <a:t>FHIR</a:t>
            </a:r>
            <a:r>
              <a:rPr lang="zh-TW" altLang="en-US" sz="4800" b="1" smtClean="0">
                <a:solidFill>
                  <a:srgbClr val="000000"/>
                </a:solidFill>
              </a:rPr>
              <a:t> </a:t>
            </a:r>
            <a:r>
              <a:rPr lang="zh-TW" altLang="en-US" sz="4800" b="1" smtClean="0">
                <a:solidFill>
                  <a:srgbClr val="000000"/>
                </a:solidFill>
              </a:rPr>
              <a:t>系統</a:t>
            </a:r>
            <a:r>
              <a:rPr lang="zh-TW" altLang="en-US" sz="4800" b="1" dirty="0" smtClean="0">
                <a:solidFill>
                  <a:srgbClr val="000000"/>
                </a:solidFill>
              </a:rPr>
              <a:t>範例</a:t>
            </a:r>
            <a:endParaRPr lang="en-GB" sz="4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Encounter</a:t>
            </a:r>
            <a:r>
              <a:rPr lang="zh-TW" altLang="en-US" dirty="0" smtClean="0"/>
              <a:t> 可應用之情境與場域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2004"/>
          </a:xfrm>
        </p:spPr>
        <p:txBody>
          <a:bodyPr>
            <a:normAutofit/>
          </a:bodyPr>
          <a:lstStyle/>
          <a:p>
            <a:r>
              <a:rPr lang="zh-TW" altLang="en-US" dirty="0"/>
              <a:t>可用於各式健康醫療應用情境</a:t>
            </a:r>
          </a:p>
          <a:p>
            <a:pPr lvl="1"/>
            <a:r>
              <a:rPr lang="en-US" altLang="zh-TW" dirty="0" smtClean="0"/>
              <a:t>ambulatory</a:t>
            </a:r>
            <a:r>
              <a:rPr lang="en-US" altLang="zh-TW" dirty="0"/>
              <a:t>, emergency, </a:t>
            </a:r>
            <a:r>
              <a:rPr lang="en-US" altLang="zh-TW" dirty="0">
                <a:solidFill>
                  <a:srgbClr val="FF0000"/>
                </a:solidFill>
              </a:rPr>
              <a:t>home health</a:t>
            </a:r>
            <a:r>
              <a:rPr lang="en-US" altLang="zh-TW" dirty="0"/>
              <a:t>, inpatient and </a:t>
            </a:r>
            <a:r>
              <a:rPr lang="en-US" altLang="zh-TW" dirty="0">
                <a:solidFill>
                  <a:srgbClr val="FF0000"/>
                </a:solidFill>
              </a:rPr>
              <a:t>virtual </a:t>
            </a:r>
            <a:r>
              <a:rPr lang="en-US" altLang="zh-TW" dirty="0" smtClean="0">
                <a:solidFill>
                  <a:srgbClr val="FF0000"/>
                </a:solidFill>
              </a:rPr>
              <a:t>encounters</a:t>
            </a:r>
            <a:r>
              <a:rPr lang="en-US" altLang="zh-TW" dirty="0" smtClean="0"/>
              <a:t>...</a:t>
            </a:r>
          </a:p>
          <a:p>
            <a:r>
              <a:rPr lang="zh-TW" altLang="en-US" dirty="0" smtClean="0"/>
              <a:t>及</a:t>
            </a:r>
            <a:r>
              <a:rPr lang="zh-TW" altLang="en-US" dirty="0"/>
              <a:t>多樣之 </a:t>
            </a:r>
            <a:r>
              <a:rPr lang="en-US" altLang="zh-TW" dirty="0"/>
              <a:t>API </a:t>
            </a:r>
            <a:r>
              <a:rPr lang="zh-TW" altLang="en-US" dirty="0"/>
              <a:t>查詢條件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查詢今天預定到院須安排輪椅的病人</a:t>
            </a:r>
            <a:endParaRPr lang="en-US" altLang="zh-TW" dirty="0" smtClean="0"/>
          </a:p>
          <a:p>
            <a:pPr lvl="2"/>
            <a:r>
              <a:rPr lang="en-US" altLang="zh-TW" dirty="0"/>
              <a:t>http://hapi.fhir.org/baseR4/Encounter?special-arrangement=wheel&amp;status=planned&amp;date=2019-09-14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查詢某病人</a:t>
            </a:r>
            <a:r>
              <a:rPr lang="en-US" altLang="zh-TW" dirty="0" smtClean="0"/>
              <a:t>(id = 22797)</a:t>
            </a:r>
            <a:r>
              <a:rPr lang="zh-TW" altLang="en-US" dirty="0" smtClean="0"/>
              <a:t>之就醫紀錄</a:t>
            </a:r>
            <a:endParaRPr lang="en-US" altLang="zh-TW" dirty="0" smtClean="0"/>
          </a:p>
          <a:p>
            <a:pPr lvl="2"/>
            <a:r>
              <a:rPr lang="en-US" altLang="zh-TW" dirty="0"/>
              <a:t>http://hapi.fhir.org/baseR4/Encounter?patient=22797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437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25" y="1028072"/>
            <a:ext cx="11489147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75960" y="533409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i="0" kern="1200">
                <a:solidFill>
                  <a:schemeClr val="accent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zh-TW" altLang="en-US" sz="4000" dirty="0">
                <a:solidFill>
                  <a:srgbClr val="000000"/>
                </a:solidFill>
              </a:rPr>
              <a:t>腎臟病人醫護</a:t>
            </a:r>
            <a:r>
              <a:rPr lang="zh-TW" altLang="en-US" sz="4000" dirty="0" smtClean="0">
                <a:solidFill>
                  <a:srgbClr val="000000"/>
                </a:solidFill>
              </a:rPr>
              <a:t>表單</a:t>
            </a:r>
            <a:r>
              <a:rPr lang="en-US" altLang="zh-TW" sz="4000" dirty="0" smtClean="0">
                <a:solidFill>
                  <a:srgbClr val="000000"/>
                </a:solidFill>
              </a:rPr>
              <a:t>--</a:t>
            </a:r>
            <a:r>
              <a:rPr lang="zh-TW" altLang="en-US" sz="4000" dirty="0" smtClean="0">
                <a:solidFill>
                  <a:srgbClr val="000000"/>
                </a:solidFill>
              </a:rPr>
              <a:t>可供病人或醫護人員填寫</a:t>
            </a:r>
            <a:endParaRPr lang="zh-TW" altLang="en-US" sz="4000" dirty="0">
              <a:solidFill>
                <a:srgbClr val="000000"/>
              </a:solidFill>
            </a:endParaRPr>
          </a:p>
          <a:p>
            <a:pPr algn="ctr"/>
            <a:endParaRPr lang="en-GB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1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 smtClean="0">
                <a:solidFill>
                  <a:srgbClr val="000000"/>
                </a:solidFill>
                <a:latin typeface="+mj-lt"/>
              </a:rPr>
              <a:t>病人基本資料及就醫</a:t>
            </a:r>
            <a:r>
              <a:rPr lang="en-US" altLang="zh-TW" sz="4800" dirty="0" smtClean="0">
                <a:solidFill>
                  <a:srgbClr val="000000"/>
                </a:solidFill>
                <a:latin typeface="+mj-lt"/>
              </a:rPr>
              <a:t>(Encounter)</a:t>
            </a:r>
            <a:r>
              <a:rPr lang="zh-TW" altLang="en-US" sz="4800" dirty="0" smtClean="0">
                <a:solidFill>
                  <a:srgbClr val="000000"/>
                </a:solidFill>
                <a:latin typeface="+mj-lt"/>
              </a:rPr>
              <a:t>資訊</a:t>
            </a:r>
            <a:endParaRPr lang="en-GB" sz="48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810" y="773532"/>
            <a:ext cx="920115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User\Desktop\未命名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811" y="3691819"/>
            <a:ext cx="9201151" cy="365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 smtClean="0">
                <a:solidFill>
                  <a:srgbClr val="000000"/>
                </a:solidFill>
                <a:latin typeface="+mj-lt"/>
              </a:rPr>
              <a:t>病人健康狀況</a:t>
            </a:r>
            <a:r>
              <a:rPr lang="en-US" altLang="zh-TW" sz="4800" dirty="0" smtClean="0">
                <a:solidFill>
                  <a:srgbClr val="000000"/>
                </a:solidFill>
                <a:latin typeface="+mj-lt"/>
              </a:rPr>
              <a:t>( </a:t>
            </a:r>
            <a:r>
              <a:rPr lang="en-US" altLang="zh-TW" sz="4800" dirty="0" err="1" smtClean="0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4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TW" sz="4800" dirty="0" smtClean="0">
                <a:solidFill>
                  <a:srgbClr val="000000"/>
                </a:solidFill>
                <a:latin typeface="+mj-lt"/>
              </a:rPr>
              <a:t>Condition</a:t>
            </a:r>
            <a:r>
              <a:rPr lang="zh-TW" altLang="en-US" sz="4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TW" sz="4800" dirty="0" smtClean="0">
                <a:solidFill>
                  <a:srgbClr val="000000"/>
                </a:solidFill>
                <a:latin typeface="+mj-lt"/>
              </a:rPr>
              <a:t>)</a:t>
            </a:r>
            <a:endParaRPr lang="en-GB" sz="48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" y="1069981"/>
            <a:ext cx="118586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" y="3768739"/>
            <a:ext cx="11868151" cy="324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3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152616" y="148812"/>
            <a:ext cx="771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algn="ctr"/>
            <a:r>
              <a:rPr lang="en-US" altLang="zh-TW" dirty="0" err="1" smtClean="0"/>
              <a:t>FHIR</a:t>
            </a:r>
            <a:r>
              <a:rPr lang="zh-TW" altLang="en-US" dirty="0" smtClean="0"/>
              <a:t> 網頁表單範例程式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0F1A-32E0-4952-9759-CD47539307D0}" type="slidenum">
              <a:rPr lang="en-US" altLang="zh-TW" smtClean="0"/>
              <a:pPr/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3" y="1800225"/>
            <a:ext cx="6545179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2" y="3845843"/>
            <a:ext cx="5654841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24853" y="1223029"/>
            <a:ext cx="362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網頁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585537" y="3348608"/>
            <a:ext cx="362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對應的 </a:t>
            </a:r>
            <a:r>
              <a:rPr lang="en-US" altLang="zh-TW" b="1" dirty="0" smtClean="0"/>
              <a:t>HTML</a:t>
            </a:r>
            <a:r>
              <a:rPr lang="zh-TW" altLang="en-US" b="1" dirty="0" smtClean="0"/>
              <a:t> 標籤</a:t>
            </a:r>
            <a:endParaRPr lang="zh-TW" alt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2683050"/>
            <a:ext cx="4305300" cy="405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4" y="1592361"/>
            <a:ext cx="4476751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7218949" y="1038363"/>
            <a:ext cx="362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程式中的 </a:t>
            </a:r>
            <a:r>
              <a:rPr lang="en-US" altLang="zh-TW" b="1" dirty="0" smtClean="0"/>
              <a:t>patient </a:t>
            </a:r>
            <a:r>
              <a:rPr lang="zh-TW" altLang="en-US" b="1" dirty="0" smtClean="0"/>
              <a:t>物件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444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4397" y="303117"/>
            <a:ext cx="9101753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smtClean="0">
                <a:latin typeface="+mn-ea"/>
                <a:ea typeface="+mn-ea"/>
              </a:rPr>
              <a:t>Interoperability(</a:t>
            </a:r>
            <a:r>
              <a:rPr lang="zh-TW" altLang="en-US" sz="4800" dirty="0" smtClean="0">
                <a:latin typeface="+mn-ea"/>
                <a:ea typeface="+mn-ea"/>
              </a:rPr>
              <a:t>互通性或互操作性</a:t>
            </a:r>
            <a:r>
              <a:rPr lang="en-US" altLang="zh-TW" sz="4800" dirty="0" smtClean="0">
                <a:latin typeface="+mn-ea"/>
                <a:ea typeface="+mn-ea"/>
              </a:rPr>
              <a:t>)</a:t>
            </a:r>
            <a:endParaRPr lang="zh-TW" altLang="en-US" sz="48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572" y="1524000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+mn-ea"/>
              </a:rPr>
              <a:t>跨系統互通資訊</a:t>
            </a:r>
            <a:endParaRPr lang="en-US" altLang="zh-TW" sz="3200" dirty="0" smtClean="0">
              <a:latin typeface="+mn-ea"/>
            </a:endParaRPr>
          </a:p>
          <a:p>
            <a:pPr lvl="1"/>
            <a:r>
              <a:rPr lang="zh-TW" altLang="en-US" sz="2800" dirty="0" smtClean="0">
                <a:latin typeface="+mn-ea"/>
              </a:rPr>
              <a:t>通常意旨互通一致的規格的資料，如</a:t>
            </a:r>
            <a:r>
              <a:rPr lang="en-US" altLang="zh-TW" sz="2800" dirty="0" smtClean="0">
                <a:latin typeface="+mn-ea"/>
              </a:rPr>
              <a:t>:</a:t>
            </a:r>
          </a:p>
          <a:p>
            <a:pPr lvl="2"/>
            <a:r>
              <a:rPr lang="zh-TW" altLang="en-US" sz="2400" dirty="0" smtClean="0">
                <a:latin typeface="+mn-ea"/>
              </a:rPr>
              <a:t>交換醫學影像</a:t>
            </a:r>
            <a:r>
              <a:rPr lang="en-US" altLang="zh-TW" sz="2400" dirty="0" smtClean="0">
                <a:latin typeface="+mn-ea"/>
              </a:rPr>
              <a:t>(DICOM)</a:t>
            </a:r>
            <a:r>
              <a:rPr lang="zh-TW" altLang="en-US" sz="2400" dirty="0" smtClean="0">
                <a:latin typeface="+mn-ea"/>
              </a:rPr>
              <a:t>、電子病歷</a:t>
            </a:r>
            <a:r>
              <a:rPr lang="en-US" altLang="zh-TW" sz="2400" dirty="0" smtClean="0">
                <a:latin typeface="+mn-ea"/>
              </a:rPr>
              <a:t>(CDA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or FHIR)</a:t>
            </a:r>
            <a:endParaRPr lang="en-US" altLang="zh-TW" sz="2400" dirty="0">
              <a:latin typeface="+mn-ea"/>
            </a:endParaRPr>
          </a:p>
          <a:p>
            <a:r>
              <a:rPr lang="en-US" altLang="zh-TW" sz="3200" dirty="0" smtClean="0">
                <a:latin typeface="+mn-ea"/>
              </a:rPr>
              <a:t>Client </a:t>
            </a:r>
            <a:r>
              <a:rPr lang="zh-TW" altLang="en-US" sz="3200" dirty="0" smtClean="0">
                <a:latin typeface="+mn-ea"/>
              </a:rPr>
              <a:t>端系統呼叫 </a:t>
            </a:r>
            <a:r>
              <a:rPr lang="en-US" altLang="zh-TW" sz="3200" dirty="0" smtClean="0">
                <a:latin typeface="+mn-ea"/>
              </a:rPr>
              <a:t>Server API(</a:t>
            </a:r>
            <a:r>
              <a:rPr lang="zh-TW" altLang="en-US" sz="3200" dirty="0" smtClean="0">
                <a:latin typeface="+mn-ea"/>
              </a:rPr>
              <a:t>或服務</a:t>
            </a:r>
            <a:r>
              <a:rPr lang="en-US" altLang="zh-TW" sz="3200" dirty="0" smtClean="0">
                <a:latin typeface="+mn-ea"/>
              </a:rPr>
              <a:t>)</a:t>
            </a:r>
            <a:r>
              <a:rPr lang="zh-TW" altLang="en-US" sz="3200" dirty="0" smtClean="0">
                <a:latin typeface="+mn-ea"/>
              </a:rPr>
              <a:t>，如</a:t>
            </a:r>
            <a:endParaRPr lang="en-US" altLang="zh-TW" sz="3200" dirty="0" smtClean="0">
              <a:latin typeface="+mn-ea"/>
            </a:endParaRPr>
          </a:p>
          <a:p>
            <a:pPr lvl="1"/>
            <a:r>
              <a:rPr lang="en-US" altLang="zh-TW" sz="2800" dirty="0" smtClean="0">
                <a:latin typeface="+mn-ea"/>
              </a:rPr>
              <a:t>FHIR</a:t>
            </a:r>
            <a:r>
              <a:rPr lang="zh-TW" altLang="en-US" sz="2800" dirty="0" smtClean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post resources</a:t>
            </a:r>
          </a:p>
          <a:p>
            <a:pPr lvl="1"/>
            <a:r>
              <a:rPr lang="en-US" altLang="zh-TW" sz="2800" dirty="0" err="1" smtClean="0">
                <a:latin typeface="+mn-ea"/>
              </a:rPr>
              <a:t>moodle</a:t>
            </a:r>
            <a:r>
              <a:rPr lang="en-US" altLang="zh-TW" sz="2800" dirty="0" smtClean="0">
                <a:latin typeface="+mn-ea"/>
              </a:rPr>
              <a:t> API</a:t>
            </a:r>
            <a:r>
              <a:rPr lang="zh-TW" altLang="en-US" sz="2800" dirty="0" smtClean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(</a:t>
            </a:r>
            <a:r>
              <a:rPr lang="zh-TW" altLang="en-US" sz="2800" dirty="0" smtClean="0">
                <a:latin typeface="+mn-ea"/>
              </a:rPr>
              <a:t>亂</a:t>
            </a:r>
            <a:r>
              <a:rPr lang="en-US" altLang="zh-TW" sz="2800" dirty="0" smtClean="0">
                <a:latin typeface="+mn-ea"/>
              </a:rPr>
              <a:t>!)</a:t>
            </a:r>
          </a:p>
          <a:p>
            <a:pPr lvl="1"/>
            <a:r>
              <a:rPr lang="en-US" altLang="zh-TW" sz="2800" dirty="0">
                <a:latin typeface="+mn-ea"/>
              </a:rPr>
              <a:t>https://moodle.org/mod/forum/discuss.php?d=323422</a:t>
            </a:r>
            <a:endParaRPr lang="en-US" altLang="zh-TW" sz="2800" dirty="0" smtClean="0">
              <a:latin typeface="+mn-ea"/>
            </a:endParaRPr>
          </a:p>
          <a:p>
            <a:pPr lvl="1"/>
            <a:r>
              <a:rPr lang="en-US" altLang="zh-TW" sz="2800" dirty="0">
                <a:latin typeface="+mn-ea"/>
              </a:rPr>
              <a:t>https://stackoverflow.com/questions/38848599/using-moodle-to-create-users-and-enroll-them-in-courses-via-webservice-api</a:t>
            </a:r>
            <a:endParaRPr lang="en-US" altLang="zh-TW" sz="2800" dirty="0" smtClean="0">
              <a:latin typeface="+mn-ea"/>
            </a:endParaRPr>
          </a:p>
          <a:p>
            <a:pPr lvl="1"/>
            <a:r>
              <a:rPr lang="en-US" altLang="zh-TW" sz="2800" dirty="0">
                <a:latin typeface="+mn-ea"/>
              </a:rPr>
              <a:t>https://</a:t>
            </a:r>
            <a:r>
              <a:rPr lang="en-US" altLang="zh-TW" sz="2800" dirty="0" smtClean="0">
                <a:latin typeface="+mn-ea"/>
              </a:rPr>
              <a:t>techsupport.lambdasolutions.net/hc/en-us/articles/201585155-Integrating-Moodle-Web-Services-and-REST-API</a:t>
            </a:r>
          </a:p>
        </p:txBody>
      </p:sp>
    </p:spTree>
    <p:extLst>
      <p:ext uri="{BB962C8B-B14F-4D97-AF65-F5344CB8AC3E}">
        <p14:creationId xmlns:p14="http://schemas.microsoft.com/office/powerpoint/2010/main" val="42917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152616" y="148812"/>
            <a:ext cx="771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algn="ctr"/>
            <a:r>
              <a:rPr lang="en-US" altLang="zh-TW" dirty="0" err="1" smtClean="0"/>
              <a:t>FHIR</a:t>
            </a:r>
            <a:r>
              <a:rPr lang="zh-TW" altLang="en-US" dirty="0" smtClean="0"/>
              <a:t> 網頁表單範例程式</a:t>
            </a:r>
            <a:endParaRPr lang="en-US" altLang="zh-TW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39375" y="4363962"/>
            <a:ext cx="9692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/>
              <a:t>FHIR</a:t>
            </a:r>
            <a:r>
              <a:rPr lang="zh-TW" altLang="en-US" b="1" dirty="0" smtClean="0"/>
              <a:t> 表單新增資料主要程式</a:t>
            </a:r>
            <a:r>
              <a:rPr lang="en-US" altLang="zh-TW" b="1" dirty="0" smtClean="0"/>
              <a:t>:</a:t>
            </a:r>
          </a:p>
          <a:p>
            <a:r>
              <a:rPr lang="en-US" altLang="zh-TW" b="1" dirty="0" smtClean="0"/>
              <a:t>1. </a:t>
            </a:r>
            <a:r>
              <a:rPr lang="zh-TW" altLang="en-US" b="1" dirty="0" smtClean="0"/>
              <a:t>填表資料寫入物件    </a:t>
            </a:r>
            <a:r>
              <a:rPr lang="en-US" altLang="zh-TW" b="1" dirty="0" smtClean="0"/>
              <a:t>2. </a:t>
            </a:r>
            <a:r>
              <a:rPr lang="zh-TW" altLang="en-US" b="1" dirty="0" smtClean="0"/>
              <a:t>呼叫對應的 </a:t>
            </a:r>
            <a:r>
              <a:rPr lang="en-US" altLang="zh-TW" b="1" dirty="0" err="1" smtClean="0"/>
              <a:t>FHIR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API</a:t>
            </a:r>
          </a:p>
          <a:p>
            <a:endParaRPr lang="en-US" altLang="zh-TW" b="1" dirty="0" smtClean="0"/>
          </a:p>
          <a:p>
            <a:r>
              <a:rPr lang="zh-TW" altLang="en-US" b="1" dirty="0" smtClean="0"/>
              <a:t>調閱 </a:t>
            </a:r>
            <a:r>
              <a:rPr lang="en-US" altLang="zh-TW" b="1" dirty="0" err="1" smtClean="0"/>
              <a:t>FHIR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資料到前端呈現程式</a:t>
            </a:r>
            <a:endParaRPr lang="en-US" altLang="zh-TW" b="1" dirty="0" smtClean="0"/>
          </a:p>
          <a:p>
            <a:r>
              <a:rPr lang="en-US" altLang="zh-TW" b="1" dirty="0" smtClean="0"/>
              <a:t>1. </a:t>
            </a:r>
            <a:r>
              <a:rPr lang="zh-TW" altLang="en-US" b="1" dirty="0" smtClean="0"/>
              <a:t>呼叫 </a:t>
            </a:r>
            <a:r>
              <a:rPr lang="en-US" altLang="zh-TW" b="1" dirty="0" smtClean="0"/>
              <a:t>API </a:t>
            </a:r>
            <a:r>
              <a:rPr lang="zh-TW" altLang="en-US" b="1" dirty="0" smtClean="0"/>
              <a:t>取得資料     </a:t>
            </a:r>
            <a:r>
              <a:rPr lang="en-US" altLang="zh-TW" b="1" dirty="0" smtClean="0"/>
              <a:t>2. </a:t>
            </a:r>
            <a:r>
              <a:rPr lang="zh-TW" altLang="en-US" b="1" dirty="0" smtClean="0"/>
              <a:t>將取得的資料物件化，再套表呈現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 smtClean="0"/>
              <a:t>上述</a:t>
            </a:r>
            <a:r>
              <a:rPr lang="zh-TW" altLang="en-US" b="1" dirty="0"/>
              <a:t>模式可發展非常多的健康醫療</a:t>
            </a:r>
            <a:r>
              <a:rPr lang="zh-TW" altLang="en-US" b="1" dirty="0" smtClean="0"/>
              <a:t>應用</a:t>
            </a:r>
            <a:endParaRPr lang="en-US" altLang="zh-TW" b="1" dirty="0" smtClean="0"/>
          </a:p>
          <a:p>
            <a:r>
              <a:rPr lang="zh-TW" altLang="en-US" b="1" dirty="0" smtClean="0"/>
              <a:t>因</a:t>
            </a:r>
            <a:r>
              <a:rPr lang="zh-TW" altLang="en-US" b="1" dirty="0"/>
              <a:t>有開</a:t>
            </a:r>
            <a:r>
              <a:rPr lang="zh-TW" altLang="en-US" b="1" dirty="0" smtClean="0"/>
              <a:t>源 </a:t>
            </a:r>
            <a:r>
              <a:rPr lang="en-US" altLang="zh-TW" b="1" dirty="0" err="1" smtClean="0"/>
              <a:t>FHIR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server( </a:t>
            </a:r>
            <a:r>
              <a:rPr lang="zh-TW" altLang="en-US" b="1" dirty="0" smtClean="0"/>
              <a:t>類似 </a:t>
            </a:r>
            <a:r>
              <a:rPr lang="en-US" altLang="zh-TW" b="1" dirty="0" smtClean="0"/>
              <a:t>PACS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server </a:t>
            </a:r>
            <a:r>
              <a:rPr lang="zh-TW" altLang="en-US" b="1" dirty="0" smtClean="0"/>
              <a:t>腳色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，許多應用可共用一  </a:t>
            </a:r>
            <a:r>
              <a:rPr lang="en-US" altLang="zh-TW" b="1" dirty="0" err="1" smtClean="0"/>
              <a:t>FHIR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vserver</a:t>
            </a:r>
            <a:r>
              <a:rPr lang="zh-TW" altLang="en-US" b="1" dirty="0"/>
              <a:t>，整合擴充性</a:t>
            </a:r>
            <a:r>
              <a:rPr lang="zh-TW" altLang="en-US" b="1" dirty="0" smtClean="0"/>
              <a:t>佳。</a:t>
            </a:r>
            <a:endParaRPr lang="zh-TW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4" y="1038569"/>
            <a:ext cx="109442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8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4397" y="303117"/>
            <a:ext cx="9101753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smtClean="0">
                <a:latin typeface="+mn-ea"/>
                <a:ea typeface="+mn-ea"/>
              </a:rPr>
              <a:t>Interoperability(</a:t>
            </a:r>
            <a:r>
              <a:rPr lang="zh-TW" altLang="en-US" sz="4800" dirty="0" smtClean="0">
                <a:latin typeface="+mn-ea"/>
                <a:ea typeface="+mn-ea"/>
              </a:rPr>
              <a:t>互通性或互操作性</a:t>
            </a:r>
            <a:r>
              <a:rPr lang="en-US" altLang="zh-TW" sz="4800" dirty="0" smtClean="0">
                <a:latin typeface="+mn-ea"/>
                <a:ea typeface="+mn-ea"/>
              </a:rPr>
              <a:t>)</a:t>
            </a:r>
            <a:endParaRPr lang="zh-TW" altLang="en-US" sz="48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572" y="1524000"/>
            <a:ext cx="10772123" cy="4328466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+mn-ea"/>
              </a:rPr>
              <a:t>Q: </a:t>
            </a:r>
          </a:p>
          <a:p>
            <a:pPr lvl="1"/>
            <a:r>
              <a:rPr lang="zh-TW" altLang="en-US" sz="2800" dirty="0" smtClean="0">
                <a:latin typeface="+mn-ea"/>
              </a:rPr>
              <a:t>若要發展之系統</a:t>
            </a:r>
            <a:r>
              <a:rPr lang="en-US" altLang="zh-TW" sz="2800" dirty="0" smtClean="0">
                <a:latin typeface="+mn-ea"/>
              </a:rPr>
              <a:t>(</a:t>
            </a:r>
            <a:r>
              <a:rPr lang="zh-TW" altLang="en-US" sz="2800" dirty="0" smtClean="0">
                <a:latin typeface="+mn-ea"/>
              </a:rPr>
              <a:t>如人員及課程系</a:t>
            </a:r>
            <a:r>
              <a:rPr lang="zh-TW" altLang="en-US" sz="2800" dirty="0">
                <a:latin typeface="+mn-ea"/>
              </a:rPr>
              <a:t>統</a:t>
            </a:r>
            <a:r>
              <a:rPr lang="en-US" altLang="zh-TW" sz="2800" dirty="0" smtClean="0">
                <a:latin typeface="+mn-ea"/>
              </a:rPr>
              <a:t>)</a:t>
            </a:r>
            <a:r>
              <a:rPr lang="zh-TW" altLang="en-US" sz="2800" dirty="0" smtClean="0">
                <a:latin typeface="+mn-ea"/>
              </a:rPr>
              <a:t>與 </a:t>
            </a:r>
            <a:r>
              <a:rPr lang="en-US" altLang="zh-TW" sz="2800" dirty="0" err="1" smtClean="0">
                <a:latin typeface="+mn-ea"/>
              </a:rPr>
              <a:t>moodle</a:t>
            </a:r>
            <a:r>
              <a:rPr lang="en-US" altLang="zh-TW" sz="2800" dirty="0" smtClean="0">
                <a:latin typeface="+mn-ea"/>
              </a:rPr>
              <a:t> </a:t>
            </a:r>
            <a:r>
              <a:rPr lang="zh-TW" altLang="en-US" sz="2800" dirty="0" smtClean="0">
                <a:latin typeface="+mn-ea"/>
              </a:rPr>
              <a:t>整合應用，這需多少時間</a:t>
            </a:r>
            <a:r>
              <a:rPr lang="en-US" altLang="zh-TW" sz="2800" dirty="0" smtClean="0">
                <a:latin typeface="+mn-ea"/>
              </a:rPr>
              <a:t>?</a:t>
            </a:r>
          </a:p>
          <a:p>
            <a:pPr lvl="1"/>
            <a:r>
              <a:rPr lang="zh-TW" altLang="en-US" sz="2800" dirty="0" smtClean="0">
                <a:latin typeface="+mn-ea"/>
              </a:rPr>
              <a:t>兩個接支援 </a:t>
            </a:r>
            <a:r>
              <a:rPr lang="en-US" altLang="zh-TW" sz="2800" dirty="0" smtClean="0">
                <a:latin typeface="+mn-ea"/>
              </a:rPr>
              <a:t>FHIR</a:t>
            </a:r>
            <a:r>
              <a:rPr lang="zh-TW" altLang="en-US" sz="2800" dirty="0" smtClean="0">
                <a:latin typeface="+mn-ea"/>
              </a:rPr>
              <a:t> 的系統要整合應用，需再花多少時間開發</a:t>
            </a:r>
            <a:r>
              <a:rPr lang="en-US" altLang="zh-TW" sz="2800" dirty="0" smtClean="0">
                <a:latin typeface="+mn-ea"/>
              </a:rPr>
              <a:t>?</a:t>
            </a:r>
            <a:r>
              <a:rPr lang="zh-TW" altLang="en-US" sz="2800" dirty="0" smtClean="0">
                <a:latin typeface="+mn-ea"/>
              </a:rPr>
              <a:t> </a:t>
            </a:r>
            <a:endParaRPr lang="en-US" altLang="zh-TW" sz="2800" dirty="0" smtClean="0">
              <a:latin typeface="+mn-ea"/>
            </a:endParaRPr>
          </a:p>
          <a:p>
            <a:endParaRPr lang="en-US" altLang="zh-TW" sz="3200" dirty="0">
              <a:latin typeface="+mn-ea"/>
            </a:endParaRPr>
          </a:p>
          <a:p>
            <a:r>
              <a:rPr lang="zh-TW" altLang="en-US" sz="3200" dirty="0" smtClean="0">
                <a:latin typeface="+mn-ea"/>
              </a:rPr>
              <a:t>有無嚴謹的資訊互通標準與整合的難易度息息相關</a:t>
            </a:r>
            <a:endParaRPr lang="en-US" altLang="zh-TW" sz="3200" dirty="0" smtClean="0">
              <a:latin typeface="+mn-ea"/>
            </a:endParaRPr>
          </a:p>
          <a:p>
            <a:pPr lvl="1"/>
            <a:r>
              <a:rPr lang="zh-TW" altLang="en-US" sz="2800" dirty="0" smtClean="0">
                <a:latin typeface="+mn-ea"/>
              </a:rPr>
              <a:t>非獨占性系統大量銷售應用的基礎</a:t>
            </a:r>
            <a:endParaRPr lang="en-US" altLang="zh-TW" sz="2800" dirty="0" smtClean="0">
              <a:latin typeface="+mn-ea"/>
            </a:endParaRPr>
          </a:p>
          <a:p>
            <a:pPr lvl="2"/>
            <a:r>
              <a:rPr lang="zh-TW" altLang="en-US" sz="2400" dirty="0" smtClean="0">
                <a:latin typeface="+mn-ea"/>
              </a:rPr>
              <a:t>如醫學影像 </a:t>
            </a:r>
            <a:r>
              <a:rPr lang="en-US" altLang="zh-TW" sz="2400" dirty="0" smtClean="0">
                <a:latin typeface="+mn-ea"/>
              </a:rPr>
              <a:t>AI</a:t>
            </a:r>
            <a:r>
              <a:rPr lang="zh-TW" altLang="en-US" sz="2400" dirty="0" smtClean="0">
                <a:latin typeface="+mn-ea"/>
              </a:rPr>
              <a:t> 系統</a:t>
            </a:r>
            <a:endParaRPr lang="en-US" altLang="zh-TW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835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err="1" smtClean="0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4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4800" dirty="0" smtClean="0">
                <a:solidFill>
                  <a:srgbClr val="000000"/>
                </a:solidFill>
                <a:latin typeface="+mj-lt"/>
              </a:rPr>
              <a:t>Resources</a:t>
            </a:r>
            <a:endParaRPr lang="en-GB" sz="4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34073" y="5485118"/>
            <a:ext cx="10761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1: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定義資料型態及文件基礎規格</a:t>
            </a:r>
          </a:p>
          <a:p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2: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詞彙、互通 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API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、</a:t>
            </a:r>
            <a:r>
              <a:rPr lang="zh-TW" altLang="en-US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資安規範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。應用案例整合規範，及開發支援與聯測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2" y="1046746"/>
            <a:ext cx="11951368" cy="401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2634916" y="2478505"/>
            <a:ext cx="2418347" cy="258679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09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err="1" smtClean="0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4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4800" dirty="0" smtClean="0">
                <a:solidFill>
                  <a:srgbClr val="000000"/>
                </a:solidFill>
                <a:latin typeface="+mj-lt"/>
              </a:rPr>
              <a:t>Resources</a:t>
            </a:r>
            <a:endParaRPr lang="en-GB" sz="4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00969" y="5325630"/>
            <a:ext cx="10761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</a:t>
            </a:r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3: 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人員、組織、及醫療資源管理</a:t>
            </a:r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</a:t>
            </a:r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4: 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定義各式健康醫療流程資訊互通所需 </a:t>
            </a:r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Resources</a:t>
            </a:r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3" y="954601"/>
            <a:ext cx="11346528" cy="417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2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09600" y="-99390"/>
            <a:ext cx="109728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FHIR </a:t>
            </a:r>
            <a:r>
              <a:rPr lang="en-US" altLang="zh-TW" sz="3600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PATIENT</a:t>
            </a:r>
            <a:r>
              <a:rPr lang="en-US" altLang="zh-TW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resource example</a:t>
            </a:r>
          </a:p>
        </p:txBody>
      </p:sp>
      <p:sp>
        <p:nvSpPr>
          <p:cNvPr id="21507" name="投影片編號版面配置區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856" indent="-285713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2854" indent="-228571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599996" indent="-228571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136" indent="-228571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278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420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8562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5702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7403757-B54D-41FC-970A-42DE6E175C3D}" type="slidenum">
              <a:rPr lang="zh-TW" altLang="en-US" sz="1200">
                <a:solidFill>
                  <a:srgbClr val="898989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zh-TW" altLang="en-US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3" y="908050"/>
            <a:ext cx="5789083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文字方塊 1"/>
          <p:cNvSpPr txBox="1">
            <a:spLocks noChangeArrowheads="1"/>
          </p:cNvSpPr>
          <p:nvPr/>
        </p:nvSpPr>
        <p:spPr bwMode="auto">
          <a:xfrm>
            <a:off x="3695700" y="6453189"/>
            <a:ext cx="3649133" cy="36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6" tIns="45704" rIns="91406" bIns="45704"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000000"/>
                </a:solidFill>
                <a:latin typeface="Arial" charset="0"/>
              </a:rPr>
              <a:t>FHIR </a:t>
            </a:r>
            <a:r>
              <a:rPr lang="zh-TW" altLang="en-US" sz="1800">
                <a:solidFill>
                  <a:srgbClr val="000000"/>
                </a:solidFill>
                <a:latin typeface="Arial" charset="0"/>
              </a:rPr>
              <a:t>官網節錄</a:t>
            </a: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08050"/>
            <a:ext cx="60960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59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patient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+mn-ea"/>
              </a:rPr>
              <a:t>病人基本資料標準規格</a:t>
            </a:r>
            <a:endParaRPr lang="en-US" altLang="zh-TW" sz="3600" dirty="0" smtClean="0">
              <a:latin typeface="+mn-ea"/>
            </a:endParaRPr>
          </a:p>
          <a:p>
            <a:endParaRPr lang="en-US" altLang="zh-TW" sz="3600" dirty="0" smtClean="0">
              <a:latin typeface="+mn-ea"/>
            </a:endParaRPr>
          </a:p>
          <a:p>
            <a:r>
              <a:rPr lang="zh-TW" altLang="en-US" sz="3600" dirty="0" smtClean="0">
                <a:latin typeface="+mn-ea"/>
              </a:rPr>
              <a:t>參考連結</a:t>
            </a:r>
            <a:endParaRPr lang="en-US" altLang="zh-TW" sz="3600" dirty="0" smtClean="0">
              <a:latin typeface="+mn-ea"/>
            </a:endParaRPr>
          </a:p>
          <a:p>
            <a:pPr lvl="1"/>
            <a:r>
              <a:rPr lang="en-US" altLang="zh-TW" sz="3200" dirty="0">
                <a:latin typeface="+mn-ea"/>
                <a:hlinkClick r:id="rId2"/>
              </a:rPr>
              <a:t>https://</a:t>
            </a:r>
            <a:r>
              <a:rPr lang="en-US" altLang="zh-TW" sz="3200" dirty="0" smtClean="0">
                <a:latin typeface="+mn-ea"/>
                <a:hlinkClick r:id="rId2"/>
              </a:rPr>
              <a:t>www.hl7.org/fhir/patient.html</a:t>
            </a:r>
            <a:endParaRPr lang="en-US" altLang="zh-TW" sz="3200" dirty="0" smtClean="0">
              <a:latin typeface="+mn-ea"/>
            </a:endParaRPr>
          </a:p>
          <a:p>
            <a:r>
              <a:rPr lang="zh-TW" altLang="en-US" sz="3600" dirty="0" smtClean="0">
                <a:latin typeface="+mn-ea"/>
              </a:rPr>
              <a:t>中文規格</a:t>
            </a:r>
            <a:endParaRPr lang="en-US" altLang="zh-TW" sz="3600" dirty="0" smtClean="0">
              <a:latin typeface="+mn-ea"/>
            </a:endParaRPr>
          </a:p>
          <a:p>
            <a:pPr lvl="1"/>
            <a:r>
              <a:rPr lang="en-US" altLang="zh-TW" sz="3200" dirty="0">
                <a:latin typeface="+mn-ea"/>
              </a:rPr>
              <a:t>https://mos2718.github.io/FHIRspec/Spec/Patient/EHR_Patient.docx</a:t>
            </a:r>
            <a:endParaRPr lang="zh-TW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84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err="1" smtClean="0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4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4800" dirty="0" smtClean="0">
                <a:solidFill>
                  <a:srgbClr val="000000"/>
                </a:solidFill>
                <a:latin typeface="+mj-lt"/>
              </a:rPr>
              <a:t>Resources</a:t>
            </a:r>
            <a:endParaRPr lang="en-GB" sz="4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0921" y="3638902"/>
            <a:ext cx="114676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</a:t>
            </a:r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5: 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臨床決策支援、研究、統計分析</a:t>
            </a:r>
            <a:endParaRPr lang="en-US" altLang="zh-TW" sz="2400" b="1" dirty="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5.1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訂立決策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支援、各專業醫療處置指引</a:t>
            </a:r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(clinical protocols)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、評估方式規格</a:t>
            </a:r>
            <a:endParaRPr lang="en-US" altLang="zh-TW" sz="2400" b="1" dirty="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5.2 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基於上述規格，應用於特定族群病人產生的結果之規格</a:t>
            </a:r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en-US" altLang="zh-TW" sz="2400" b="1" dirty="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Clinical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Reason 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牽涉到大量病人資料收集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，</a:t>
            </a:r>
            <a:r>
              <a:rPr lang="zh-TW" altLang="en-US" sz="2400" b="1" dirty="0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需先發展影像</a:t>
            </a:r>
            <a:r>
              <a:rPr lang="zh-TW" altLang="en-US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及病歷跨系統互通資安管</a:t>
            </a:r>
            <a:r>
              <a:rPr lang="zh-TW" altLang="en-US" sz="2400" b="1" dirty="0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控機制</a:t>
            </a:r>
            <a:r>
              <a:rPr lang="en-US" altLang="zh-TW" sz="2400" b="1" dirty="0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2400" b="1" dirty="0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進行中</a:t>
            </a:r>
            <a:r>
              <a:rPr lang="en-US" altLang="zh-TW" sz="2400" b="1" dirty="0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 lvl="1"/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以確立各應用情境</a:t>
            </a:r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如影像量化分析</a:t>
            </a:r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資料收集之權限管控</a:t>
            </a:r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63" y="1678075"/>
            <a:ext cx="12638312" cy="13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5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25286" y="2218845"/>
            <a:ext cx="10646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使用</a:t>
            </a:r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REST</a:t>
            </a:r>
            <a:r>
              <a:rPr lang="zh-TW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風格 </a:t>
            </a:r>
            <a:r>
              <a:rPr lang="en-US" altLang="zh-TW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API</a:t>
            </a:r>
            <a:endParaRPr lang="zh-TW" alt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29270</TotalTime>
  <Words>1483</Words>
  <Application>Microsoft Office PowerPoint</Application>
  <PresentationFormat>寬螢幕</PresentationFormat>
  <Paragraphs>187</Paragraphs>
  <Slides>20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33" baseType="lpstr">
      <vt:lpstr>細明體</vt:lpstr>
      <vt:lpstr>新細明體</vt:lpstr>
      <vt:lpstr>Arial</vt:lpstr>
      <vt:lpstr>Calibri</vt:lpstr>
      <vt:lpstr>Calibri Light</vt:lpstr>
      <vt:lpstr>Cambria Math</vt:lpstr>
      <vt:lpstr>Consolas</vt:lpstr>
      <vt:lpstr>Times New Roman</vt:lpstr>
      <vt:lpstr>verdana</vt:lpstr>
      <vt:lpstr>verdana</vt:lpstr>
      <vt:lpstr>Wingdings</vt:lpstr>
      <vt:lpstr>Office 佈景主題</vt:lpstr>
      <vt:lpstr>1_Refined</vt:lpstr>
      <vt:lpstr>PowerPoint 簡報</vt:lpstr>
      <vt:lpstr>Interoperability(互通性或互操作性)</vt:lpstr>
      <vt:lpstr>Interoperability(互通性或互操作性)</vt:lpstr>
      <vt:lpstr>FHIR Resources</vt:lpstr>
      <vt:lpstr>FHIR Resources</vt:lpstr>
      <vt:lpstr> FHIR PATIENT resource example</vt:lpstr>
      <vt:lpstr>FHIR patient resource</vt:lpstr>
      <vt:lpstr>FHIR Resources</vt:lpstr>
      <vt:lpstr>PowerPoint 簡報</vt:lpstr>
      <vt:lpstr>FHIR API--可用簡單的程式增修改查各種 resources</vt:lpstr>
      <vt:lpstr>FHIR Bundle 回應查詢結果</vt:lpstr>
      <vt:lpstr>引入FHIR 標準的好處 1  容易導入及開發</vt:lpstr>
      <vt:lpstr>引入FHIR 標準的好處 2 僅需發展前端程式</vt:lpstr>
      <vt:lpstr>FHIR 系統範例</vt:lpstr>
      <vt:lpstr>Encounter 可應用之情境與場域</vt:lpstr>
      <vt:lpstr>PowerPoint 簡報</vt:lpstr>
      <vt:lpstr>病人基本資料及就醫(Encounter)資訊</vt:lpstr>
      <vt:lpstr>病人健康狀況( FHIR Condition )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chhsiao</cp:lastModifiedBy>
  <cp:revision>442</cp:revision>
  <dcterms:created xsi:type="dcterms:W3CDTF">2019-03-04T17:24:00Z</dcterms:created>
  <dcterms:modified xsi:type="dcterms:W3CDTF">2019-09-30T21:41:21Z</dcterms:modified>
</cp:coreProperties>
</file>