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40"/>
  </p:notesMasterIdLst>
  <p:sldIdLst>
    <p:sldId id="392" r:id="rId2"/>
    <p:sldId id="424" r:id="rId3"/>
    <p:sldId id="426" r:id="rId4"/>
    <p:sldId id="425" r:id="rId5"/>
    <p:sldId id="428" r:id="rId6"/>
    <p:sldId id="429" r:id="rId7"/>
    <p:sldId id="430" r:id="rId8"/>
    <p:sldId id="431" r:id="rId9"/>
    <p:sldId id="432" r:id="rId10"/>
    <p:sldId id="44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395" r:id="rId21"/>
    <p:sldId id="443" r:id="rId22"/>
    <p:sldId id="444" r:id="rId23"/>
    <p:sldId id="445" r:id="rId24"/>
    <p:sldId id="446" r:id="rId25"/>
    <p:sldId id="447" r:id="rId26"/>
    <p:sldId id="448" r:id="rId27"/>
    <p:sldId id="461" r:id="rId28"/>
    <p:sldId id="449" r:id="rId29"/>
    <p:sldId id="450" r:id="rId30"/>
    <p:sldId id="452" r:id="rId31"/>
    <p:sldId id="453" r:id="rId32"/>
    <p:sldId id="454" r:id="rId33"/>
    <p:sldId id="455" r:id="rId34"/>
    <p:sldId id="456" r:id="rId35"/>
    <p:sldId id="457" r:id="rId36"/>
    <p:sldId id="458" r:id="rId37"/>
    <p:sldId id="460" r:id="rId38"/>
    <p:sldId id="459" r:id="rId3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84793" autoAdjust="0"/>
  </p:normalViewPr>
  <p:slideViewPr>
    <p:cSldViewPr>
      <p:cViewPr varScale="1">
        <p:scale>
          <a:sx n="58" d="100"/>
          <a:sy n="58" d="100"/>
        </p:scale>
        <p:origin x="15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35962-8E89-46AE-A1E0-84EE4BE82294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B98D011-06E3-4722-8EBF-18A94ADE0057}">
      <dgm:prSet phldrT="[文字]" custT="1"/>
      <dgm:spPr/>
      <dgm:t>
        <a:bodyPr/>
        <a:lstStyle/>
        <a:p>
          <a:r>
            <a:rPr lang="zh-TW" altLang="en-US" sz="20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新增</a:t>
          </a:r>
          <a:endParaRPr lang="zh-TW" altLang="en-US" sz="20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3B354CFF-B664-40FC-BAA0-5735A5A143E1}" type="parTrans" cxnId="{FA559C1D-A446-44A8-B65F-175A6440FBD5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A1425D1-BE1C-4F74-881A-411C7DA3D10A}" type="sibTrans" cxnId="{FA559C1D-A446-44A8-B65F-175A6440FBD5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837CD8D7-2674-417F-B7E2-5EC93886EDC9}">
      <dgm:prSet phldrT="[文字]" custT="1"/>
      <dgm:spPr/>
      <dgm:t>
        <a:bodyPr/>
        <a:lstStyle/>
        <a:p>
          <a:r>
            <a:rPr lang="zh-TW" altLang="en-US" sz="16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新增病人</a:t>
          </a:r>
          <a:r>
            <a:rPr lang="en-US" altLang="zh-TW" sz="16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(Patient)</a:t>
          </a:r>
          <a:endParaRPr lang="zh-TW" altLang="en-US" sz="16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BCD42CEF-CC11-4377-AA1A-6D92F8204CA4}" type="parTrans" cxnId="{EE0F1F54-E364-4519-AA8C-93201F9EFA44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ADE2BE9-C755-4279-A7C6-82BBC7C3B1EE}" type="sibTrans" cxnId="{EE0F1F54-E364-4519-AA8C-93201F9EFA44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54E0D001-D52A-4FA0-894D-50EDA35212B1}">
      <dgm:prSet phldrT="[文字]" custT="1"/>
      <dgm:spPr/>
      <dgm:t>
        <a:bodyPr/>
        <a:lstStyle/>
        <a:p>
          <a:r>
            <a:rPr lang="zh-TW" altLang="en-US" sz="16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新增病人之狀況</a:t>
          </a:r>
          <a:r>
            <a:rPr lang="en-US" altLang="zh-TW" sz="16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(Condition)</a:t>
          </a:r>
          <a:endParaRPr lang="zh-TW" altLang="en-US" sz="16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FE193AF-36D3-40A2-ACBF-A74CA6464ECE}" type="parTrans" cxnId="{99984464-A0FE-4243-A610-3D8C9C0C6602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A11A7093-4E4D-4A36-AA1C-8DB03F4A19E8}" type="sibTrans" cxnId="{99984464-A0FE-4243-A610-3D8C9C0C6602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3A12ED7E-AC63-4027-89D3-E1BA258903DF}">
      <dgm:prSet phldrT="[文字]" custT="1"/>
      <dgm:spPr/>
      <dgm:t>
        <a:bodyPr/>
        <a:lstStyle/>
        <a:p>
          <a:r>
            <a:rPr lang="zh-TW" altLang="en-US" sz="16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新增病人量測資訊</a:t>
          </a:r>
          <a:r>
            <a:rPr lang="en-US" altLang="zh-TW" sz="16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(Observation)</a:t>
          </a:r>
          <a:endParaRPr lang="zh-TW" altLang="en-US" sz="16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C066BC91-E599-4CAB-B856-CF3FAC350208}" type="parTrans" cxnId="{FE929996-3E96-4A96-9969-B84FEA467756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A848C5D3-9C1A-437A-AFB2-181FC43F6EDB}" type="sibTrans" cxnId="{FE929996-3E96-4A96-9969-B84FEA467756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A3EDFDD5-0BB7-42CE-B8E2-18D3834712BE}">
      <dgm:prSet phldrT="[文字]" custT="1"/>
      <dgm:spPr/>
      <dgm:t>
        <a:bodyPr/>
        <a:lstStyle/>
        <a:p>
          <a:r>
            <a:rPr lang="zh-TW" altLang="en-US" sz="16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修改病人基本資料</a:t>
          </a:r>
          <a:r>
            <a:rPr lang="en-US" altLang="zh-TW" sz="16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(Patient)</a:t>
          </a:r>
          <a:endParaRPr lang="zh-TW" altLang="en-US" sz="16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6CBCEF6-04A1-4A53-86CC-056C47D52385}" type="parTrans" cxnId="{28352962-8493-41A1-8235-B6670A0D03FF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C4BC5D63-DBCB-4455-8362-07550638AF4A}" type="sibTrans" cxnId="{28352962-8493-41A1-8235-B6670A0D03FF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B3FD93FB-5C5D-44CA-9017-60FC3E34B81D}">
      <dgm:prSet phldrT="[文字]" custT="1"/>
      <dgm:spPr/>
      <dgm:t>
        <a:bodyPr/>
        <a:lstStyle/>
        <a:p>
          <a:r>
            <a:rPr lang="zh-TW" altLang="en-US" sz="20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刪除</a:t>
          </a:r>
          <a:endParaRPr lang="zh-TW" altLang="en-US" sz="20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E18B22F2-BBBB-4B81-8EFC-DACBFE94ADDE}" type="parTrans" cxnId="{BDFFB62D-9807-4BCB-996B-D9A2DCC03268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046BD0DE-2A4D-4BC7-8E3D-DBF1EFE9ADC3}" type="sibTrans" cxnId="{BDFFB62D-9807-4BCB-996B-D9A2DCC03268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B9460253-9C26-4DA2-A697-96816BCF4C25}">
      <dgm:prSet phldrT="[文字]" custT="1"/>
      <dgm:spPr/>
      <dgm:t>
        <a:bodyPr/>
        <a:lstStyle/>
        <a:p>
          <a:r>
            <a:rPr lang="zh-TW" altLang="en-US" sz="16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刪除病人量測資訊</a:t>
          </a:r>
          <a:r>
            <a:rPr lang="en-US" altLang="zh-TW" sz="16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(Observation)</a:t>
          </a:r>
          <a:endParaRPr lang="zh-TW" altLang="en-US" sz="16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974BC9BC-C31E-485D-ADFF-3B7D98237A00}" type="parTrans" cxnId="{E0026BE2-4DC9-45C5-AD93-F47405E6EC8C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C7B42D31-BBA9-42AB-83C6-E649D9766AA4}" type="sibTrans" cxnId="{E0026BE2-4DC9-45C5-AD93-F47405E6EC8C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A5FA001F-23CF-40F1-9CF5-07571A59F461}">
      <dgm:prSet phldrT="[文字]" custT="1"/>
      <dgm:spPr/>
      <dgm:t>
        <a:bodyPr/>
        <a:lstStyle/>
        <a:p>
          <a:r>
            <a:rPr lang="zh-TW" altLang="en-US" sz="20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修改</a:t>
          </a:r>
          <a:endParaRPr lang="zh-TW" altLang="en-US" sz="2000" dirty="0"/>
        </a:p>
      </dgm:t>
    </dgm:pt>
    <dgm:pt modelId="{CE6EA2B9-48D4-4710-95E3-4E3B4EB87264}" type="parTrans" cxnId="{2DA7FD4A-2F4F-4F06-99DB-BC17207315C6}">
      <dgm:prSet/>
      <dgm:spPr/>
      <dgm:t>
        <a:bodyPr/>
        <a:lstStyle/>
        <a:p>
          <a:endParaRPr lang="zh-TW" altLang="en-US" sz="2000"/>
        </a:p>
      </dgm:t>
    </dgm:pt>
    <dgm:pt modelId="{7978F643-1DAC-4A10-8C11-86FF14B35C69}" type="sibTrans" cxnId="{2DA7FD4A-2F4F-4F06-99DB-BC17207315C6}">
      <dgm:prSet/>
      <dgm:spPr/>
      <dgm:t>
        <a:bodyPr/>
        <a:lstStyle/>
        <a:p>
          <a:endParaRPr lang="zh-TW" altLang="en-US" sz="2000"/>
        </a:p>
      </dgm:t>
    </dgm:pt>
    <dgm:pt modelId="{281AA96A-8EDB-4BF3-BC19-6686F7776917}">
      <dgm:prSet phldrT="[文字]" custT="1"/>
      <dgm:spPr/>
      <dgm:t>
        <a:bodyPr/>
        <a:lstStyle/>
        <a:p>
          <a:r>
            <a:rPr lang="zh-TW" altLang="en-US" sz="16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查詢</a:t>
          </a:r>
          <a:endParaRPr lang="zh-TW" altLang="en-US" sz="16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0E2CC0E0-09ED-467C-BF10-DE61793A1E45}" type="parTrans" cxnId="{F5FD0826-01B8-4AE8-933C-F1FBCA463613}">
      <dgm:prSet/>
      <dgm:spPr/>
      <dgm:t>
        <a:bodyPr/>
        <a:lstStyle/>
        <a:p>
          <a:endParaRPr lang="zh-TW" altLang="en-US"/>
        </a:p>
      </dgm:t>
    </dgm:pt>
    <dgm:pt modelId="{3B148361-8868-4277-8B55-8FE5DE9BA0D4}" type="sibTrans" cxnId="{F5FD0826-01B8-4AE8-933C-F1FBCA463613}">
      <dgm:prSet/>
      <dgm:spPr/>
      <dgm:t>
        <a:bodyPr/>
        <a:lstStyle/>
        <a:p>
          <a:endParaRPr lang="zh-TW" altLang="en-US"/>
        </a:p>
      </dgm:t>
    </dgm:pt>
    <dgm:pt modelId="{019B765A-D87A-47BD-949A-1CA542D8A226}">
      <dgm:prSet phldrT="[文字]"/>
      <dgm:spPr/>
      <dgm:t>
        <a:bodyPr/>
        <a:lstStyle/>
        <a:p>
          <a:r>
            <a:rPr lang="zh-TW" altLang="en-US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查詢病人狀況</a:t>
          </a:r>
          <a:r>
            <a:rPr lang="en-US" altLang="zh-TW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(Patient)</a:t>
          </a:r>
          <a:endParaRPr lang="zh-TW" alt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90675F4-5504-4600-9557-644885A57541}" type="parTrans" cxnId="{475B6CC6-D3F7-4B4C-9990-8D27BCB29581}">
      <dgm:prSet/>
      <dgm:spPr/>
      <dgm:t>
        <a:bodyPr/>
        <a:lstStyle/>
        <a:p>
          <a:endParaRPr lang="zh-TW" altLang="en-US"/>
        </a:p>
      </dgm:t>
    </dgm:pt>
    <dgm:pt modelId="{7EC8D27B-4ACA-4EC0-90B1-7ADF55D7CEE9}" type="sibTrans" cxnId="{475B6CC6-D3F7-4B4C-9990-8D27BCB29581}">
      <dgm:prSet/>
      <dgm:spPr/>
      <dgm:t>
        <a:bodyPr/>
        <a:lstStyle/>
        <a:p>
          <a:endParaRPr lang="zh-TW" altLang="en-US"/>
        </a:p>
      </dgm:t>
    </dgm:pt>
    <dgm:pt modelId="{13CF759F-F684-46E1-809E-3C1C9D29E689}">
      <dgm:prSet phldrT="[文字]"/>
      <dgm:spPr/>
      <dgm:t>
        <a:bodyPr/>
        <a:lstStyle/>
        <a:p>
          <a:r>
            <a:rPr lang="zh-TW" altLang="en-US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查詢病人量測資訊</a:t>
          </a:r>
          <a:r>
            <a:rPr lang="en-US" altLang="zh-TW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(Observation)</a:t>
          </a:r>
          <a:endParaRPr lang="zh-TW" alt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CB830C3-903F-4C75-8349-719DC21C1865}" type="parTrans" cxnId="{9BD0566B-C6CD-4C95-931A-1C1374A58C71}">
      <dgm:prSet/>
      <dgm:spPr/>
      <dgm:t>
        <a:bodyPr/>
        <a:lstStyle/>
        <a:p>
          <a:endParaRPr lang="zh-TW" altLang="en-US"/>
        </a:p>
      </dgm:t>
    </dgm:pt>
    <dgm:pt modelId="{BD78195E-8315-4AD2-AAE6-D66C99992500}" type="sibTrans" cxnId="{9BD0566B-C6CD-4C95-931A-1C1374A58C71}">
      <dgm:prSet/>
      <dgm:spPr/>
      <dgm:t>
        <a:bodyPr/>
        <a:lstStyle/>
        <a:p>
          <a:endParaRPr lang="zh-TW" altLang="en-US"/>
        </a:p>
      </dgm:t>
    </dgm:pt>
    <dgm:pt modelId="{5434D121-3841-4063-8BF8-5E76EB70AD79}">
      <dgm:prSet phldrT="[文字]"/>
      <dgm:spPr/>
      <dgm:t>
        <a:bodyPr/>
        <a:lstStyle/>
        <a:p>
          <a:r>
            <a:rPr lang="zh-TW" altLang="en-US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查詢病人最近量測資訊</a:t>
          </a:r>
          <a:r>
            <a:rPr lang="en-US" altLang="zh-TW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(Observation)</a:t>
          </a:r>
          <a:endParaRPr lang="zh-TW" altLang="en-US" dirty="0"/>
        </a:p>
      </dgm:t>
    </dgm:pt>
    <dgm:pt modelId="{461EC019-7F78-4D8C-A3B4-3D2EED3127C6}" type="parTrans" cxnId="{F8F9BC67-4093-47FD-9698-8591DF9DCABB}">
      <dgm:prSet/>
      <dgm:spPr/>
      <dgm:t>
        <a:bodyPr/>
        <a:lstStyle/>
        <a:p>
          <a:endParaRPr lang="zh-TW" altLang="en-US"/>
        </a:p>
      </dgm:t>
    </dgm:pt>
    <dgm:pt modelId="{DDACED14-D25A-4576-AAD7-3E2F0D0D7B1A}" type="sibTrans" cxnId="{F8F9BC67-4093-47FD-9698-8591DF9DCABB}">
      <dgm:prSet/>
      <dgm:spPr/>
      <dgm:t>
        <a:bodyPr/>
        <a:lstStyle/>
        <a:p>
          <a:endParaRPr lang="zh-TW" altLang="en-US"/>
        </a:p>
      </dgm:t>
    </dgm:pt>
    <dgm:pt modelId="{275AE244-2574-4A70-84C3-33AC76AE02C0}" type="pres">
      <dgm:prSet presAssocID="{D5835962-8E89-46AE-A1E0-84EE4BE8229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C140D851-A80A-4888-9783-61721394CD50}" type="pres">
      <dgm:prSet presAssocID="{7B98D011-06E3-4722-8EBF-18A94ADE0057}" presName="thickLine" presStyleLbl="alignNode1" presStyleIdx="0" presStyleCnt="4"/>
      <dgm:spPr/>
    </dgm:pt>
    <dgm:pt modelId="{ADF45D18-C850-4AFA-BDA6-1025C00A9878}" type="pres">
      <dgm:prSet presAssocID="{7B98D011-06E3-4722-8EBF-18A94ADE0057}" presName="horz1" presStyleCnt="0"/>
      <dgm:spPr/>
    </dgm:pt>
    <dgm:pt modelId="{3E55DC0D-C10F-4336-816C-051FBA0EAC16}" type="pres">
      <dgm:prSet presAssocID="{7B98D011-06E3-4722-8EBF-18A94ADE0057}" presName="tx1" presStyleLbl="revTx" presStyleIdx="0" presStyleCnt="12"/>
      <dgm:spPr/>
      <dgm:t>
        <a:bodyPr/>
        <a:lstStyle/>
        <a:p>
          <a:endParaRPr lang="zh-TW" altLang="en-US"/>
        </a:p>
      </dgm:t>
    </dgm:pt>
    <dgm:pt modelId="{019CA9F9-AABF-4BA2-99BB-294F17CB98B1}" type="pres">
      <dgm:prSet presAssocID="{7B98D011-06E3-4722-8EBF-18A94ADE0057}" presName="vert1" presStyleCnt="0"/>
      <dgm:spPr/>
    </dgm:pt>
    <dgm:pt modelId="{98D9F19D-CC89-40AC-B376-417141C3CC87}" type="pres">
      <dgm:prSet presAssocID="{837CD8D7-2674-417F-B7E2-5EC93886EDC9}" presName="vertSpace2a" presStyleCnt="0"/>
      <dgm:spPr/>
    </dgm:pt>
    <dgm:pt modelId="{FFDE8D19-DDE2-4C7A-8A56-ED5A471A94F6}" type="pres">
      <dgm:prSet presAssocID="{837CD8D7-2674-417F-B7E2-5EC93886EDC9}" presName="horz2" presStyleCnt="0"/>
      <dgm:spPr/>
    </dgm:pt>
    <dgm:pt modelId="{2C0D9711-B1A9-459B-8433-AC7344118EF5}" type="pres">
      <dgm:prSet presAssocID="{837CD8D7-2674-417F-B7E2-5EC93886EDC9}" presName="horzSpace2" presStyleCnt="0"/>
      <dgm:spPr/>
    </dgm:pt>
    <dgm:pt modelId="{9ABDD274-72FC-4BD8-AFCA-DB293E125328}" type="pres">
      <dgm:prSet presAssocID="{837CD8D7-2674-417F-B7E2-5EC93886EDC9}" presName="tx2" presStyleLbl="revTx" presStyleIdx="1" presStyleCnt="12"/>
      <dgm:spPr/>
      <dgm:t>
        <a:bodyPr/>
        <a:lstStyle/>
        <a:p>
          <a:endParaRPr lang="zh-TW" altLang="en-US"/>
        </a:p>
      </dgm:t>
    </dgm:pt>
    <dgm:pt modelId="{8462FC06-47F7-4227-B4F6-EA353CBC4F78}" type="pres">
      <dgm:prSet presAssocID="{837CD8D7-2674-417F-B7E2-5EC93886EDC9}" presName="vert2" presStyleCnt="0"/>
      <dgm:spPr/>
    </dgm:pt>
    <dgm:pt modelId="{161377D9-DABA-4DB9-9B03-150981201B5C}" type="pres">
      <dgm:prSet presAssocID="{837CD8D7-2674-417F-B7E2-5EC93886EDC9}" presName="thinLine2b" presStyleLbl="callout" presStyleIdx="0" presStyleCnt="8"/>
      <dgm:spPr/>
    </dgm:pt>
    <dgm:pt modelId="{AF125C29-340C-4E4B-AB50-FE5C6D7E5EAF}" type="pres">
      <dgm:prSet presAssocID="{837CD8D7-2674-417F-B7E2-5EC93886EDC9}" presName="vertSpace2b" presStyleCnt="0"/>
      <dgm:spPr/>
    </dgm:pt>
    <dgm:pt modelId="{2F5C4EC6-BA05-4994-9EBC-3B7D4B12E009}" type="pres">
      <dgm:prSet presAssocID="{54E0D001-D52A-4FA0-894D-50EDA35212B1}" presName="horz2" presStyleCnt="0"/>
      <dgm:spPr/>
    </dgm:pt>
    <dgm:pt modelId="{F99A8813-A429-47AD-B0B6-85932F4144E5}" type="pres">
      <dgm:prSet presAssocID="{54E0D001-D52A-4FA0-894D-50EDA35212B1}" presName="horzSpace2" presStyleCnt="0"/>
      <dgm:spPr/>
    </dgm:pt>
    <dgm:pt modelId="{0B9B0860-3BD4-471F-B6E1-971B369A8C4E}" type="pres">
      <dgm:prSet presAssocID="{54E0D001-D52A-4FA0-894D-50EDA35212B1}" presName="tx2" presStyleLbl="revTx" presStyleIdx="2" presStyleCnt="12"/>
      <dgm:spPr/>
      <dgm:t>
        <a:bodyPr/>
        <a:lstStyle/>
        <a:p>
          <a:endParaRPr lang="zh-TW" altLang="en-US"/>
        </a:p>
      </dgm:t>
    </dgm:pt>
    <dgm:pt modelId="{64B90CF4-526C-4BA4-AC88-0783374F18B8}" type="pres">
      <dgm:prSet presAssocID="{54E0D001-D52A-4FA0-894D-50EDA35212B1}" presName="vert2" presStyleCnt="0"/>
      <dgm:spPr/>
    </dgm:pt>
    <dgm:pt modelId="{37987855-7B9E-4CAF-8F3B-7EDDCB67DB8F}" type="pres">
      <dgm:prSet presAssocID="{54E0D001-D52A-4FA0-894D-50EDA35212B1}" presName="thinLine2b" presStyleLbl="callout" presStyleIdx="1" presStyleCnt="8"/>
      <dgm:spPr/>
    </dgm:pt>
    <dgm:pt modelId="{397B1BEC-EDE5-4712-B645-F3AC64764BE1}" type="pres">
      <dgm:prSet presAssocID="{54E0D001-D52A-4FA0-894D-50EDA35212B1}" presName="vertSpace2b" presStyleCnt="0"/>
      <dgm:spPr/>
    </dgm:pt>
    <dgm:pt modelId="{E437AD12-F98F-4F95-98EC-DA819A9350A8}" type="pres">
      <dgm:prSet presAssocID="{3A12ED7E-AC63-4027-89D3-E1BA258903DF}" presName="horz2" presStyleCnt="0"/>
      <dgm:spPr/>
    </dgm:pt>
    <dgm:pt modelId="{2FA14CA3-1D97-4D6D-9BC1-4275DA341632}" type="pres">
      <dgm:prSet presAssocID="{3A12ED7E-AC63-4027-89D3-E1BA258903DF}" presName="horzSpace2" presStyleCnt="0"/>
      <dgm:spPr/>
    </dgm:pt>
    <dgm:pt modelId="{8B95C094-EF31-4DC8-A992-DFED6CCCC63A}" type="pres">
      <dgm:prSet presAssocID="{3A12ED7E-AC63-4027-89D3-E1BA258903DF}" presName="tx2" presStyleLbl="revTx" presStyleIdx="3" presStyleCnt="12"/>
      <dgm:spPr/>
      <dgm:t>
        <a:bodyPr/>
        <a:lstStyle/>
        <a:p>
          <a:endParaRPr lang="zh-TW" altLang="en-US"/>
        </a:p>
      </dgm:t>
    </dgm:pt>
    <dgm:pt modelId="{9CE0FD03-AC96-40E4-BB81-B48A95E603FC}" type="pres">
      <dgm:prSet presAssocID="{3A12ED7E-AC63-4027-89D3-E1BA258903DF}" presName="vert2" presStyleCnt="0"/>
      <dgm:spPr/>
    </dgm:pt>
    <dgm:pt modelId="{FC700693-0C2C-43A0-A7AD-6ABEABD6CA48}" type="pres">
      <dgm:prSet presAssocID="{3A12ED7E-AC63-4027-89D3-E1BA258903DF}" presName="thinLine2b" presStyleLbl="callout" presStyleIdx="2" presStyleCnt="8"/>
      <dgm:spPr/>
    </dgm:pt>
    <dgm:pt modelId="{0CB6142A-A376-4FD9-84A6-BAD38B395245}" type="pres">
      <dgm:prSet presAssocID="{3A12ED7E-AC63-4027-89D3-E1BA258903DF}" presName="vertSpace2b" presStyleCnt="0"/>
      <dgm:spPr/>
    </dgm:pt>
    <dgm:pt modelId="{735B587E-3AF5-4274-9A57-AF359AA47EE3}" type="pres">
      <dgm:prSet presAssocID="{A5FA001F-23CF-40F1-9CF5-07571A59F461}" presName="thickLine" presStyleLbl="alignNode1" presStyleIdx="1" presStyleCnt="4"/>
      <dgm:spPr/>
    </dgm:pt>
    <dgm:pt modelId="{6A98FAA1-9D7D-4F9C-8155-B6256DA8BABF}" type="pres">
      <dgm:prSet presAssocID="{A5FA001F-23CF-40F1-9CF5-07571A59F461}" presName="horz1" presStyleCnt="0"/>
      <dgm:spPr/>
    </dgm:pt>
    <dgm:pt modelId="{D0579B81-3FD7-4786-AEE7-B54E3BE34BA3}" type="pres">
      <dgm:prSet presAssocID="{A5FA001F-23CF-40F1-9CF5-07571A59F461}" presName="tx1" presStyleLbl="revTx" presStyleIdx="4" presStyleCnt="12"/>
      <dgm:spPr/>
      <dgm:t>
        <a:bodyPr/>
        <a:lstStyle/>
        <a:p>
          <a:endParaRPr lang="zh-TW" altLang="en-US"/>
        </a:p>
      </dgm:t>
    </dgm:pt>
    <dgm:pt modelId="{705ED8C1-7F16-48D9-8106-C18AD06148A3}" type="pres">
      <dgm:prSet presAssocID="{A5FA001F-23CF-40F1-9CF5-07571A59F461}" presName="vert1" presStyleCnt="0"/>
      <dgm:spPr/>
    </dgm:pt>
    <dgm:pt modelId="{1C370FA1-95DF-43AE-9CB2-D9A7E4CDF72A}" type="pres">
      <dgm:prSet presAssocID="{A3EDFDD5-0BB7-42CE-B8E2-18D3834712BE}" presName="vertSpace2a" presStyleCnt="0"/>
      <dgm:spPr/>
    </dgm:pt>
    <dgm:pt modelId="{2E4DCDDF-044E-442A-9602-FF6ECFAD01BD}" type="pres">
      <dgm:prSet presAssocID="{A3EDFDD5-0BB7-42CE-B8E2-18D3834712BE}" presName="horz2" presStyleCnt="0"/>
      <dgm:spPr/>
    </dgm:pt>
    <dgm:pt modelId="{9A236FCA-8EB2-4D7C-8A9E-8BE7738E660C}" type="pres">
      <dgm:prSet presAssocID="{A3EDFDD5-0BB7-42CE-B8E2-18D3834712BE}" presName="horzSpace2" presStyleCnt="0"/>
      <dgm:spPr/>
    </dgm:pt>
    <dgm:pt modelId="{43DBCE3D-00CD-4243-B3B2-3BF510DD0C96}" type="pres">
      <dgm:prSet presAssocID="{A3EDFDD5-0BB7-42CE-B8E2-18D3834712BE}" presName="tx2" presStyleLbl="revTx" presStyleIdx="5" presStyleCnt="12"/>
      <dgm:spPr/>
      <dgm:t>
        <a:bodyPr/>
        <a:lstStyle/>
        <a:p>
          <a:endParaRPr lang="zh-TW" altLang="en-US"/>
        </a:p>
      </dgm:t>
    </dgm:pt>
    <dgm:pt modelId="{DA4FB2A9-44D7-4C69-9E36-07FF07053C46}" type="pres">
      <dgm:prSet presAssocID="{A3EDFDD5-0BB7-42CE-B8E2-18D3834712BE}" presName="vert2" presStyleCnt="0"/>
      <dgm:spPr/>
    </dgm:pt>
    <dgm:pt modelId="{DC85856A-ED7B-4DE5-89E2-85529D2AD43C}" type="pres">
      <dgm:prSet presAssocID="{A3EDFDD5-0BB7-42CE-B8E2-18D3834712BE}" presName="thinLine2b" presStyleLbl="callout" presStyleIdx="3" presStyleCnt="8"/>
      <dgm:spPr/>
    </dgm:pt>
    <dgm:pt modelId="{6B524A31-356A-4E53-BE4B-6DE359DA6003}" type="pres">
      <dgm:prSet presAssocID="{A3EDFDD5-0BB7-42CE-B8E2-18D3834712BE}" presName="vertSpace2b" presStyleCnt="0"/>
      <dgm:spPr/>
    </dgm:pt>
    <dgm:pt modelId="{96D5CC39-7D6B-434D-917F-044096683670}" type="pres">
      <dgm:prSet presAssocID="{B3FD93FB-5C5D-44CA-9017-60FC3E34B81D}" presName="thickLine" presStyleLbl="alignNode1" presStyleIdx="2" presStyleCnt="4"/>
      <dgm:spPr/>
    </dgm:pt>
    <dgm:pt modelId="{6CE30CD7-9BAA-4764-846E-E4F671E7CFCC}" type="pres">
      <dgm:prSet presAssocID="{B3FD93FB-5C5D-44CA-9017-60FC3E34B81D}" presName="horz1" presStyleCnt="0"/>
      <dgm:spPr/>
    </dgm:pt>
    <dgm:pt modelId="{B5F8B515-73D5-440A-A42D-4C8C061B77CD}" type="pres">
      <dgm:prSet presAssocID="{B3FD93FB-5C5D-44CA-9017-60FC3E34B81D}" presName="tx1" presStyleLbl="revTx" presStyleIdx="6" presStyleCnt="12"/>
      <dgm:spPr/>
      <dgm:t>
        <a:bodyPr/>
        <a:lstStyle/>
        <a:p>
          <a:endParaRPr lang="zh-TW" altLang="en-US"/>
        </a:p>
      </dgm:t>
    </dgm:pt>
    <dgm:pt modelId="{E65EFFF3-EA96-46F8-A958-2FC53FAAF353}" type="pres">
      <dgm:prSet presAssocID="{B3FD93FB-5C5D-44CA-9017-60FC3E34B81D}" presName="vert1" presStyleCnt="0"/>
      <dgm:spPr/>
    </dgm:pt>
    <dgm:pt modelId="{2A623AC9-1315-4851-8F85-88DA6EEB645C}" type="pres">
      <dgm:prSet presAssocID="{B9460253-9C26-4DA2-A697-96816BCF4C25}" presName="vertSpace2a" presStyleCnt="0"/>
      <dgm:spPr/>
    </dgm:pt>
    <dgm:pt modelId="{8812DA3A-5000-4D16-8658-E151AEC73327}" type="pres">
      <dgm:prSet presAssocID="{B9460253-9C26-4DA2-A697-96816BCF4C25}" presName="horz2" presStyleCnt="0"/>
      <dgm:spPr/>
    </dgm:pt>
    <dgm:pt modelId="{6E2FBB43-EAAF-43A6-9A80-20F2D5F22603}" type="pres">
      <dgm:prSet presAssocID="{B9460253-9C26-4DA2-A697-96816BCF4C25}" presName="horzSpace2" presStyleCnt="0"/>
      <dgm:spPr/>
    </dgm:pt>
    <dgm:pt modelId="{5DF2C0A0-DB31-475F-B360-BE4B0C3E848D}" type="pres">
      <dgm:prSet presAssocID="{B9460253-9C26-4DA2-A697-96816BCF4C25}" presName="tx2" presStyleLbl="revTx" presStyleIdx="7" presStyleCnt="12"/>
      <dgm:spPr/>
      <dgm:t>
        <a:bodyPr/>
        <a:lstStyle/>
        <a:p>
          <a:endParaRPr lang="zh-TW" altLang="en-US"/>
        </a:p>
      </dgm:t>
    </dgm:pt>
    <dgm:pt modelId="{24D28A61-A3E0-4257-BFA2-BE4A66D890B0}" type="pres">
      <dgm:prSet presAssocID="{B9460253-9C26-4DA2-A697-96816BCF4C25}" presName="vert2" presStyleCnt="0"/>
      <dgm:spPr/>
    </dgm:pt>
    <dgm:pt modelId="{845560D4-ACF8-4CB8-BB04-AC2C085BB790}" type="pres">
      <dgm:prSet presAssocID="{B9460253-9C26-4DA2-A697-96816BCF4C25}" presName="thinLine2b" presStyleLbl="callout" presStyleIdx="4" presStyleCnt="8"/>
      <dgm:spPr/>
    </dgm:pt>
    <dgm:pt modelId="{07DCF751-517A-4028-90AF-88FC9760843F}" type="pres">
      <dgm:prSet presAssocID="{B9460253-9C26-4DA2-A697-96816BCF4C25}" presName="vertSpace2b" presStyleCnt="0"/>
      <dgm:spPr/>
    </dgm:pt>
    <dgm:pt modelId="{56EF5DF7-0752-4658-B188-FAD23B8F9967}" type="pres">
      <dgm:prSet presAssocID="{281AA96A-8EDB-4BF3-BC19-6686F7776917}" presName="thickLine" presStyleLbl="alignNode1" presStyleIdx="3" presStyleCnt="4"/>
      <dgm:spPr/>
    </dgm:pt>
    <dgm:pt modelId="{8BF88305-00E6-4799-92A7-D58556743C9D}" type="pres">
      <dgm:prSet presAssocID="{281AA96A-8EDB-4BF3-BC19-6686F7776917}" presName="horz1" presStyleCnt="0"/>
      <dgm:spPr/>
    </dgm:pt>
    <dgm:pt modelId="{8D1C1643-6ADB-4C26-98E9-4CF0A19E45C2}" type="pres">
      <dgm:prSet presAssocID="{281AA96A-8EDB-4BF3-BC19-6686F7776917}" presName="tx1" presStyleLbl="revTx" presStyleIdx="8" presStyleCnt="12"/>
      <dgm:spPr/>
      <dgm:t>
        <a:bodyPr/>
        <a:lstStyle/>
        <a:p>
          <a:endParaRPr lang="zh-TW" altLang="en-US"/>
        </a:p>
      </dgm:t>
    </dgm:pt>
    <dgm:pt modelId="{24DCB40C-B610-4F44-AED5-3281AAF0F42B}" type="pres">
      <dgm:prSet presAssocID="{281AA96A-8EDB-4BF3-BC19-6686F7776917}" presName="vert1" presStyleCnt="0"/>
      <dgm:spPr/>
    </dgm:pt>
    <dgm:pt modelId="{BF220CC5-5277-4129-8AC2-FB5CA8854CFA}" type="pres">
      <dgm:prSet presAssocID="{019B765A-D87A-47BD-949A-1CA542D8A226}" presName="vertSpace2a" presStyleCnt="0"/>
      <dgm:spPr/>
    </dgm:pt>
    <dgm:pt modelId="{A7A9AB17-E691-4D42-A9D2-F8916659FC94}" type="pres">
      <dgm:prSet presAssocID="{019B765A-D87A-47BD-949A-1CA542D8A226}" presName="horz2" presStyleCnt="0"/>
      <dgm:spPr/>
    </dgm:pt>
    <dgm:pt modelId="{857F268F-392C-4EE3-BE12-9C6CFFA24645}" type="pres">
      <dgm:prSet presAssocID="{019B765A-D87A-47BD-949A-1CA542D8A226}" presName="horzSpace2" presStyleCnt="0"/>
      <dgm:spPr/>
    </dgm:pt>
    <dgm:pt modelId="{8F175617-5781-4015-9D0B-59E0F6F046AF}" type="pres">
      <dgm:prSet presAssocID="{019B765A-D87A-47BD-949A-1CA542D8A226}" presName="tx2" presStyleLbl="revTx" presStyleIdx="9" presStyleCnt="12"/>
      <dgm:spPr/>
      <dgm:t>
        <a:bodyPr/>
        <a:lstStyle/>
        <a:p>
          <a:endParaRPr lang="zh-TW" altLang="en-US"/>
        </a:p>
      </dgm:t>
    </dgm:pt>
    <dgm:pt modelId="{1C4CD661-1FB2-4945-B5B1-50EFBF1FA964}" type="pres">
      <dgm:prSet presAssocID="{019B765A-D87A-47BD-949A-1CA542D8A226}" presName="vert2" presStyleCnt="0"/>
      <dgm:spPr/>
    </dgm:pt>
    <dgm:pt modelId="{97E576E0-A261-4F1A-9D55-E49D259AC308}" type="pres">
      <dgm:prSet presAssocID="{019B765A-D87A-47BD-949A-1CA542D8A226}" presName="thinLine2b" presStyleLbl="callout" presStyleIdx="5" presStyleCnt="8"/>
      <dgm:spPr/>
    </dgm:pt>
    <dgm:pt modelId="{88667F2A-A3A5-440E-8B00-A2CF90DF6F2F}" type="pres">
      <dgm:prSet presAssocID="{019B765A-D87A-47BD-949A-1CA542D8A226}" presName="vertSpace2b" presStyleCnt="0"/>
      <dgm:spPr/>
    </dgm:pt>
    <dgm:pt modelId="{B1343E01-8516-422E-B9A6-FC4F2625F864}" type="pres">
      <dgm:prSet presAssocID="{13CF759F-F684-46E1-809E-3C1C9D29E689}" presName="horz2" presStyleCnt="0"/>
      <dgm:spPr/>
    </dgm:pt>
    <dgm:pt modelId="{FE2D557B-40C4-40E2-9BFB-67AD487C37F5}" type="pres">
      <dgm:prSet presAssocID="{13CF759F-F684-46E1-809E-3C1C9D29E689}" presName="horzSpace2" presStyleCnt="0"/>
      <dgm:spPr/>
    </dgm:pt>
    <dgm:pt modelId="{116835FF-09F4-4F1E-860D-29D95DB0A29A}" type="pres">
      <dgm:prSet presAssocID="{13CF759F-F684-46E1-809E-3C1C9D29E689}" presName="tx2" presStyleLbl="revTx" presStyleIdx="10" presStyleCnt="12"/>
      <dgm:spPr/>
      <dgm:t>
        <a:bodyPr/>
        <a:lstStyle/>
        <a:p>
          <a:endParaRPr lang="zh-TW" altLang="en-US"/>
        </a:p>
      </dgm:t>
    </dgm:pt>
    <dgm:pt modelId="{8123FF5B-618D-489E-841F-781C1A5C7EA8}" type="pres">
      <dgm:prSet presAssocID="{13CF759F-F684-46E1-809E-3C1C9D29E689}" presName="vert2" presStyleCnt="0"/>
      <dgm:spPr/>
    </dgm:pt>
    <dgm:pt modelId="{1488D50A-8E21-4BCF-80C3-6E487962F16A}" type="pres">
      <dgm:prSet presAssocID="{13CF759F-F684-46E1-809E-3C1C9D29E689}" presName="thinLine2b" presStyleLbl="callout" presStyleIdx="6" presStyleCnt="8"/>
      <dgm:spPr/>
    </dgm:pt>
    <dgm:pt modelId="{7AFB0BFC-1678-4522-8C7A-348CCAEF1C8B}" type="pres">
      <dgm:prSet presAssocID="{13CF759F-F684-46E1-809E-3C1C9D29E689}" presName="vertSpace2b" presStyleCnt="0"/>
      <dgm:spPr/>
    </dgm:pt>
    <dgm:pt modelId="{2CFF05A3-AD9B-47BB-918F-06A04CE96324}" type="pres">
      <dgm:prSet presAssocID="{5434D121-3841-4063-8BF8-5E76EB70AD79}" presName="horz2" presStyleCnt="0"/>
      <dgm:spPr/>
    </dgm:pt>
    <dgm:pt modelId="{182DAB47-6025-49B4-9FD9-DCEE8F64B694}" type="pres">
      <dgm:prSet presAssocID="{5434D121-3841-4063-8BF8-5E76EB70AD79}" presName="horzSpace2" presStyleCnt="0"/>
      <dgm:spPr/>
    </dgm:pt>
    <dgm:pt modelId="{08F58E6D-B89B-4E2A-9723-BBF756738675}" type="pres">
      <dgm:prSet presAssocID="{5434D121-3841-4063-8BF8-5E76EB70AD79}" presName="tx2" presStyleLbl="revTx" presStyleIdx="11" presStyleCnt="12"/>
      <dgm:spPr/>
      <dgm:t>
        <a:bodyPr/>
        <a:lstStyle/>
        <a:p>
          <a:endParaRPr lang="zh-TW" altLang="en-US"/>
        </a:p>
      </dgm:t>
    </dgm:pt>
    <dgm:pt modelId="{DC4C3022-A963-4B9E-9AC1-85077C428B96}" type="pres">
      <dgm:prSet presAssocID="{5434D121-3841-4063-8BF8-5E76EB70AD79}" presName="vert2" presStyleCnt="0"/>
      <dgm:spPr/>
    </dgm:pt>
    <dgm:pt modelId="{BD6DE970-8E31-49BD-92FB-B9AA3E310ADE}" type="pres">
      <dgm:prSet presAssocID="{5434D121-3841-4063-8BF8-5E76EB70AD79}" presName="thinLine2b" presStyleLbl="callout" presStyleIdx="7" presStyleCnt="8"/>
      <dgm:spPr/>
    </dgm:pt>
    <dgm:pt modelId="{0D353805-BB54-42E1-B80B-27B1A0139B75}" type="pres">
      <dgm:prSet presAssocID="{5434D121-3841-4063-8BF8-5E76EB70AD79}" presName="vertSpace2b" presStyleCnt="0"/>
      <dgm:spPr/>
    </dgm:pt>
  </dgm:ptLst>
  <dgm:cxnLst>
    <dgm:cxn modelId="{A4F9904B-299A-4E4C-BB71-0CE93FD31839}" type="presOf" srcId="{B9460253-9C26-4DA2-A697-96816BCF4C25}" destId="{5DF2C0A0-DB31-475F-B360-BE4B0C3E848D}" srcOrd="0" destOrd="0" presId="urn:microsoft.com/office/officeart/2008/layout/LinedList"/>
    <dgm:cxn modelId="{9D27A24B-66D3-4BA0-A1FB-86B6BFCF4DEC}" type="presOf" srcId="{3A12ED7E-AC63-4027-89D3-E1BA258903DF}" destId="{8B95C094-EF31-4DC8-A992-DFED6CCCC63A}" srcOrd="0" destOrd="0" presId="urn:microsoft.com/office/officeart/2008/layout/LinedList"/>
    <dgm:cxn modelId="{BDFFB62D-9807-4BCB-996B-D9A2DCC03268}" srcId="{D5835962-8E89-46AE-A1E0-84EE4BE82294}" destId="{B3FD93FB-5C5D-44CA-9017-60FC3E34B81D}" srcOrd="2" destOrd="0" parTransId="{E18B22F2-BBBB-4B81-8EFC-DACBFE94ADDE}" sibTransId="{046BD0DE-2A4D-4BC7-8E3D-DBF1EFE9ADC3}"/>
    <dgm:cxn modelId="{0A98D6DF-108E-4785-8D55-C524DD10010A}" type="presOf" srcId="{281AA96A-8EDB-4BF3-BC19-6686F7776917}" destId="{8D1C1643-6ADB-4C26-98E9-4CF0A19E45C2}" srcOrd="0" destOrd="0" presId="urn:microsoft.com/office/officeart/2008/layout/LinedList"/>
    <dgm:cxn modelId="{2DA7FD4A-2F4F-4F06-99DB-BC17207315C6}" srcId="{D5835962-8E89-46AE-A1E0-84EE4BE82294}" destId="{A5FA001F-23CF-40F1-9CF5-07571A59F461}" srcOrd="1" destOrd="0" parTransId="{CE6EA2B9-48D4-4710-95E3-4E3B4EB87264}" sibTransId="{7978F643-1DAC-4A10-8C11-86FF14B35C69}"/>
    <dgm:cxn modelId="{9057C15F-F30B-4C41-AF01-D4879E5BF45C}" type="presOf" srcId="{A3EDFDD5-0BB7-42CE-B8E2-18D3834712BE}" destId="{43DBCE3D-00CD-4243-B3B2-3BF510DD0C96}" srcOrd="0" destOrd="0" presId="urn:microsoft.com/office/officeart/2008/layout/LinedList"/>
    <dgm:cxn modelId="{EE0F1F54-E364-4519-AA8C-93201F9EFA44}" srcId="{7B98D011-06E3-4722-8EBF-18A94ADE0057}" destId="{837CD8D7-2674-417F-B7E2-5EC93886EDC9}" srcOrd="0" destOrd="0" parTransId="{BCD42CEF-CC11-4377-AA1A-6D92F8204CA4}" sibTransId="{1ADE2BE9-C755-4279-A7C6-82BBC7C3B1EE}"/>
    <dgm:cxn modelId="{475B6CC6-D3F7-4B4C-9990-8D27BCB29581}" srcId="{281AA96A-8EDB-4BF3-BC19-6686F7776917}" destId="{019B765A-D87A-47BD-949A-1CA542D8A226}" srcOrd="0" destOrd="0" parTransId="{F90675F4-5504-4600-9557-644885A57541}" sibTransId="{7EC8D27B-4ACA-4EC0-90B1-7ADF55D7CEE9}"/>
    <dgm:cxn modelId="{774277C7-C83F-4714-96C8-099C0825770E}" type="presOf" srcId="{A5FA001F-23CF-40F1-9CF5-07571A59F461}" destId="{D0579B81-3FD7-4786-AEE7-B54E3BE34BA3}" srcOrd="0" destOrd="0" presId="urn:microsoft.com/office/officeart/2008/layout/LinedList"/>
    <dgm:cxn modelId="{E0026BE2-4DC9-45C5-AD93-F47405E6EC8C}" srcId="{B3FD93FB-5C5D-44CA-9017-60FC3E34B81D}" destId="{B9460253-9C26-4DA2-A697-96816BCF4C25}" srcOrd="0" destOrd="0" parTransId="{974BC9BC-C31E-485D-ADFF-3B7D98237A00}" sibTransId="{C7B42D31-BBA9-42AB-83C6-E649D9766AA4}"/>
    <dgm:cxn modelId="{243199CD-F625-447F-895E-5452BE719822}" type="presOf" srcId="{5434D121-3841-4063-8BF8-5E76EB70AD79}" destId="{08F58E6D-B89B-4E2A-9723-BBF756738675}" srcOrd="0" destOrd="0" presId="urn:microsoft.com/office/officeart/2008/layout/LinedList"/>
    <dgm:cxn modelId="{70735E7B-D05F-4CD3-939F-108CB4CE9C92}" type="presOf" srcId="{13CF759F-F684-46E1-809E-3C1C9D29E689}" destId="{116835FF-09F4-4F1E-860D-29D95DB0A29A}" srcOrd="0" destOrd="0" presId="urn:microsoft.com/office/officeart/2008/layout/LinedList"/>
    <dgm:cxn modelId="{FA559C1D-A446-44A8-B65F-175A6440FBD5}" srcId="{D5835962-8E89-46AE-A1E0-84EE4BE82294}" destId="{7B98D011-06E3-4722-8EBF-18A94ADE0057}" srcOrd="0" destOrd="0" parTransId="{3B354CFF-B664-40FC-BAA0-5735A5A143E1}" sibTransId="{2A1425D1-BE1C-4F74-881A-411C7DA3D10A}"/>
    <dgm:cxn modelId="{28352962-8493-41A1-8235-B6670A0D03FF}" srcId="{A5FA001F-23CF-40F1-9CF5-07571A59F461}" destId="{A3EDFDD5-0BB7-42CE-B8E2-18D3834712BE}" srcOrd="0" destOrd="0" parTransId="{26CBCEF6-04A1-4A53-86CC-056C47D52385}" sibTransId="{C4BC5D63-DBCB-4455-8362-07550638AF4A}"/>
    <dgm:cxn modelId="{FE929996-3E96-4A96-9969-B84FEA467756}" srcId="{7B98D011-06E3-4722-8EBF-18A94ADE0057}" destId="{3A12ED7E-AC63-4027-89D3-E1BA258903DF}" srcOrd="2" destOrd="0" parTransId="{C066BC91-E599-4CAB-B856-CF3FAC350208}" sibTransId="{A848C5D3-9C1A-437A-AFB2-181FC43F6EDB}"/>
    <dgm:cxn modelId="{6D7469DB-0972-444B-901C-EFEBA4BDC089}" type="presOf" srcId="{D5835962-8E89-46AE-A1E0-84EE4BE82294}" destId="{275AE244-2574-4A70-84C3-33AC76AE02C0}" srcOrd="0" destOrd="0" presId="urn:microsoft.com/office/officeart/2008/layout/LinedList"/>
    <dgm:cxn modelId="{F8F9BC67-4093-47FD-9698-8591DF9DCABB}" srcId="{281AA96A-8EDB-4BF3-BC19-6686F7776917}" destId="{5434D121-3841-4063-8BF8-5E76EB70AD79}" srcOrd="2" destOrd="0" parTransId="{461EC019-7F78-4D8C-A3B4-3D2EED3127C6}" sibTransId="{DDACED14-D25A-4576-AAD7-3E2F0D0D7B1A}"/>
    <dgm:cxn modelId="{DA391F18-0C15-48CE-ADCD-B57F34331B99}" type="presOf" srcId="{54E0D001-D52A-4FA0-894D-50EDA35212B1}" destId="{0B9B0860-3BD4-471F-B6E1-971B369A8C4E}" srcOrd="0" destOrd="0" presId="urn:microsoft.com/office/officeart/2008/layout/LinedList"/>
    <dgm:cxn modelId="{36A1F511-661A-4FC4-9CF8-F92DFD08DC46}" type="presOf" srcId="{019B765A-D87A-47BD-949A-1CA542D8A226}" destId="{8F175617-5781-4015-9D0B-59E0F6F046AF}" srcOrd="0" destOrd="0" presId="urn:microsoft.com/office/officeart/2008/layout/LinedList"/>
    <dgm:cxn modelId="{8D7C26EC-4620-48CD-8CE9-50AD518E2BF4}" type="presOf" srcId="{B3FD93FB-5C5D-44CA-9017-60FC3E34B81D}" destId="{B5F8B515-73D5-440A-A42D-4C8C061B77CD}" srcOrd="0" destOrd="0" presId="urn:microsoft.com/office/officeart/2008/layout/LinedList"/>
    <dgm:cxn modelId="{99984464-A0FE-4243-A610-3D8C9C0C6602}" srcId="{7B98D011-06E3-4722-8EBF-18A94ADE0057}" destId="{54E0D001-D52A-4FA0-894D-50EDA35212B1}" srcOrd="1" destOrd="0" parTransId="{2FE193AF-36D3-40A2-ACBF-A74CA6464ECE}" sibTransId="{A11A7093-4E4D-4A36-AA1C-8DB03F4A19E8}"/>
    <dgm:cxn modelId="{54266F29-5F0D-4BBD-A82B-25D5B53BE803}" type="presOf" srcId="{837CD8D7-2674-417F-B7E2-5EC93886EDC9}" destId="{9ABDD274-72FC-4BD8-AFCA-DB293E125328}" srcOrd="0" destOrd="0" presId="urn:microsoft.com/office/officeart/2008/layout/LinedList"/>
    <dgm:cxn modelId="{9BD0566B-C6CD-4C95-931A-1C1374A58C71}" srcId="{281AA96A-8EDB-4BF3-BC19-6686F7776917}" destId="{13CF759F-F684-46E1-809E-3C1C9D29E689}" srcOrd="1" destOrd="0" parTransId="{2CB830C3-903F-4C75-8349-719DC21C1865}" sibTransId="{BD78195E-8315-4AD2-AAE6-D66C99992500}"/>
    <dgm:cxn modelId="{824D5754-F1D2-45D7-9236-FB40FD0303BF}" type="presOf" srcId="{7B98D011-06E3-4722-8EBF-18A94ADE0057}" destId="{3E55DC0D-C10F-4336-816C-051FBA0EAC16}" srcOrd="0" destOrd="0" presId="urn:microsoft.com/office/officeart/2008/layout/LinedList"/>
    <dgm:cxn modelId="{F5FD0826-01B8-4AE8-933C-F1FBCA463613}" srcId="{D5835962-8E89-46AE-A1E0-84EE4BE82294}" destId="{281AA96A-8EDB-4BF3-BC19-6686F7776917}" srcOrd="3" destOrd="0" parTransId="{0E2CC0E0-09ED-467C-BF10-DE61793A1E45}" sibTransId="{3B148361-8868-4277-8B55-8FE5DE9BA0D4}"/>
    <dgm:cxn modelId="{478761FA-E653-45A8-8CD7-05EA32E131DF}" type="presParOf" srcId="{275AE244-2574-4A70-84C3-33AC76AE02C0}" destId="{C140D851-A80A-4888-9783-61721394CD50}" srcOrd="0" destOrd="0" presId="urn:microsoft.com/office/officeart/2008/layout/LinedList"/>
    <dgm:cxn modelId="{EF2A0D03-0927-4AE4-995E-F9505D1B8CFC}" type="presParOf" srcId="{275AE244-2574-4A70-84C3-33AC76AE02C0}" destId="{ADF45D18-C850-4AFA-BDA6-1025C00A9878}" srcOrd="1" destOrd="0" presId="urn:microsoft.com/office/officeart/2008/layout/LinedList"/>
    <dgm:cxn modelId="{B0AC774E-64D0-4BEA-B085-2E813B5A92CD}" type="presParOf" srcId="{ADF45D18-C850-4AFA-BDA6-1025C00A9878}" destId="{3E55DC0D-C10F-4336-816C-051FBA0EAC16}" srcOrd="0" destOrd="0" presId="urn:microsoft.com/office/officeart/2008/layout/LinedList"/>
    <dgm:cxn modelId="{509EFB25-457F-4DC3-A440-FCD560662B15}" type="presParOf" srcId="{ADF45D18-C850-4AFA-BDA6-1025C00A9878}" destId="{019CA9F9-AABF-4BA2-99BB-294F17CB98B1}" srcOrd="1" destOrd="0" presId="urn:microsoft.com/office/officeart/2008/layout/LinedList"/>
    <dgm:cxn modelId="{428823AE-AC03-471C-AACF-CB8DA5BF5AAD}" type="presParOf" srcId="{019CA9F9-AABF-4BA2-99BB-294F17CB98B1}" destId="{98D9F19D-CC89-40AC-B376-417141C3CC87}" srcOrd="0" destOrd="0" presId="urn:microsoft.com/office/officeart/2008/layout/LinedList"/>
    <dgm:cxn modelId="{F855E15D-61FF-414D-8B70-906146CCD165}" type="presParOf" srcId="{019CA9F9-AABF-4BA2-99BB-294F17CB98B1}" destId="{FFDE8D19-DDE2-4C7A-8A56-ED5A471A94F6}" srcOrd="1" destOrd="0" presId="urn:microsoft.com/office/officeart/2008/layout/LinedList"/>
    <dgm:cxn modelId="{D9569718-69FC-4CC6-9A17-C73263FBDDB2}" type="presParOf" srcId="{FFDE8D19-DDE2-4C7A-8A56-ED5A471A94F6}" destId="{2C0D9711-B1A9-459B-8433-AC7344118EF5}" srcOrd="0" destOrd="0" presId="urn:microsoft.com/office/officeart/2008/layout/LinedList"/>
    <dgm:cxn modelId="{9346F7D6-2C28-49B7-B3DE-92DA7F924E19}" type="presParOf" srcId="{FFDE8D19-DDE2-4C7A-8A56-ED5A471A94F6}" destId="{9ABDD274-72FC-4BD8-AFCA-DB293E125328}" srcOrd="1" destOrd="0" presId="urn:microsoft.com/office/officeart/2008/layout/LinedList"/>
    <dgm:cxn modelId="{C1AD0DEF-0FDC-43BB-9580-DAB541FD8028}" type="presParOf" srcId="{FFDE8D19-DDE2-4C7A-8A56-ED5A471A94F6}" destId="{8462FC06-47F7-4227-B4F6-EA353CBC4F78}" srcOrd="2" destOrd="0" presId="urn:microsoft.com/office/officeart/2008/layout/LinedList"/>
    <dgm:cxn modelId="{A2859F9A-F695-4C84-B1CE-4A718E1CC1A8}" type="presParOf" srcId="{019CA9F9-AABF-4BA2-99BB-294F17CB98B1}" destId="{161377D9-DABA-4DB9-9B03-150981201B5C}" srcOrd="2" destOrd="0" presId="urn:microsoft.com/office/officeart/2008/layout/LinedList"/>
    <dgm:cxn modelId="{83E223E2-8455-4E7E-8D34-B12A296A0433}" type="presParOf" srcId="{019CA9F9-AABF-4BA2-99BB-294F17CB98B1}" destId="{AF125C29-340C-4E4B-AB50-FE5C6D7E5EAF}" srcOrd="3" destOrd="0" presId="urn:microsoft.com/office/officeart/2008/layout/LinedList"/>
    <dgm:cxn modelId="{8AD9FD9A-58E5-4AED-A9ED-C6BB79B58D78}" type="presParOf" srcId="{019CA9F9-AABF-4BA2-99BB-294F17CB98B1}" destId="{2F5C4EC6-BA05-4994-9EBC-3B7D4B12E009}" srcOrd="4" destOrd="0" presId="urn:microsoft.com/office/officeart/2008/layout/LinedList"/>
    <dgm:cxn modelId="{6C5D5FDA-994E-441B-AD13-EEC24DCBDFB6}" type="presParOf" srcId="{2F5C4EC6-BA05-4994-9EBC-3B7D4B12E009}" destId="{F99A8813-A429-47AD-B0B6-85932F4144E5}" srcOrd="0" destOrd="0" presId="urn:microsoft.com/office/officeart/2008/layout/LinedList"/>
    <dgm:cxn modelId="{D8A3BC8C-C238-4F65-8778-395067EDCCD1}" type="presParOf" srcId="{2F5C4EC6-BA05-4994-9EBC-3B7D4B12E009}" destId="{0B9B0860-3BD4-471F-B6E1-971B369A8C4E}" srcOrd="1" destOrd="0" presId="urn:microsoft.com/office/officeart/2008/layout/LinedList"/>
    <dgm:cxn modelId="{B3E6BD94-F476-4F67-9E61-1DEC92632ED0}" type="presParOf" srcId="{2F5C4EC6-BA05-4994-9EBC-3B7D4B12E009}" destId="{64B90CF4-526C-4BA4-AC88-0783374F18B8}" srcOrd="2" destOrd="0" presId="urn:microsoft.com/office/officeart/2008/layout/LinedList"/>
    <dgm:cxn modelId="{70DA7ECD-071B-482B-8098-70A58235A4BF}" type="presParOf" srcId="{019CA9F9-AABF-4BA2-99BB-294F17CB98B1}" destId="{37987855-7B9E-4CAF-8F3B-7EDDCB67DB8F}" srcOrd="5" destOrd="0" presId="urn:microsoft.com/office/officeart/2008/layout/LinedList"/>
    <dgm:cxn modelId="{93657885-1754-4F9A-9A11-8483C1CE0799}" type="presParOf" srcId="{019CA9F9-AABF-4BA2-99BB-294F17CB98B1}" destId="{397B1BEC-EDE5-4712-B645-F3AC64764BE1}" srcOrd="6" destOrd="0" presId="urn:microsoft.com/office/officeart/2008/layout/LinedList"/>
    <dgm:cxn modelId="{443B14E1-851A-4BC8-8595-45E411EAC82F}" type="presParOf" srcId="{019CA9F9-AABF-4BA2-99BB-294F17CB98B1}" destId="{E437AD12-F98F-4F95-98EC-DA819A9350A8}" srcOrd="7" destOrd="0" presId="urn:microsoft.com/office/officeart/2008/layout/LinedList"/>
    <dgm:cxn modelId="{89710C09-CAFA-4FEB-8B59-B54D1831B826}" type="presParOf" srcId="{E437AD12-F98F-4F95-98EC-DA819A9350A8}" destId="{2FA14CA3-1D97-4D6D-9BC1-4275DA341632}" srcOrd="0" destOrd="0" presId="urn:microsoft.com/office/officeart/2008/layout/LinedList"/>
    <dgm:cxn modelId="{92FB3FBB-AEFC-4238-91E1-884EFEADDC7A}" type="presParOf" srcId="{E437AD12-F98F-4F95-98EC-DA819A9350A8}" destId="{8B95C094-EF31-4DC8-A992-DFED6CCCC63A}" srcOrd="1" destOrd="0" presId="urn:microsoft.com/office/officeart/2008/layout/LinedList"/>
    <dgm:cxn modelId="{62BCD57C-564F-4069-B6DA-A8E08CAF0CF5}" type="presParOf" srcId="{E437AD12-F98F-4F95-98EC-DA819A9350A8}" destId="{9CE0FD03-AC96-40E4-BB81-B48A95E603FC}" srcOrd="2" destOrd="0" presId="urn:microsoft.com/office/officeart/2008/layout/LinedList"/>
    <dgm:cxn modelId="{741C6D2A-CFDD-4D42-8D15-BFFD7489CC32}" type="presParOf" srcId="{019CA9F9-AABF-4BA2-99BB-294F17CB98B1}" destId="{FC700693-0C2C-43A0-A7AD-6ABEABD6CA48}" srcOrd="8" destOrd="0" presId="urn:microsoft.com/office/officeart/2008/layout/LinedList"/>
    <dgm:cxn modelId="{5564A8D6-52B4-4796-827D-F7B74F0609C5}" type="presParOf" srcId="{019CA9F9-AABF-4BA2-99BB-294F17CB98B1}" destId="{0CB6142A-A376-4FD9-84A6-BAD38B395245}" srcOrd="9" destOrd="0" presId="urn:microsoft.com/office/officeart/2008/layout/LinedList"/>
    <dgm:cxn modelId="{9857E255-14E0-48C6-9CAC-24284164068B}" type="presParOf" srcId="{275AE244-2574-4A70-84C3-33AC76AE02C0}" destId="{735B587E-3AF5-4274-9A57-AF359AA47EE3}" srcOrd="2" destOrd="0" presId="urn:microsoft.com/office/officeart/2008/layout/LinedList"/>
    <dgm:cxn modelId="{8233A010-C36A-48F5-B625-CB115EE48ABF}" type="presParOf" srcId="{275AE244-2574-4A70-84C3-33AC76AE02C0}" destId="{6A98FAA1-9D7D-4F9C-8155-B6256DA8BABF}" srcOrd="3" destOrd="0" presId="urn:microsoft.com/office/officeart/2008/layout/LinedList"/>
    <dgm:cxn modelId="{FA178888-FBE8-410D-9541-A519190DAAA9}" type="presParOf" srcId="{6A98FAA1-9D7D-4F9C-8155-B6256DA8BABF}" destId="{D0579B81-3FD7-4786-AEE7-B54E3BE34BA3}" srcOrd="0" destOrd="0" presId="urn:microsoft.com/office/officeart/2008/layout/LinedList"/>
    <dgm:cxn modelId="{374D29A9-6E62-4E10-AD22-A9BB0100F6CC}" type="presParOf" srcId="{6A98FAA1-9D7D-4F9C-8155-B6256DA8BABF}" destId="{705ED8C1-7F16-48D9-8106-C18AD06148A3}" srcOrd="1" destOrd="0" presId="urn:microsoft.com/office/officeart/2008/layout/LinedList"/>
    <dgm:cxn modelId="{4E7E4CF5-1A22-413D-B100-B44B65846946}" type="presParOf" srcId="{705ED8C1-7F16-48D9-8106-C18AD06148A3}" destId="{1C370FA1-95DF-43AE-9CB2-D9A7E4CDF72A}" srcOrd="0" destOrd="0" presId="urn:microsoft.com/office/officeart/2008/layout/LinedList"/>
    <dgm:cxn modelId="{DC197289-DE6F-4E7A-89A0-F2FB2982B7C2}" type="presParOf" srcId="{705ED8C1-7F16-48D9-8106-C18AD06148A3}" destId="{2E4DCDDF-044E-442A-9602-FF6ECFAD01BD}" srcOrd="1" destOrd="0" presId="urn:microsoft.com/office/officeart/2008/layout/LinedList"/>
    <dgm:cxn modelId="{EFE9BC01-D3C0-42BE-8BC0-81591BB4126B}" type="presParOf" srcId="{2E4DCDDF-044E-442A-9602-FF6ECFAD01BD}" destId="{9A236FCA-8EB2-4D7C-8A9E-8BE7738E660C}" srcOrd="0" destOrd="0" presId="urn:microsoft.com/office/officeart/2008/layout/LinedList"/>
    <dgm:cxn modelId="{690AE77A-821E-4A06-A0E7-5366EADCC9A7}" type="presParOf" srcId="{2E4DCDDF-044E-442A-9602-FF6ECFAD01BD}" destId="{43DBCE3D-00CD-4243-B3B2-3BF510DD0C96}" srcOrd="1" destOrd="0" presId="urn:microsoft.com/office/officeart/2008/layout/LinedList"/>
    <dgm:cxn modelId="{5C7ABE7B-41C9-4A2F-A289-539D6A3DBF6A}" type="presParOf" srcId="{2E4DCDDF-044E-442A-9602-FF6ECFAD01BD}" destId="{DA4FB2A9-44D7-4C69-9E36-07FF07053C46}" srcOrd="2" destOrd="0" presId="urn:microsoft.com/office/officeart/2008/layout/LinedList"/>
    <dgm:cxn modelId="{44F34AF6-D265-445E-9EF4-6C38D26D198D}" type="presParOf" srcId="{705ED8C1-7F16-48D9-8106-C18AD06148A3}" destId="{DC85856A-ED7B-4DE5-89E2-85529D2AD43C}" srcOrd="2" destOrd="0" presId="urn:microsoft.com/office/officeart/2008/layout/LinedList"/>
    <dgm:cxn modelId="{02EFD7B3-431D-4484-9854-EB7F2B99C7D8}" type="presParOf" srcId="{705ED8C1-7F16-48D9-8106-C18AD06148A3}" destId="{6B524A31-356A-4E53-BE4B-6DE359DA6003}" srcOrd="3" destOrd="0" presId="urn:microsoft.com/office/officeart/2008/layout/LinedList"/>
    <dgm:cxn modelId="{B08ED843-3C76-47AB-B00B-C2B53588A97D}" type="presParOf" srcId="{275AE244-2574-4A70-84C3-33AC76AE02C0}" destId="{96D5CC39-7D6B-434D-917F-044096683670}" srcOrd="4" destOrd="0" presId="urn:microsoft.com/office/officeart/2008/layout/LinedList"/>
    <dgm:cxn modelId="{FCFA0562-E580-449C-9CEA-B155BD75713E}" type="presParOf" srcId="{275AE244-2574-4A70-84C3-33AC76AE02C0}" destId="{6CE30CD7-9BAA-4764-846E-E4F671E7CFCC}" srcOrd="5" destOrd="0" presId="urn:microsoft.com/office/officeart/2008/layout/LinedList"/>
    <dgm:cxn modelId="{D345D259-019A-4DFD-B242-2693794C0199}" type="presParOf" srcId="{6CE30CD7-9BAA-4764-846E-E4F671E7CFCC}" destId="{B5F8B515-73D5-440A-A42D-4C8C061B77CD}" srcOrd="0" destOrd="0" presId="urn:microsoft.com/office/officeart/2008/layout/LinedList"/>
    <dgm:cxn modelId="{34C97126-EBEA-4EB1-A5B5-1253CBEEDE92}" type="presParOf" srcId="{6CE30CD7-9BAA-4764-846E-E4F671E7CFCC}" destId="{E65EFFF3-EA96-46F8-A958-2FC53FAAF353}" srcOrd="1" destOrd="0" presId="urn:microsoft.com/office/officeart/2008/layout/LinedList"/>
    <dgm:cxn modelId="{F8B9A1B1-0010-426E-BE98-1A57B0B06D3F}" type="presParOf" srcId="{E65EFFF3-EA96-46F8-A958-2FC53FAAF353}" destId="{2A623AC9-1315-4851-8F85-88DA6EEB645C}" srcOrd="0" destOrd="0" presId="urn:microsoft.com/office/officeart/2008/layout/LinedList"/>
    <dgm:cxn modelId="{FB3EB881-4518-4936-9CD8-95FDA443A3A5}" type="presParOf" srcId="{E65EFFF3-EA96-46F8-A958-2FC53FAAF353}" destId="{8812DA3A-5000-4D16-8658-E151AEC73327}" srcOrd="1" destOrd="0" presId="urn:microsoft.com/office/officeart/2008/layout/LinedList"/>
    <dgm:cxn modelId="{9C747FE7-950D-49A6-A843-134FD82F3773}" type="presParOf" srcId="{8812DA3A-5000-4D16-8658-E151AEC73327}" destId="{6E2FBB43-EAAF-43A6-9A80-20F2D5F22603}" srcOrd="0" destOrd="0" presId="urn:microsoft.com/office/officeart/2008/layout/LinedList"/>
    <dgm:cxn modelId="{2505ACB2-5C42-41F0-B412-A8CD186B819B}" type="presParOf" srcId="{8812DA3A-5000-4D16-8658-E151AEC73327}" destId="{5DF2C0A0-DB31-475F-B360-BE4B0C3E848D}" srcOrd="1" destOrd="0" presId="urn:microsoft.com/office/officeart/2008/layout/LinedList"/>
    <dgm:cxn modelId="{EA8B7D0B-DED1-46AA-BDD6-C5D53E2D1AE2}" type="presParOf" srcId="{8812DA3A-5000-4D16-8658-E151AEC73327}" destId="{24D28A61-A3E0-4257-BFA2-BE4A66D890B0}" srcOrd="2" destOrd="0" presId="urn:microsoft.com/office/officeart/2008/layout/LinedList"/>
    <dgm:cxn modelId="{3A4A2717-B141-4505-9FFE-0B8FCA752D2B}" type="presParOf" srcId="{E65EFFF3-EA96-46F8-A958-2FC53FAAF353}" destId="{845560D4-ACF8-4CB8-BB04-AC2C085BB790}" srcOrd="2" destOrd="0" presId="urn:microsoft.com/office/officeart/2008/layout/LinedList"/>
    <dgm:cxn modelId="{D3335666-0E14-418D-B071-11761E1AB79D}" type="presParOf" srcId="{E65EFFF3-EA96-46F8-A958-2FC53FAAF353}" destId="{07DCF751-517A-4028-90AF-88FC9760843F}" srcOrd="3" destOrd="0" presId="urn:microsoft.com/office/officeart/2008/layout/LinedList"/>
    <dgm:cxn modelId="{2B491A0F-4CA5-4354-AC6F-91DB567EB026}" type="presParOf" srcId="{275AE244-2574-4A70-84C3-33AC76AE02C0}" destId="{56EF5DF7-0752-4658-B188-FAD23B8F9967}" srcOrd="6" destOrd="0" presId="urn:microsoft.com/office/officeart/2008/layout/LinedList"/>
    <dgm:cxn modelId="{E9CFCC8F-0AFF-4F6A-9A7F-608A7AD7CE76}" type="presParOf" srcId="{275AE244-2574-4A70-84C3-33AC76AE02C0}" destId="{8BF88305-00E6-4799-92A7-D58556743C9D}" srcOrd="7" destOrd="0" presId="urn:microsoft.com/office/officeart/2008/layout/LinedList"/>
    <dgm:cxn modelId="{7D4E827F-9818-4438-A797-1AA595F1DCCA}" type="presParOf" srcId="{8BF88305-00E6-4799-92A7-D58556743C9D}" destId="{8D1C1643-6ADB-4C26-98E9-4CF0A19E45C2}" srcOrd="0" destOrd="0" presId="urn:microsoft.com/office/officeart/2008/layout/LinedList"/>
    <dgm:cxn modelId="{C4406A39-E76F-40FC-B9BD-5729B79A6305}" type="presParOf" srcId="{8BF88305-00E6-4799-92A7-D58556743C9D}" destId="{24DCB40C-B610-4F44-AED5-3281AAF0F42B}" srcOrd="1" destOrd="0" presId="urn:microsoft.com/office/officeart/2008/layout/LinedList"/>
    <dgm:cxn modelId="{5D497B5D-660E-469C-8075-3230D4F6D01A}" type="presParOf" srcId="{24DCB40C-B610-4F44-AED5-3281AAF0F42B}" destId="{BF220CC5-5277-4129-8AC2-FB5CA8854CFA}" srcOrd="0" destOrd="0" presId="urn:microsoft.com/office/officeart/2008/layout/LinedList"/>
    <dgm:cxn modelId="{EB43F548-1E30-446E-A022-29C12D65EA03}" type="presParOf" srcId="{24DCB40C-B610-4F44-AED5-3281AAF0F42B}" destId="{A7A9AB17-E691-4D42-A9D2-F8916659FC94}" srcOrd="1" destOrd="0" presId="urn:microsoft.com/office/officeart/2008/layout/LinedList"/>
    <dgm:cxn modelId="{EE27BE2A-379F-48CD-8241-C669B881F26F}" type="presParOf" srcId="{A7A9AB17-E691-4D42-A9D2-F8916659FC94}" destId="{857F268F-392C-4EE3-BE12-9C6CFFA24645}" srcOrd="0" destOrd="0" presId="urn:microsoft.com/office/officeart/2008/layout/LinedList"/>
    <dgm:cxn modelId="{4A4D3058-7DEE-4167-9F94-56F8945DE1BB}" type="presParOf" srcId="{A7A9AB17-E691-4D42-A9D2-F8916659FC94}" destId="{8F175617-5781-4015-9D0B-59E0F6F046AF}" srcOrd="1" destOrd="0" presId="urn:microsoft.com/office/officeart/2008/layout/LinedList"/>
    <dgm:cxn modelId="{8C488792-BADD-47F0-8FEA-EA1CF379C45C}" type="presParOf" srcId="{A7A9AB17-E691-4D42-A9D2-F8916659FC94}" destId="{1C4CD661-1FB2-4945-B5B1-50EFBF1FA964}" srcOrd="2" destOrd="0" presId="urn:microsoft.com/office/officeart/2008/layout/LinedList"/>
    <dgm:cxn modelId="{30680B46-CEF1-4788-9EFA-5BDC279518D9}" type="presParOf" srcId="{24DCB40C-B610-4F44-AED5-3281AAF0F42B}" destId="{97E576E0-A261-4F1A-9D55-E49D259AC308}" srcOrd="2" destOrd="0" presId="urn:microsoft.com/office/officeart/2008/layout/LinedList"/>
    <dgm:cxn modelId="{9D02C5E1-10FF-4DF5-A9B7-2CBCE11A8A6A}" type="presParOf" srcId="{24DCB40C-B610-4F44-AED5-3281AAF0F42B}" destId="{88667F2A-A3A5-440E-8B00-A2CF90DF6F2F}" srcOrd="3" destOrd="0" presId="urn:microsoft.com/office/officeart/2008/layout/LinedList"/>
    <dgm:cxn modelId="{B628558E-1B0E-4921-AA61-E91FA6560AB1}" type="presParOf" srcId="{24DCB40C-B610-4F44-AED5-3281AAF0F42B}" destId="{B1343E01-8516-422E-B9A6-FC4F2625F864}" srcOrd="4" destOrd="0" presId="urn:microsoft.com/office/officeart/2008/layout/LinedList"/>
    <dgm:cxn modelId="{3A78AD87-ECA4-4DDE-A110-F73E169791E0}" type="presParOf" srcId="{B1343E01-8516-422E-B9A6-FC4F2625F864}" destId="{FE2D557B-40C4-40E2-9BFB-67AD487C37F5}" srcOrd="0" destOrd="0" presId="urn:microsoft.com/office/officeart/2008/layout/LinedList"/>
    <dgm:cxn modelId="{B602D665-C06E-4ADD-A851-E1F2D67318C0}" type="presParOf" srcId="{B1343E01-8516-422E-B9A6-FC4F2625F864}" destId="{116835FF-09F4-4F1E-860D-29D95DB0A29A}" srcOrd="1" destOrd="0" presId="urn:microsoft.com/office/officeart/2008/layout/LinedList"/>
    <dgm:cxn modelId="{740D1F47-A162-466B-B2CE-130D9764A770}" type="presParOf" srcId="{B1343E01-8516-422E-B9A6-FC4F2625F864}" destId="{8123FF5B-618D-489E-841F-781C1A5C7EA8}" srcOrd="2" destOrd="0" presId="urn:microsoft.com/office/officeart/2008/layout/LinedList"/>
    <dgm:cxn modelId="{9064C952-A90A-4223-ABD6-77F6AC4709F2}" type="presParOf" srcId="{24DCB40C-B610-4F44-AED5-3281AAF0F42B}" destId="{1488D50A-8E21-4BCF-80C3-6E487962F16A}" srcOrd="5" destOrd="0" presId="urn:microsoft.com/office/officeart/2008/layout/LinedList"/>
    <dgm:cxn modelId="{A25E1A06-7EF2-46C3-B2F7-72B9B407108F}" type="presParOf" srcId="{24DCB40C-B610-4F44-AED5-3281AAF0F42B}" destId="{7AFB0BFC-1678-4522-8C7A-348CCAEF1C8B}" srcOrd="6" destOrd="0" presId="urn:microsoft.com/office/officeart/2008/layout/LinedList"/>
    <dgm:cxn modelId="{C2A2596D-4F9A-46B8-A8AB-797CFD064157}" type="presParOf" srcId="{24DCB40C-B610-4F44-AED5-3281AAF0F42B}" destId="{2CFF05A3-AD9B-47BB-918F-06A04CE96324}" srcOrd="7" destOrd="0" presId="urn:microsoft.com/office/officeart/2008/layout/LinedList"/>
    <dgm:cxn modelId="{D8C80175-E1BC-4359-B610-930D4C254E13}" type="presParOf" srcId="{2CFF05A3-AD9B-47BB-918F-06A04CE96324}" destId="{182DAB47-6025-49B4-9FD9-DCEE8F64B694}" srcOrd="0" destOrd="0" presId="urn:microsoft.com/office/officeart/2008/layout/LinedList"/>
    <dgm:cxn modelId="{B6F7EDC1-D83E-4985-BA6D-96A81B1C8C02}" type="presParOf" srcId="{2CFF05A3-AD9B-47BB-918F-06A04CE96324}" destId="{08F58E6D-B89B-4E2A-9723-BBF756738675}" srcOrd="1" destOrd="0" presId="urn:microsoft.com/office/officeart/2008/layout/LinedList"/>
    <dgm:cxn modelId="{A02339BA-57F9-4AE7-B7F9-DF6FFD5E0AC8}" type="presParOf" srcId="{2CFF05A3-AD9B-47BB-918F-06A04CE96324}" destId="{DC4C3022-A963-4B9E-9AC1-85077C428B96}" srcOrd="2" destOrd="0" presId="urn:microsoft.com/office/officeart/2008/layout/LinedList"/>
    <dgm:cxn modelId="{7738D33B-138B-47D6-BA61-8EB4129C1247}" type="presParOf" srcId="{24DCB40C-B610-4F44-AED5-3281AAF0F42B}" destId="{BD6DE970-8E31-49BD-92FB-B9AA3E310ADE}" srcOrd="8" destOrd="0" presId="urn:microsoft.com/office/officeart/2008/layout/LinedList"/>
    <dgm:cxn modelId="{135C36AD-4331-4904-AAB2-CC5E91634F94}" type="presParOf" srcId="{24DCB40C-B610-4F44-AED5-3281AAF0F42B}" destId="{0D353805-BB54-42E1-B80B-27B1A0139B75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0D851-A80A-4888-9783-61721394CD50}">
      <dsp:nvSpPr>
        <dsp:cNvPr id="0" name=""/>
        <dsp:cNvSpPr/>
      </dsp:nvSpPr>
      <dsp:spPr>
        <a:xfrm>
          <a:off x="0" y="0"/>
          <a:ext cx="625130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55DC0D-C10F-4336-816C-051FBA0EAC16}">
      <dsp:nvSpPr>
        <dsp:cNvPr id="0" name=""/>
        <dsp:cNvSpPr/>
      </dsp:nvSpPr>
      <dsp:spPr>
        <a:xfrm>
          <a:off x="0" y="0"/>
          <a:ext cx="1250260" cy="1041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新增</a:t>
          </a:r>
          <a:endParaRPr lang="zh-TW" altLang="en-US" sz="20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0" y="0"/>
        <a:ext cx="1250260" cy="1041883"/>
      </dsp:txXfrm>
    </dsp:sp>
    <dsp:sp modelId="{9ABDD274-72FC-4BD8-AFCA-DB293E125328}">
      <dsp:nvSpPr>
        <dsp:cNvPr id="0" name=""/>
        <dsp:cNvSpPr/>
      </dsp:nvSpPr>
      <dsp:spPr>
        <a:xfrm>
          <a:off x="1344030" y="16279"/>
          <a:ext cx="4907272" cy="325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新增病人</a:t>
          </a:r>
          <a:r>
            <a:rPr lang="en-US" altLang="zh-TW" sz="16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(Patient)</a:t>
          </a:r>
          <a:endParaRPr lang="zh-TW" altLang="en-US" sz="16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344030" y="16279"/>
        <a:ext cx="4907272" cy="325588"/>
      </dsp:txXfrm>
    </dsp:sp>
    <dsp:sp modelId="{161377D9-DABA-4DB9-9B03-150981201B5C}">
      <dsp:nvSpPr>
        <dsp:cNvPr id="0" name=""/>
        <dsp:cNvSpPr/>
      </dsp:nvSpPr>
      <dsp:spPr>
        <a:xfrm>
          <a:off x="1250260" y="341867"/>
          <a:ext cx="5001042" cy="0"/>
        </a:xfrm>
        <a:prstGeom prst="line">
          <a:avLst/>
        </a:prstGeom>
        <a:noFill/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B9B0860-3BD4-471F-B6E1-971B369A8C4E}">
      <dsp:nvSpPr>
        <dsp:cNvPr id="0" name=""/>
        <dsp:cNvSpPr/>
      </dsp:nvSpPr>
      <dsp:spPr>
        <a:xfrm>
          <a:off x="1344030" y="358147"/>
          <a:ext cx="4907272" cy="325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新增病人之狀況</a:t>
          </a:r>
          <a:r>
            <a:rPr lang="en-US" altLang="zh-TW" sz="16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(Condition)</a:t>
          </a:r>
          <a:endParaRPr lang="zh-TW" altLang="en-US" sz="16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344030" y="358147"/>
        <a:ext cx="4907272" cy="325588"/>
      </dsp:txXfrm>
    </dsp:sp>
    <dsp:sp modelId="{37987855-7B9E-4CAF-8F3B-7EDDCB67DB8F}">
      <dsp:nvSpPr>
        <dsp:cNvPr id="0" name=""/>
        <dsp:cNvSpPr/>
      </dsp:nvSpPr>
      <dsp:spPr>
        <a:xfrm>
          <a:off x="1250260" y="683735"/>
          <a:ext cx="5001042" cy="0"/>
        </a:xfrm>
        <a:prstGeom prst="line">
          <a:avLst/>
        </a:prstGeom>
        <a:noFill/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8B95C094-EF31-4DC8-A992-DFED6CCCC63A}">
      <dsp:nvSpPr>
        <dsp:cNvPr id="0" name=""/>
        <dsp:cNvSpPr/>
      </dsp:nvSpPr>
      <dsp:spPr>
        <a:xfrm>
          <a:off x="1344030" y="700015"/>
          <a:ext cx="4907272" cy="325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新增病人量測資訊</a:t>
          </a:r>
          <a:r>
            <a:rPr lang="en-US" altLang="zh-TW" sz="16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(Observation)</a:t>
          </a:r>
          <a:endParaRPr lang="zh-TW" altLang="en-US" sz="16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344030" y="700015"/>
        <a:ext cx="4907272" cy="325588"/>
      </dsp:txXfrm>
    </dsp:sp>
    <dsp:sp modelId="{FC700693-0C2C-43A0-A7AD-6ABEABD6CA48}">
      <dsp:nvSpPr>
        <dsp:cNvPr id="0" name=""/>
        <dsp:cNvSpPr/>
      </dsp:nvSpPr>
      <dsp:spPr>
        <a:xfrm>
          <a:off x="1250260" y="1025603"/>
          <a:ext cx="5001042" cy="0"/>
        </a:xfrm>
        <a:prstGeom prst="line">
          <a:avLst/>
        </a:prstGeom>
        <a:noFill/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35B587E-3AF5-4274-9A57-AF359AA47EE3}">
      <dsp:nvSpPr>
        <dsp:cNvPr id="0" name=""/>
        <dsp:cNvSpPr/>
      </dsp:nvSpPr>
      <dsp:spPr>
        <a:xfrm>
          <a:off x="0" y="1041883"/>
          <a:ext cx="625130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579B81-3FD7-4786-AEE7-B54E3BE34BA3}">
      <dsp:nvSpPr>
        <dsp:cNvPr id="0" name=""/>
        <dsp:cNvSpPr/>
      </dsp:nvSpPr>
      <dsp:spPr>
        <a:xfrm>
          <a:off x="0" y="1041883"/>
          <a:ext cx="1250260" cy="1041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修改</a:t>
          </a:r>
          <a:endParaRPr lang="zh-TW" altLang="en-US" sz="2000" kern="1200" dirty="0"/>
        </a:p>
      </dsp:txBody>
      <dsp:txXfrm>
        <a:off x="0" y="1041883"/>
        <a:ext cx="1250260" cy="1041883"/>
      </dsp:txXfrm>
    </dsp:sp>
    <dsp:sp modelId="{43DBCE3D-00CD-4243-B3B2-3BF510DD0C96}">
      <dsp:nvSpPr>
        <dsp:cNvPr id="0" name=""/>
        <dsp:cNvSpPr/>
      </dsp:nvSpPr>
      <dsp:spPr>
        <a:xfrm>
          <a:off x="1344030" y="1089195"/>
          <a:ext cx="4907272" cy="946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修改病人基本資料</a:t>
          </a:r>
          <a:r>
            <a:rPr lang="en-US" altLang="zh-TW" sz="16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(Patient)</a:t>
          </a:r>
          <a:endParaRPr lang="zh-TW" altLang="en-US" sz="16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344030" y="1089195"/>
        <a:ext cx="4907272" cy="946241"/>
      </dsp:txXfrm>
    </dsp:sp>
    <dsp:sp modelId="{DC85856A-ED7B-4DE5-89E2-85529D2AD43C}">
      <dsp:nvSpPr>
        <dsp:cNvPr id="0" name=""/>
        <dsp:cNvSpPr/>
      </dsp:nvSpPr>
      <dsp:spPr>
        <a:xfrm>
          <a:off x="1250260" y="2035436"/>
          <a:ext cx="5001042" cy="0"/>
        </a:xfrm>
        <a:prstGeom prst="line">
          <a:avLst/>
        </a:prstGeom>
        <a:noFill/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6D5CC39-7D6B-434D-917F-044096683670}">
      <dsp:nvSpPr>
        <dsp:cNvPr id="0" name=""/>
        <dsp:cNvSpPr/>
      </dsp:nvSpPr>
      <dsp:spPr>
        <a:xfrm>
          <a:off x="0" y="2083766"/>
          <a:ext cx="625130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F8B515-73D5-440A-A42D-4C8C061B77CD}">
      <dsp:nvSpPr>
        <dsp:cNvPr id="0" name=""/>
        <dsp:cNvSpPr/>
      </dsp:nvSpPr>
      <dsp:spPr>
        <a:xfrm>
          <a:off x="0" y="2083766"/>
          <a:ext cx="1250260" cy="1041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刪除</a:t>
          </a:r>
          <a:endParaRPr lang="zh-TW" altLang="en-US" sz="20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0" y="2083766"/>
        <a:ext cx="1250260" cy="1041883"/>
      </dsp:txXfrm>
    </dsp:sp>
    <dsp:sp modelId="{5DF2C0A0-DB31-475F-B360-BE4B0C3E848D}">
      <dsp:nvSpPr>
        <dsp:cNvPr id="0" name=""/>
        <dsp:cNvSpPr/>
      </dsp:nvSpPr>
      <dsp:spPr>
        <a:xfrm>
          <a:off x="1344030" y="2131078"/>
          <a:ext cx="4907272" cy="946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刪除病人量測資訊</a:t>
          </a:r>
          <a:r>
            <a:rPr lang="en-US" altLang="zh-TW" sz="16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(Observation)</a:t>
          </a:r>
          <a:endParaRPr lang="zh-TW" altLang="en-US" sz="16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344030" y="2131078"/>
        <a:ext cx="4907272" cy="946241"/>
      </dsp:txXfrm>
    </dsp:sp>
    <dsp:sp modelId="{845560D4-ACF8-4CB8-BB04-AC2C085BB790}">
      <dsp:nvSpPr>
        <dsp:cNvPr id="0" name=""/>
        <dsp:cNvSpPr/>
      </dsp:nvSpPr>
      <dsp:spPr>
        <a:xfrm>
          <a:off x="1250260" y="3077320"/>
          <a:ext cx="5001042" cy="0"/>
        </a:xfrm>
        <a:prstGeom prst="line">
          <a:avLst/>
        </a:prstGeom>
        <a:noFill/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6EF5DF7-0752-4658-B188-FAD23B8F9967}">
      <dsp:nvSpPr>
        <dsp:cNvPr id="0" name=""/>
        <dsp:cNvSpPr/>
      </dsp:nvSpPr>
      <dsp:spPr>
        <a:xfrm>
          <a:off x="0" y="3125649"/>
          <a:ext cx="625130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D1C1643-6ADB-4C26-98E9-4CF0A19E45C2}">
      <dsp:nvSpPr>
        <dsp:cNvPr id="0" name=""/>
        <dsp:cNvSpPr/>
      </dsp:nvSpPr>
      <dsp:spPr>
        <a:xfrm>
          <a:off x="0" y="3125649"/>
          <a:ext cx="1250260" cy="1041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查詢</a:t>
          </a:r>
          <a:endParaRPr lang="zh-TW" altLang="en-US" sz="16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0" y="3125649"/>
        <a:ext cx="1250260" cy="1041883"/>
      </dsp:txXfrm>
    </dsp:sp>
    <dsp:sp modelId="{8F175617-5781-4015-9D0B-59E0F6F046AF}">
      <dsp:nvSpPr>
        <dsp:cNvPr id="0" name=""/>
        <dsp:cNvSpPr/>
      </dsp:nvSpPr>
      <dsp:spPr>
        <a:xfrm>
          <a:off x="1344030" y="3141929"/>
          <a:ext cx="4907272" cy="325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查詢病人狀況</a:t>
          </a:r>
          <a:r>
            <a:rPr lang="en-US" altLang="zh-TW" sz="14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(Patient)</a:t>
          </a:r>
          <a:endParaRPr lang="zh-TW" altLang="en-US" sz="14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344030" y="3141929"/>
        <a:ext cx="4907272" cy="325588"/>
      </dsp:txXfrm>
    </dsp:sp>
    <dsp:sp modelId="{97E576E0-A261-4F1A-9D55-E49D259AC308}">
      <dsp:nvSpPr>
        <dsp:cNvPr id="0" name=""/>
        <dsp:cNvSpPr/>
      </dsp:nvSpPr>
      <dsp:spPr>
        <a:xfrm>
          <a:off x="1250260" y="3467517"/>
          <a:ext cx="5001042" cy="0"/>
        </a:xfrm>
        <a:prstGeom prst="line">
          <a:avLst/>
        </a:prstGeom>
        <a:noFill/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16835FF-09F4-4F1E-860D-29D95DB0A29A}">
      <dsp:nvSpPr>
        <dsp:cNvPr id="0" name=""/>
        <dsp:cNvSpPr/>
      </dsp:nvSpPr>
      <dsp:spPr>
        <a:xfrm>
          <a:off x="1344030" y="3483797"/>
          <a:ext cx="4907272" cy="325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查詢病人量測資訊</a:t>
          </a:r>
          <a:r>
            <a:rPr lang="en-US" altLang="zh-TW" sz="14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(Observation)</a:t>
          </a:r>
          <a:endParaRPr lang="zh-TW" altLang="en-US" sz="14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344030" y="3483797"/>
        <a:ext cx="4907272" cy="325588"/>
      </dsp:txXfrm>
    </dsp:sp>
    <dsp:sp modelId="{1488D50A-8E21-4BCF-80C3-6E487962F16A}">
      <dsp:nvSpPr>
        <dsp:cNvPr id="0" name=""/>
        <dsp:cNvSpPr/>
      </dsp:nvSpPr>
      <dsp:spPr>
        <a:xfrm>
          <a:off x="1250260" y="3809385"/>
          <a:ext cx="5001042" cy="0"/>
        </a:xfrm>
        <a:prstGeom prst="line">
          <a:avLst/>
        </a:prstGeom>
        <a:noFill/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8F58E6D-B89B-4E2A-9723-BBF756738675}">
      <dsp:nvSpPr>
        <dsp:cNvPr id="0" name=""/>
        <dsp:cNvSpPr/>
      </dsp:nvSpPr>
      <dsp:spPr>
        <a:xfrm>
          <a:off x="1344030" y="3825665"/>
          <a:ext cx="4907272" cy="325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查詢病人最近量測資訊</a:t>
          </a:r>
          <a:r>
            <a:rPr lang="en-US" altLang="zh-TW" sz="14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(Observation)</a:t>
          </a:r>
          <a:endParaRPr lang="zh-TW" altLang="en-US" sz="1400" kern="1200" dirty="0"/>
        </a:p>
      </dsp:txBody>
      <dsp:txXfrm>
        <a:off x="1344030" y="3825665"/>
        <a:ext cx="4907272" cy="325588"/>
      </dsp:txXfrm>
    </dsp:sp>
    <dsp:sp modelId="{BD6DE970-8E31-49BD-92FB-B9AA3E310ADE}">
      <dsp:nvSpPr>
        <dsp:cNvPr id="0" name=""/>
        <dsp:cNvSpPr/>
      </dsp:nvSpPr>
      <dsp:spPr>
        <a:xfrm>
          <a:off x="1250260" y="4151253"/>
          <a:ext cx="5001042" cy="0"/>
        </a:xfrm>
        <a:prstGeom prst="line">
          <a:avLst/>
        </a:prstGeom>
        <a:noFill/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4CD7D-B4CD-4BFE-90A3-66B74AEF6E64}" type="datetimeFigureOut">
              <a:rPr lang="zh-TW" altLang="en-US" smtClean="0"/>
              <a:pPr/>
              <a:t>2020/3/1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28FFC-86F2-42C0-AF85-10FDEE5A89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52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search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TW/docs/Web/HTTP/Method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TW/docs/Web/HTTP/Method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Restful API </a:t>
            </a:r>
            <a:r>
              <a:rPr lang="zh-TW" altLang="en-US" dirty="0" smtClean="0"/>
              <a:t>概述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</a:p>
          <a:p>
            <a:pPr lvl="1"/>
            <a:r>
              <a:rPr lang="zh-TW" altLang="en-US" dirty="0" smtClean="0"/>
              <a:t>調閱資料 </a:t>
            </a:r>
            <a:r>
              <a:rPr lang="en-US" altLang="zh-TW" dirty="0" smtClean="0"/>
              <a:t>Get resource API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上傳資料 </a:t>
            </a:r>
            <a:r>
              <a:rPr lang="en-US" altLang="zh-TW" dirty="0" smtClean="0"/>
              <a:t>Post Resource API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資料調閱及查詢步驟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28FFC-86F2-42C0-AF85-10FDEE5A89A9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231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z="2800" dirty="0" smtClean="0">
                <a:latin typeface="+mn-ea"/>
                <a:cs typeface="Times New Roman" pitchFamily="18" charset="0"/>
              </a:rPr>
              <a:t>PUT </a:t>
            </a:r>
            <a:r>
              <a:rPr lang="en-US" altLang="zh-TW" sz="2800" dirty="0" smtClean="0">
                <a:solidFill>
                  <a:srgbClr val="0070C0"/>
                </a:solidFill>
                <a:latin typeface="+mn-ea"/>
                <a:cs typeface="Times New Roman" pitchFamily="18" charset="0"/>
              </a:rPr>
              <a:t>http://fhir.base.root/</a:t>
            </a:r>
            <a:r>
              <a:rPr lang="en-US" altLang="zh-TW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ResourceName/</a:t>
            </a:r>
            <a:r>
              <a:rPr lang="en-US" altLang="zh-TW" sz="2800" dirty="0" smtClean="0">
                <a:solidFill>
                  <a:srgbClr val="7030A0"/>
                </a:solidFill>
                <a:latin typeface="+mn-ea"/>
                <a:cs typeface="Times New Roman" pitchFamily="18" charset="0"/>
              </a:rPr>
              <a:t>id</a:t>
            </a:r>
          </a:p>
          <a:p>
            <a:r>
              <a:rPr lang="zh-TW" altLang="en-US" sz="2800" b="1" dirty="0" smtClean="0">
                <a:latin typeface="+mn-ea"/>
                <a:cs typeface="Times New Roman" pitchFamily="18" charset="0"/>
              </a:rPr>
              <a:t>可更新 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FHIR</a:t>
            </a:r>
            <a:r>
              <a:rPr lang="zh-TW" altLang="en-US" sz="2800" b="1" dirty="0" smtClean="0">
                <a:latin typeface="+mn-ea"/>
                <a:cs typeface="Times New Roman" pitchFamily="18" charset="0"/>
              </a:rPr>
              <a:t> 已存在的 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resources</a:t>
            </a:r>
          </a:p>
          <a:p>
            <a:pPr lvl="1"/>
            <a:r>
              <a:rPr lang="zh-TW" altLang="en-US" sz="2400" b="1" dirty="0" smtClean="0">
                <a:latin typeface="+mn-ea"/>
                <a:cs typeface="Times New Roman" pitchFamily="18" charset="0"/>
              </a:rPr>
              <a:t>以 </a:t>
            </a:r>
            <a:r>
              <a:rPr lang="en-US" altLang="zh-TW" sz="2400" b="1" dirty="0" err="1" smtClean="0">
                <a:latin typeface="+mn-ea"/>
                <a:cs typeface="Times New Roman" pitchFamily="18" charset="0"/>
              </a:rPr>
              <a:t>ResourceName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 指定要更新哪類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resource</a:t>
            </a:r>
          </a:p>
          <a:p>
            <a:pPr lvl="1"/>
            <a:r>
              <a:rPr lang="zh-TW" altLang="en-US" sz="2400" b="1" dirty="0" smtClean="0">
                <a:latin typeface="+mn-ea"/>
                <a:cs typeface="Times New Roman" pitchFamily="18" charset="0"/>
              </a:rPr>
              <a:t>以 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Resource id 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指定要更新哪個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resource</a:t>
            </a:r>
          </a:p>
          <a:p>
            <a:pPr lvl="2"/>
            <a:r>
              <a:rPr lang="zh-TW" altLang="en-US" sz="2000" b="1" dirty="0" smtClean="0">
                <a:latin typeface="+mn-ea"/>
                <a:cs typeface="Times New Roman" pitchFamily="18" charset="0"/>
              </a:rPr>
              <a:t>如更新肚痛狀況</a:t>
            </a:r>
            <a:r>
              <a:rPr lang="en-US" altLang="zh-TW" sz="2000" b="1" dirty="0" smtClean="0">
                <a:latin typeface="+mn-ea"/>
                <a:cs typeface="Times New Roman" pitchFamily="18" charset="0"/>
              </a:rPr>
              <a:t>(</a:t>
            </a:r>
            <a:r>
              <a:rPr lang="en-US" altLang="zh-TW" sz="2000" b="1" dirty="0" err="1" smtClean="0">
                <a:latin typeface="+mn-ea"/>
                <a:cs typeface="Times New Roman" pitchFamily="18" charset="0"/>
              </a:rPr>
              <a:t>condiction</a:t>
            </a:r>
            <a:r>
              <a:rPr lang="en-US" altLang="zh-TW" sz="2000" b="1" dirty="0" smtClean="0">
                <a:latin typeface="+mn-ea"/>
                <a:cs typeface="Times New Roman" pitchFamily="18" charset="0"/>
              </a:rPr>
              <a:t>)</a:t>
            </a:r>
            <a:r>
              <a:rPr lang="zh-TW" altLang="en-US" sz="2000" b="1" dirty="0" smtClean="0">
                <a:latin typeface="+mn-ea"/>
                <a:cs typeface="Times New Roman" pitchFamily="18" charset="0"/>
              </a:rPr>
              <a:t>為嚴重</a:t>
            </a:r>
            <a:endParaRPr lang="en-US" altLang="zh-TW" sz="2000" b="1" dirty="0" smtClean="0">
              <a:latin typeface="+mn-ea"/>
              <a:cs typeface="Times New Roman" pitchFamily="18" charset="0"/>
            </a:endParaRPr>
          </a:p>
          <a:p>
            <a:r>
              <a:rPr lang="zh-TW" altLang="en-US" sz="2800" b="1" dirty="0" smtClean="0">
                <a:latin typeface="+mn-ea"/>
                <a:cs typeface="Times New Roman" pitchFamily="18" charset="0"/>
              </a:rPr>
              <a:t>以  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HTTP put </a:t>
            </a:r>
            <a:r>
              <a:rPr lang="zh-TW" altLang="en-US" sz="2800" b="1" dirty="0" smtClean="0">
                <a:latin typeface="+mn-ea"/>
                <a:cs typeface="Times New Roman" pitchFamily="18" charset="0"/>
              </a:rPr>
              <a:t>上傳要更新的 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resource </a:t>
            </a:r>
          </a:p>
          <a:p>
            <a:endParaRPr lang="en-US" altLang="zh-TW" sz="2800" b="1" dirty="0" smtClean="0">
              <a:latin typeface="+mn-ea"/>
              <a:cs typeface="Times New Roman" pitchFamily="18" charset="0"/>
            </a:endParaRPr>
          </a:p>
          <a:p>
            <a:r>
              <a:rPr lang="zh-TW" altLang="en-US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也可用來新增指定 </a:t>
            </a:r>
            <a:r>
              <a:rPr lang="en-US" altLang="zh-TW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id </a:t>
            </a:r>
            <a:r>
              <a:rPr lang="zh-TW" altLang="en-US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的 </a:t>
            </a:r>
            <a:r>
              <a:rPr lang="en-US" altLang="zh-TW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resource</a:t>
            </a:r>
          </a:p>
          <a:p>
            <a:pPr lvl="1"/>
            <a:r>
              <a:rPr lang="zh-TW" altLang="en-US" sz="2400" dirty="0" smtClean="0">
                <a:latin typeface="+mn-ea"/>
                <a:cs typeface="Times New Roman" pitchFamily="18" charset="0"/>
              </a:rPr>
              <a:t>如建立一指定</a:t>
            </a:r>
            <a:r>
              <a:rPr lang="en-US" altLang="zh-TW" sz="2400" dirty="0" smtClean="0">
                <a:latin typeface="+mn-ea"/>
                <a:cs typeface="Times New Roman" pitchFamily="18" charset="0"/>
              </a:rPr>
              <a:t>id(</a:t>
            </a:r>
            <a:r>
              <a:rPr lang="zh-TW" altLang="en-US" sz="2400" dirty="0" smtClean="0">
                <a:latin typeface="+mn-ea"/>
                <a:cs typeface="Times New Roman" pitchFamily="18" charset="0"/>
              </a:rPr>
              <a:t>病歷號</a:t>
            </a:r>
            <a:r>
              <a:rPr lang="en-US" altLang="zh-TW" sz="2400" dirty="0" smtClean="0">
                <a:latin typeface="+mn-ea"/>
                <a:cs typeface="Times New Roman" pitchFamily="18" charset="0"/>
              </a:rPr>
              <a:t>= id)</a:t>
            </a:r>
            <a:r>
              <a:rPr lang="zh-TW" altLang="en-US" sz="2400" dirty="0" smtClean="0">
                <a:latin typeface="+mn-ea"/>
                <a:cs typeface="Times New Roman" pitchFamily="18" charset="0"/>
              </a:rPr>
              <a:t>的病人</a:t>
            </a:r>
            <a:endParaRPr lang="en-US" altLang="zh-TW" sz="2400" dirty="0" smtClean="0">
              <a:latin typeface="+mn-ea"/>
              <a:cs typeface="Times New Roman" pitchFamily="18" charset="0"/>
            </a:endParaRPr>
          </a:p>
          <a:p>
            <a:endParaRPr lang="zh-TW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28FFC-86F2-42C0-AF85-10FDEE5A89A9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45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+mn-ea"/>
                <a:cs typeface="Times New Roman" pitchFamily="18" charset="0"/>
              </a:rPr>
              <a:t>DELETE </a:t>
            </a:r>
            <a:r>
              <a:rPr lang="en-US" altLang="zh-TW" sz="2800" dirty="0" smtClean="0">
                <a:solidFill>
                  <a:srgbClr val="0070C0"/>
                </a:solidFill>
                <a:latin typeface="+mn-ea"/>
                <a:cs typeface="Times New Roman" pitchFamily="18" charset="0"/>
              </a:rPr>
              <a:t>http://fhir.base.root//</a:t>
            </a:r>
            <a:r>
              <a:rPr lang="en-US" altLang="zh-TW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ResourceName/</a:t>
            </a:r>
            <a:r>
              <a:rPr lang="en-US" altLang="zh-TW" sz="2800" dirty="0" smtClean="0">
                <a:solidFill>
                  <a:srgbClr val="7030A0"/>
                </a:solidFill>
                <a:latin typeface="+mn-ea"/>
                <a:cs typeface="Times New Roman" pitchFamily="18" charset="0"/>
              </a:rPr>
              <a:t>id</a:t>
            </a:r>
          </a:p>
          <a:p>
            <a:pPr lvl="1"/>
            <a:r>
              <a:rPr lang="zh-TW" altLang="en-US" sz="2400" b="1" dirty="0" smtClean="0">
                <a:latin typeface="+mn-ea"/>
                <a:cs typeface="Times New Roman" pitchFamily="18" charset="0"/>
              </a:rPr>
              <a:t>以 </a:t>
            </a:r>
            <a:r>
              <a:rPr lang="en-US" altLang="zh-TW" sz="2400" b="1" dirty="0" err="1" smtClean="0">
                <a:latin typeface="+mn-ea"/>
                <a:cs typeface="Times New Roman" pitchFamily="18" charset="0"/>
              </a:rPr>
              <a:t>ResourceName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 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指定要刪除哪類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resource</a:t>
            </a:r>
          </a:p>
          <a:p>
            <a:pPr lvl="1"/>
            <a:r>
              <a:rPr lang="zh-TW" altLang="en-US" sz="2400" b="1" dirty="0" smtClean="0">
                <a:latin typeface="+mn-ea"/>
                <a:cs typeface="Times New Roman" pitchFamily="18" charset="0"/>
              </a:rPr>
              <a:t>以 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Resource id 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指定要刪除哪個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resource</a:t>
            </a:r>
          </a:p>
          <a:p>
            <a:r>
              <a:rPr lang="zh-TW" altLang="en-US" sz="2800" b="1" dirty="0" smtClean="0">
                <a:latin typeface="+mn-ea"/>
                <a:cs typeface="Times New Roman" pitchFamily="18" charset="0"/>
              </a:rPr>
              <a:t>以  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HTTP Delete </a:t>
            </a:r>
            <a:r>
              <a:rPr lang="zh-TW" altLang="en-US" sz="2800" b="1" dirty="0" smtClean="0">
                <a:latin typeface="+mn-ea"/>
                <a:cs typeface="Times New Roman" pitchFamily="18" charset="0"/>
              </a:rPr>
              <a:t>來刪除資料</a:t>
            </a:r>
            <a:endParaRPr lang="en-US" altLang="zh-TW" sz="2800" b="1" dirty="0" smtClean="0">
              <a:latin typeface="+mn-ea"/>
              <a:cs typeface="Times New Roman" pitchFamily="18" charset="0"/>
            </a:endParaRPr>
          </a:p>
          <a:p>
            <a:endParaRPr lang="zh-TW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28FFC-86F2-42C0-AF85-10FDEE5A89A9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761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ResourceName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取得某類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resource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的全部資料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ResourceName/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id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取得指定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的某個資料</a:t>
            </a:r>
          </a:p>
          <a:p>
            <a:pPr lvl="0"/>
            <a:r>
              <a:rPr lang="en-US" altLang="zh-TW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ResorceNmae?param1=cond1&amp;param2=cond2</a:t>
            </a:r>
            <a:endParaRPr lang="en-US" altLang="zh-TW" sz="2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查詢合乎條件的資料                       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最複雜的是各式查詢條件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28FFC-86F2-42C0-AF85-10FDEE5A89A9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298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ResourceName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取得某類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resource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的全部資料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ResourceName/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id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取得指定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的某個資料</a:t>
            </a:r>
          </a:p>
          <a:p>
            <a:pPr lvl="0"/>
            <a:r>
              <a:rPr lang="en-US" altLang="zh-TW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ResorceNmae?param1=cond1&amp;param2=cond2</a:t>
            </a:r>
            <a:endParaRPr lang="en-US" altLang="zh-TW" sz="2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查詢合乎條件的資料                       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最複雜的是各式查詢條件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28FFC-86F2-42C0-AF85-10FDEE5A89A9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702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ResourceName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取得某類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resource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的全部資料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ResourceName/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id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取得指定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的某個資料</a:t>
            </a:r>
          </a:p>
          <a:p>
            <a:pPr lvl="0"/>
            <a:r>
              <a:rPr lang="en-US" altLang="zh-TW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ResorceNmae?param1=cond1&amp;param2=cond2</a:t>
            </a:r>
            <a:endParaRPr lang="en-US" altLang="zh-TW" sz="2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查詢合乎條件的資料                       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最複雜的是各式查詢條件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28FFC-86F2-42C0-AF85-10FDEE5A89A9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103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+mn-ea"/>
                <a:cs typeface="Times New Roman" pitchFamily="18" charset="0"/>
              </a:rPr>
              <a:t>FHIR</a:t>
            </a:r>
            <a:r>
              <a:rPr lang="zh-TW" altLang="en-US" sz="2800" dirty="0" smtClean="0">
                <a:latin typeface="+mn-ea"/>
                <a:cs typeface="Times New Roman" pitchFamily="18" charset="0"/>
              </a:rPr>
              <a:t> 可上傳 </a:t>
            </a:r>
            <a:r>
              <a:rPr lang="en-US" altLang="zh-TW" sz="2800" dirty="0" smtClean="0">
                <a:latin typeface="+mn-ea"/>
                <a:cs typeface="Times New Roman" pitchFamily="18" charset="0"/>
              </a:rPr>
              <a:t>XML</a:t>
            </a:r>
            <a:r>
              <a:rPr lang="zh-TW" altLang="en-US" sz="2800" dirty="0" smtClean="0">
                <a:latin typeface="+mn-ea"/>
                <a:cs typeface="Times New Roman" pitchFamily="18" charset="0"/>
              </a:rPr>
              <a:t> 或 </a:t>
            </a:r>
            <a:r>
              <a:rPr lang="en-US" altLang="zh-TW" sz="2800" dirty="0" smtClean="0">
                <a:latin typeface="+mn-ea"/>
                <a:cs typeface="Times New Roman" pitchFamily="18" charset="0"/>
              </a:rPr>
              <a:t>JSON</a:t>
            </a:r>
            <a:r>
              <a:rPr lang="zh-TW" altLang="en-US" sz="2800" dirty="0" smtClean="0">
                <a:latin typeface="+mn-ea"/>
                <a:cs typeface="Times New Roman" pitchFamily="18" charset="0"/>
              </a:rPr>
              <a:t> 格式資料</a:t>
            </a:r>
            <a:endParaRPr lang="en-US" altLang="zh-TW" sz="2800" dirty="0" smtClean="0">
              <a:solidFill>
                <a:srgbClr val="FF0000"/>
              </a:solidFill>
              <a:latin typeface="+mn-ea"/>
              <a:cs typeface="Times New Roman" pitchFamily="18" charset="0"/>
            </a:endParaRPr>
          </a:p>
          <a:p>
            <a:endParaRPr lang="en-US" altLang="zh-TW" sz="2800" dirty="0" smtClean="0">
              <a:latin typeface="+mn-ea"/>
              <a:cs typeface="Times New Roman" pitchFamily="18" charset="0"/>
            </a:endParaRPr>
          </a:p>
          <a:p>
            <a:r>
              <a:rPr lang="zh-TW" altLang="en-US" sz="2800" dirty="0" smtClean="0">
                <a:latin typeface="+mn-ea"/>
                <a:cs typeface="Times New Roman" pitchFamily="18" charset="0"/>
              </a:rPr>
              <a:t>啟動</a:t>
            </a:r>
            <a:r>
              <a:rPr lang="en-US" altLang="zh-TW" sz="2800" dirty="0" smtClean="0">
                <a:latin typeface="+mn-ea"/>
                <a:cs typeface="Times New Roman" pitchFamily="18" charset="0"/>
              </a:rPr>
              <a:t>HTTP</a:t>
            </a:r>
            <a:r>
              <a:rPr lang="zh-TW" altLang="en-US" sz="2800" dirty="0" smtClean="0">
                <a:latin typeface="+mn-ea"/>
                <a:cs typeface="Times New Roman" pitchFamily="18" charset="0"/>
              </a:rPr>
              <a:t> 前需先設 </a:t>
            </a:r>
            <a:r>
              <a:rPr lang="en-US" altLang="zh-TW" sz="2800" dirty="0" smtClean="0">
                <a:latin typeface="+mn-ea"/>
                <a:cs typeface="Times New Roman" pitchFamily="18" charset="0"/>
              </a:rPr>
              <a:t>mine type</a:t>
            </a:r>
            <a:r>
              <a:rPr lang="zh-TW" altLang="en-US" sz="2800" dirty="0" smtClean="0">
                <a:latin typeface="+mn-ea"/>
                <a:cs typeface="Times New Roman" pitchFamily="18" charset="0"/>
              </a:rPr>
              <a:t>，如程式範例</a:t>
            </a:r>
            <a:r>
              <a:rPr lang="en-US" altLang="zh-TW" sz="2800" dirty="0" smtClean="0">
                <a:latin typeface="+mn-ea"/>
                <a:cs typeface="Times New Roman" pitchFamily="18" charset="0"/>
              </a:rPr>
              <a:t>:</a:t>
            </a:r>
          </a:p>
          <a:p>
            <a:pPr lvl="1"/>
            <a:r>
              <a:rPr lang="en-US" altLang="zh-TW" sz="2400" dirty="0" smtClean="0">
                <a:latin typeface="+mn-ea"/>
                <a:cs typeface="Times New Roman" pitchFamily="18" charset="0"/>
              </a:rPr>
              <a:t> </a:t>
            </a:r>
            <a:r>
              <a:rPr lang="en-US" altLang="zh-TW" sz="2400" dirty="0" err="1" smtClean="0">
                <a:latin typeface="+mn-ea"/>
                <a:cs typeface="Times New Roman" pitchFamily="18" charset="0"/>
              </a:rPr>
              <a:t>HttpObj.setRequestHeader</a:t>
            </a:r>
            <a:r>
              <a:rPr lang="en-US" altLang="zh-TW" sz="2400" dirty="0" smtClean="0">
                <a:latin typeface="+mn-ea"/>
                <a:cs typeface="Times New Roman" pitchFamily="18" charset="0"/>
              </a:rPr>
              <a:t>("Content-type", "application/</a:t>
            </a:r>
            <a:r>
              <a:rPr lang="en-US" altLang="zh-TW" sz="2400" dirty="0" err="1" smtClean="0">
                <a:latin typeface="+mn-ea"/>
                <a:cs typeface="Times New Roman" pitchFamily="18" charset="0"/>
              </a:rPr>
              <a:t>json+fhir</a:t>
            </a:r>
            <a:r>
              <a:rPr lang="en-US" altLang="zh-TW" sz="2400" dirty="0" smtClean="0">
                <a:latin typeface="+mn-ea"/>
                <a:cs typeface="Times New Roman" pitchFamily="18" charset="0"/>
              </a:rPr>
              <a:t>");</a:t>
            </a:r>
          </a:p>
          <a:p>
            <a:pPr lvl="1"/>
            <a:r>
              <a:rPr lang="en-US" altLang="zh-TW" sz="2400" dirty="0" smtClean="0">
                <a:latin typeface="+mn-ea"/>
                <a:cs typeface="Times New Roman" pitchFamily="18" charset="0"/>
              </a:rPr>
              <a:t>Or:     </a:t>
            </a:r>
            <a:r>
              <a:rPr lang="en-US" altLang="zh-TW" sz="2400" dirty="0" err="1" smtClean="0">
                <a:latin typeface="+mn-ea"/>
                <a:cs typeface="Times New Roman" pitchFamily="18" charset="0"/>
              </a:rPr>
              <a:t>HttpObj.setRequestHeader</a:t>
            </a:r>
            <a:r>
              <a:rPr lang="en-US" altLang="zh-TW" sz="2400" dirty="0" smtClean="0">
                <a:latin typeface="+mn-ea"/>
                <a:cs typeface="Times New Roman" pitchFamily="18" charset="0"/>
              </a:rPr>
              <a:t>("Content-type", "application/</a:t>
            </a:r>
            <a:r>
              <a:rPr lang="en-US" altLang="zh-TW" sz="2400" dirty="0" err="1" smtClean="0">
                <a:latin typeface="+mn-ea"/>
                <a:cs typeface="Times New Roman" pitchFamily="18" charset="0"/>
              </a:rPr>
              <a:t>xml+fhir</a:t>
            </a:r>
            <a:r>
              <a:rPr lang="en-US" altLang="zh-TW" sz="2400" dirty="0" smtClean="0">
                <a:latin typeface="+mn-ea"/>
                <a:cs typeface="Times New Roman" pitchFamily="18" charset="0"/>
              </a:rPr>
              <a:t>");</a:t>
            </a:r>
          </a:p>
          <a:p>
            <a:pPr lvl="2"/>
            <a:endParaRPr lang="en-US" altLang="zh-TW" dirty="0" smtClean="0">
              <a:latin typeface="+mn-ea"/>
              <a:cs typeface="Times New Roman" pitchFamily="18" charset="0"/>
            </a:endParaRPr>
          </a:p>
          <a:p>
            <a:endParaRPr lang="en-US" altLang="zh-TW" dirty="0">
              <a:latin typeface="+mn-ea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28FFC-86F2-42C0-AF85-10FDEE5A89A9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924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新增病人</a:t>
            </a:r>
            <a:r>
              <a:rPr lang="en-US" altLang="zh-TW" dirty="0" smtClean="0"/>
              <a:t>(patient)</a:t>
            </a:r>
            <a:r>
              <a:rPr lang="zh-TW" altLang="en-US" dirty="0" smtClean="0"/>
              <a:t>、新增病人之狀況</a:t>
            </a:r>
            <a:r>
              <a:rPr lang="en-US" altLang="zh-TW" dirty="0" smtClean="0"/>
              <a:t>(condition)</a:t>
            </a:r>
            <a:r>
              <a:rPr lang="zh-TW" altLang="en-US" dirty="0" smtClean="0"/>
              <a:t>、新增病人量測</a:t>
            </a:r>
            <a:r>
              <a:rPr lang="en-US" altLang="zh-TW" dirty="0" smtClean="0"/>
              <a:t>(observation)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r>
              <a:rPr lang="zh-TW" altLang="en-US" dirty="0" smtClean="0"/>
              <a:t>查詢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查詢病人狀況、查詢病人量測資訊、查詢病人最近量測資訊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28FFC-86F2-42C0-AF85-10FDEE5A89A9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01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全部 </a:t>
            </a:r>
            <a:r>
              <a:rPr lang="en-US" altLang="zh-TW" dirty="0" smtClean="0"/>
              <a:t>resource </a:t>
            </a:r>
            <a:r>
              <a:rPr lang="zh-TW" altLang="en-US" dirty="0" smtClean="0"/>
              <a:t>通用查詢條件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特定 </a:t>
            </a:r>
            <a:r>
              <a:rPr lang="en-US" altLang="zh-TW" dirty="0" smtClean="0"/>
              <a:t>resource </a:t>
            </a:r>
            <a:r>
              <a:rPr lang="zh-TW" altLang="en-US" dirty="0" smtClean="0"/>
              <a:t>之欄位的查詢條件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參考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search 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sz="1800" dirty="0" smtClean="0">
                <a:hlinkClick r:id="rId3"/>
              </a:rPr>
              <a:t>https://www.hl7.org/fhir/search.html</a:t>
            </a:r>
            <a:endParaRPr lang="en-US" altLang="zh-TW" sz="1800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Resource 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有許多 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option 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欄位，若上傳資料無此欄位，當然就無此資料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28FFC-86F2-42C0-AF85-10FDEE5A89A9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638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28FFC-86F2-42C0-AF85-10FDEE5A89A9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398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28FFC-86F2-42C0-AF85-10FDEE5A89A9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695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基於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HTTPs</a:t>
            </a:r>
            <a:r>
              <a:rPr lang="zh-TW" altLang="en-US" dirty="0" smtClean="0"/>
              <a:t> 傳輸資料</a:t>
            </a:r>
            <a:endParaRPr lang="en-US" altLang="zh-TW" dirty="0" smtClean="0"/>
          </a:p>
          <a:p>
            <a:r>
              <a:rPr lang="zh-TW" altLang="en-US" dirty="0" smtClean="0"/>
              <a:t>有一致之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action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URL</a:t>
            </a:r>
            <a:r>
              <a:rPr lang="zh-TW" altLang="en-US" dirty="0" smtClean="0"/>
              <a:t> 風格</a:t>
            </a:r>
            <a:r>
              <a:rPr lang="en-US" altLang="zh-TW" dirty="0" smtClean="0"/>
              <a:t>(Restful style)</a:t>
            </a:r>
          </a:p>
          <a:p>
            <a:r>
              <a:rPr lang="en-US" altLang="zh-TW" dirty="0" smtClean="0"/>
              <a:t>Action :post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update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get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delete</a:t>
            </a:r>
          </a:p>
          <a:p>
            <a:r>
              <a:rPr lang="en-US" altLang="zh-TW" dirty="0" smtClean="0">
                <a:hlinkClick r:id="rId3"/>
              </a:rPr>
              <a:t>https://developer.mozilla.org/zh-TW/docs/Web/HTTP/Methods</a:t>
            </a:r>
            <a:endParaRPr lang="en-US" altLang="zh-TW" dirty="0" smtClean="0"/>
          </a:p>
          <a:p>
            <a:r>
              <a:rPr lang="en-US" altLang="zh-TW" dirty="0" smtClean="0"/>
              <a:t>Restful URL</a:t>
            </a:r>
            <a:r>
              <a:rPr lang="zh-TW" altLang="en-US" dirty="0" smtClean="0"/>
              <a:t>，如取得 </a:t>
            </a:r>
            <a:r>
              <a:rPr lang="en-US" altLang="zh-TW" dirty="0" smtClean="0"/>
              <a:t>id 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123 </a:t>
            </a:r>
            <a:r>
              <a:rPr lang="zh-TW" altLang="en-US" dirty="0" smtClean="0"/>
              <a:t>之病人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建議</a:t>
            </a:r>
            <a:r>
              <a:rPr lang="en-US" altLang="zh-TW" dirty="0" smtClean="0"/>
              <a:t>: </a:t>
            </a:r>
            <a:r>
              <a:rPr lang="en-US" altLang="zh-TW" dirty="0" err="1" smtClean="0">
                <a:solidFill>
                  <a:srgbClr val="FF0000"/>
                </a:solidFill>
              </a:rPr>
              <a:t>ServiceRoot</a:t>
            </a:r>
            <a:r>
              <a:rPr lang="en-US" altLang="zh-TW" dirty="0" smtClean="0"/>
              <a:t>/</a:t>
            </a:r>
            <a:r>
              <a:rPr lang="en-US" altLang="zh-TW" dirty="0" smtClean="0">
                <a:solidFill>
                  <a:srgbClr val="7030A0"/>
                </a:solidFill>
              </a:rPr>
              <a:t>Patient</a:t>
            </a:r>
            <a:r>
              <a:rPr lang="en-US" altLang="zh-TW" dirty="0" smtClean="0"/>
              <a:t>/123</a:t>
            </a:r>
          </a:p>
          <a:p>
            <a:pPr lvl="2"/>
            <a:r>
              <a:rPr lang="zh-TW" altLang="en-US" b="1" dirty="0" smtClean="0">
                <a:solidFill>
                  <a:srgbClr val="FF0000"/>
                </a:solidFill>
              </a:rPr>
              <a:t>網站根目錄</a:t>
            </a:r>
            <a:r>
              <a:rPr lang="en-US" altLang="zh-TW" dirty="0" smtClean="0"/>
              <a:t>/</a:t>
            </a:r>
            <a:r>
              <a:rPr lang="zh-TW" altLang="en-US" b="1" dirty="0" smtClean="0">
                <a:solidFill>
                  <a:srgbClr val="7030A0"/>
                </a:solidFill>
              </a:rPr>
              <a:t>資料名稱</a:t>
            </a:r>
            <a:r>
              <a:rPr lang="en-US" altLang="zh-TW" dirty="0" smtClean="0"/>
              <a:t>/id</a:t>
            </a:r>
          </a:p>
          <a:p>
            <a:pPr lvl="2"/>
            <a:r>
              <a:rPr lang="zh-TW" altLang="en-US" dirty="0" smtClean="0"/>
              <a:t>風格統一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不建議</a:t>
            </a:r>
            <a:r>
              <a:rPr lang="en-US" altLang="zh-TW" dirty="0" smtClean="0"/>
              <a:t>: </a:t>
            </a:r>
          </a:p>
          <a:p>
            <a:pPr lvl="2"/>
            <a:r>
              <a:rPr lang="en-US" altLang="zh-TW" dirty="0" err="1" smtClean="0"/>
              <a:t>ServiceRoot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api?type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patient&amp;id</a:t>
            </a:r>
            <a:r>
              <a:rPr lang="en-US" altLang="zh-TW" dirty="0" smtClean="0"/>
              <a:t>=23  or /</a:t>
            </a:r>
            <a:r>
              <a:rPr lang="en-US" altLang="zh-TW" dirty="0" err="1" smtClean="0"/>
              <a:t>getPatient.aspx?pid</a:t>
            </a:r>
            <a:r>
              <a:rPr lang="en-US" altLang="zh-TW" dirty="0" smtClean="0"/>
              <a:t>=123</a:t>
            </a:r>
          </a:p>
          <a:p>
            <a:pPr lvl="2"/>
            <a:r>
              <a:rPr lang="en-US" altLang="zh-TW" dirty="0" err="1" smtClean="0"/>
              <a:t>ServiceRoot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api?type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user&amp;id</a:t>
            </a:r>
            <a:r>
              <a:rPr lang="en-US" altLang="zh-TW" dirty="0" smtClean="0"/>
              <a:t>=23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28FFC-86F2-42C0-AF85-10FDEE5A89A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574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28FFC-86F2-42C0-AF85-10FDEE5A89A9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32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28FFC-86F2-42C0-AF85-10FDEE5A89A9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437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28FFC-86F2-42C0-AF85-10FDEE5A89A9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832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28FFC-86F2-42C0-AF85-10FDEE5A89A9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120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first line is a request to find any value set with the exact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 "http://acme.org/</a:t>
            </a:r>
            <a:r>
              <a:rPr lang="en-US" altLang="zh-TW" dirty="0" err="1" smtClean="0"/>
              <a:t>fhir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ValueSet</a:t>
            </a:r>
            <a:r>
              <a:rPr lang="en-US" altLang="zh-TW" dirty="0" smtClean="0"/>
              <a:t>/123"</a:t>
            </a:r>
          </a:p>
          <a:p>
            <a:r>
              <a:rPr lang="en-US" altLang="zh-TW" dirty="0" smtClean="0"/>
              <a:t>The second line performs a search that will return any value sets that have a URL that starts with "http://acme.org/</a:t>
            </a:r>
            <a:r>
              <a:rPr lang="en-US" altLang="zh-TW" dirty="0" err="1" smtClean="0"/>
              <a:t>fhir</a:t>
            </a:r>
            <a:r>
              <a:rPr lang="en-US" altLang="zh-TW" dirty="0" smtClean="0"/>
              <a:t>/"</a:t>
            </a:r>
          </a:p>
          <a:p>
            <a:r>
              <a:rPr lang="en-US" altLang="zh-TW" dirty="0" smtClean="0"/>
              <a:t>The third line shows the converse - search for any value set above a given specific URL. This will match on any value set with the specified URL, but also on http://acme.org/ValueSet/123. Note that there are not many use cases where :above is useful as compared to the :below search</a:t>
            </a:r>
          </a:p>
          <a:p>
            <a:r>
              <a:rPr lang="en-US" altLang="zh-TW" dirty="0" smtClean="0"/>
              <a:t>The fourth line shows an example of searching by an OID. Note that the :above and :below modifiers only apply to URLs, and not URNS such as OIDs</a:t>
            </a:r>
            <a:endParaRPr lang="zh-TW" altLang="en-US" dirty="0" smtClean="0"/>
          </a:p>
          <a:p>
            <a:pPr>
              <a:lnSpc>
                <a:spcPct val="150000"/>
              </a:lnSpc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28FFC-86F2-42C0-AF85-10FDEE5A89A9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766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28FFC-86F2-42C0-AF85-10FDEE5A89A9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147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病人身分證號範例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&lt;Patient&gt;</a:t>
            </a:r>
          </a:p>
          <a:p>
            <a:pPr lvl="1"/>
            <a:r>
              <a:rPr lang="en-US" altLang="zh-TW" dirty="0" smtClean="0"/>
              <a:t>         &lt;identifier&gt;</a:t>
            </a:r>
          </a:p>
          <a:p>
            <a:pPr lvl="1"/>
            <a:r>
              <a:rPr lang="en-US" altLang="zh-TW" dirty="0" smtClean="0"/>
              <a:t>          &lt;use value="usual" /&gt;</a:t>
            </a:r>
          </a:p>
          <a:p>
            <a:pPr lvl="1"/>
            <a:r>
              <a:rPr lang="en-US" altLang="zh-TW" dirty="0" smtClean="0"/>
              <a:t>          &lt;system value="</a:t>
            </a:r>
            <a:r>
              <a:rPr lang="zh-TW" altLang="en-US" dirty="0" smtClean="0"/>
              <a:t>身分證字號</a:t>
            </a:r>
            <a:r>
              <a:rPr lang="en-US" altLang="zh-TW" dirty="0" smtClean="0"/>
              <a:t>" /&gt;</a:t>
            </a:r>
          </a:p>
          <a:p>
            <a:pPr lvl="1"/>
            <a:r>
              <a:rPr lang="en-US" altLang="zh-TW" dirty="0" smtClean="0"/>
              <a:t>          &lt;value value="V1223456111" /&gt;</a:t>
            </a:r>
          </a:p>
          <a:p>
            <a:pPr lvl="1"/>
            <a:r>
              <a:rPr lang="en-US" altLang="zh-TW" dirty="0" smtClean="0"/>
              <a:t>&lt;/identifier&gt;</a:t>
            </a:r>
          </a:p>
          <a:p>
            <a:pPr lvl="1"/>
            <a:r>
              <a:rPr lang="en-US" altLang="zh-TW" dirty="0" smtClean="0"/>
              <a:t>        &lt;name&gt;</a:t>
            </a:r>
          </a:p>
          <a:p>
            <a:pPr lvl="1"/>
            <a:r>
              <a:rPr lang="en-US" altLang="zh-TW" dirty="0" smtClean="0"/>
              <a:t>          &lt;text value="</a:t>
            </a:r>
            <a:r>
              <a:rPr lang="zh-TW" altLang="en-US" dirty="0" smtClean="0"/>
              <a:t>黃小明</a:t>
            </a:r>
            <a:r>
              <a:rPr lang="en-US" altLang="zh-TW" dirty="0" smtClean="0"/>
              <a:t>"/&gt;</a:t>
            </a:r>
          </a:p>
          <a:p>
            <a:pPr lvl="1"/>
            <a:r>
              <a:rPr lang="en-US" altLang="zh-TW" dirty="0" smtClean="0"/>
              <a:t>        &lt;/name&gt;</a:t>
            </a:r>
          </a:p>
          <a:p>
            <a:pPr lvl="1"/>
            <a:r>
              <a:rPr lang="en-US" altLang="zh-TW" dirty="0" smtClean="0"/>
              <a:t>        &lt;gender value="male"/&gt;</a:t>
            </a:r>
          </a:p>
          <a:p>
            <a:pPr lvl="1"/>
            <a:r>
              <a:rPr lang="en-US" altLang="zh-TW" dirty="0" smtClean="0"/>
              <a:t>        &lt;</a:t>
            </a:r>
            <a:r>
              <a:rPr lang="en-US" altLang="zh-TW" dirty="0" err="1" smtClean="0"/>
              <a:t>birthDate</a:t>
            </a:r>
            <a:r>
              <a:rPr lang="en-US" altLang="zh-TW" dirty="0" smtClean="0"/>
              <a:t> value="1970-01-01" /&gt;</a:t>
            </a:r>
          </a:p>
          <a:p>
            <a:pPr lvl="1"/>
            <a:r>
              <a:rPr lang="en-US" altLang="zh-TW" dirty="0" smtClean="0"/>
              <a:t>&lt;/Patient&gt;</a:t>
            </a:r>
          </a:p>
          <a:p>
            <a:r>
              <a:rPr lang="zh-TW" altLang="en-US" dirty="0" smtClean="0"/>
              <a:t>上傳及使用 </a:t>
            </a:r>
            <a:r>
              <a:rPr lang="en-US" altLang="zh-TW" dirty="0" smtClean="0"/>
              <a:t>identifier </a:t>
            </a:r>
            <a:r>
              <a:rPr lang="zh-TW" altLang="en-US" dirty="0" smtClean="0"/>
              <a:t>查資料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GET [base]/</a:t>
            </a:r>
            <a:r>
              <a:rPr lang="en-US" altLang="zh-TW" dirty="0" err="1" smtClean="0"/>
              <a:t>Patient?identifier</a:t>
            </a:r>
            <a:r>
              <a:rPr lang="en-US" altLang="zh-TW" dirty="0" smtClean="0"/>
              <a:t>=V1223456111</a:t>
            </a:r>
          </a:p>
          <a:p>
            <a:r>
              <a:rPr lang="zh-TW" altLang="en-US" dirty="0" smtClean="0"/>
              <a:t>查詢某種問題的資料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GET [base]/</a:t>
            </a:r>
            <a:r>
              <a:rPr lang="en-US" altLang="zh-TW" dirty="0" err="1" smtClean="0"/>
              <a:t>Condition?code</a:t>
            </a:r>
            <a:r>
              <a:rPr lang="en-US" altLang="zh-TW" dirty="0" smtClean="0"/>
              <a:t>=http://acme.org/conditions/codes|ha125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28FFC-86F2-42C0-AF85-10FDEE5A89A9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9425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由 </a:t>
            </a:r>
            <a:r>
              <a:rPr lang="en-US" altLang="zh-TW" dirty="0" smtClean="0"/>
              <a:t>resource </a:t>
            </a:r>
            <a:r>
              <a:rPr lang="zh-TW" altLang="en-US" dirty="0" smtClean="0"/>
              <a:t>中之 </a:t>
            </a:r>
            <a:r>
              <a:rPr lang="en-US" altLang="zh-TW" dirty="0" smtClean="0"/>
              <a:t>reference </a:t>
            </a:r>
            <a:r>
              <a:rPr lang="zh-TW" altLang="en-US" dirty="0" smtClean="0"/>
              <a:t>欄位做搜尋，例如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GET [base]/</a:t>
            </a:r>
            <a:r>
              <a:rPr lang="en-US" altLang="zh-TW" dirty="0" err="1" smtClean="0"/>
              <a:t>Observation?subject</a:t>
            </a:r>
            <a:r>
              <a:rPr lang="en-US" altLang="zh-TW" dirty="0" smtClean="0"/>
              <a:t>=Patient/23</a:t>
            </a:r>
          </a:p>
          <a:p>
            <a:pPr lvl="1"/>
            <a:r>
              <a:rPr lang="en-US" altLang="zh-TW" dirty="0" smtClean="0"/>
              <a:t>GET [base]/</a:t>
            </a:r>
            <a:r>
              <a:rPr lang="en-US" altLang="zh-TW" dirty="0" err="1" smtClean="0"/>
              <a:t>Observation?subject:Patient</a:t>
            </a:r>
            <a:r>
              <a:rPr lang="en-US" altLang="zh-TW" dirty="0" smtClean="0"/>
              <a:t>=23</a:t>
            </a:r>
          </a:p>
          <a:p>
            <a:pPr lvl="1"/>
            <a:r>
              <a:rPr lang="en-US" altLang="zh-TW" dirty="0" smtClean="0"/>
              <a:t>GET [base]/</a:t>
            </a:r>
            <a:r>
              <a:rPr lang="en-US" altLang="zh-TW" dirty="0" err="1" smtClean="0"/>
              <a:t>Observation?subject:identifier</a:t>
            </a:r>
            <a:r>
              <a:rPr lang="en-US" altLang="zh-TW" dirty="0" smtClean="0"/>
              <a:t>=http://acme.org/fhir/identifier/mrn|123456</a:t>
            </a:r>
          </a:p>
          <a:p>
            <a:pPr lvl="1"/>
            <a:r>
              <a:rPr lang="en-US" altLang="zh-TW" dirty="0" smtClean="0"/>
              <a:t>GET [base]/</a:t>
            </a:r>
            <a:r>
              <a:rPr lang="en-US" altLang="zh-TW" dirty="0" err="1" smtClean="0"/>
              <a:t>Observation?subject:identifier</a:t>
            </a:r>
            <a:r>
              <a:rPr lang="en-US" altLang="zh-TW" dirty="0" smtClean="0"/>
              <a:t>=123456</a:t>
            </a:r>
            <a:endParaRPr lang="zh-TW" altLang="en-US" dirty="0" smtClean="0"/>
          </a:p>
          <a:p>
            <a:pPr>
              <a:lnSpc>
                <a:spcPct val="150000"/>
              </a:lnSpc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28FFC-86F2-42C0-AF85-10FDEE5A89A9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6177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References and Versions </a:t>
            </a:r>
          </a:p>
          <a:p>
            <a:r>
              <a:rPr lang="en-US" altLang="zh-TW" dirty="0" smtClean="0"/>
              <a:t>Searching Hierarchies </a:t>
            </a:r>
          </a:p>
          <a:p>
            <a:r>
              <a:rPr lang="en-US" altLang="zh-TW" dirty="0" smtClean="0"/>
              <a:t>Chained parameters </a:t>
            </a:r>
          </a:p>
          <a:p>
            <a:r>
              <a:rPr lang="en-US" altLang="zh-TW" dirty="0" smtClean="0"/>
              <a:t>Reverse Chaining </a:t>
            </a:r>
          </a:p>
          <a:p>
            <a:r>
              <a:rPr lang="en-US" altLang="zh-TW" dirty="0" smtClean="0"/>
              <a:t>Composite Search Parameters</a:t>
            </a:r>
          </a:p>
          <a:p>
            <a:r>
              <a:rPr lang="en-US" altLang="zh-TW" dirty="0" smtClean="0"/>
              <a:t> Handling Missing Data </a:t>
            </a:r>
          </a:p>
          <a:p>
            <a:r>
              <a:rPr lang="en-US" altLang="zh-TW" dirty="0" smtClean="0"/>
              <a:t>Escaping Search Parameters </a:t>
            </a:r>
          </a:p>
          <a:p>
            <a:r>
              <a:rPr lang="zh-TW" altLang="en-US" dirty="0" smtClean="0"/>
              <a:t>需進一步整理測試範例，並驗證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是否支援</a:t>
            </a:r>
            <a:endParaRPr lang="en-US" altLang="zh-TW" dirty="0" smtClean="0"/>
          </a:p>
          <a:p>
            <a:r>
              <a:rPr lang="zh-TW" altLang="en-US" dirty="0" smtClean="0"/>
              <a:t>實際應用情境，並非需支援全部之查詢條件</a:t>
            </a:r>
          </a:p>
          <a:p>
            <a:pPr>
              <a:lnSpc>
                <a:spcPct val="150000"/>
              </a:lnSpc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28FFC-86F2-42C0-AF85-10FDEE5A89A9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8148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Searching by list </a:t>
            </a:r>
          </a:p>
          <a:p>
            <a:pPr lvl="1"/>
            <a:r>
              <a:rPr lang="en-US" altLang="zh-TW" dirty="0" smtClean="0"/>
              <a:t>GET [base]/</a:t>
            </a:r>
            <a:r>
              <a:rPr lang="en-US" altLang="zh-TW" dirty="0" err="1" smtClean="0"/>
              <a:t>Patient?_list</a:t>
            </a:r>
            <a:r>
              <a:rPr lang="en-US" altLang="zh-TW" dirty="0" smtClean="0"/>
              <a:t>=42</a:t>
            </a:r>
          </a:p>
          <a:p>
            <a:r>
              <a:rPr lang="en-US" altLang="zh-TW" dirty="0" smtClean="0"/>
              <a:t> Advanced filtering </a:t>
            </a:r>
          </a:p>
          <a:p>
            <a:pPr lvl="1"/>
            <a:r>
              <a:rPr lang="en-US" altLang="zh-TW" dirty="0" smtClean="0"/>
              <a:t>GET [base]/</a:t>
            </a:r>
            <a:r>
              <a:rPr lang="en-US" altLang="zh-TW" dirty="0" err="1" smtClean="0"/>
              <a:t>Observation?code</a:t>
            </a:r>
            <a:r>
              <a:rPr lang="en-US" altLang="zh-TW" dirty="0" smtClean="0"/>
              <a:t>=http://loinc.org|1234-5&amp;subject.name=peter</a:t>
            </a:r>
          </a:p>
          <a:p>
            <a:r>
              <a:rPr lang="en-US" altLang="zh-TW" dirty="0" smtClean="0"/>
              <a:t>Page Count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28FFC-86F2-42C0-AF85-10FDEE5A89A9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18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基於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HTTPs</a:t>
            </a:r>
            <a:r>
              <a:rPr lang="zh-TW" altLang="en-US" dirty="0" smtClean="0"/>
              <a:t> 傳輸資料</a:t>
            </a:r>
            <a:endParaRPr lang="en-US" altLang="zh-TW" dirty="0" smtClean="0"/>
          </a:p>
          <a:p>
            <a:r>
              <a:rPr lang="zh-TW" altLang="en-US" dirty="0" smtClean="0"/>
              <a:t>有一致之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action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URL</a:t>
            </a:r>
            <a:r>
              <a:rPr lang="zh-TW" altLang="en-US" dirty="0" smtClean="0"/>
              <a:t> 風格</a:t>
            </a:r>
            <a:r>
              <a:rPr lang="en-US" altLang="zh-TW" dirty="0" smtClean="0"/>
              <a:t>(Restful style)</a:t>
            </a:r>
          </a:p>
          <a:p>
            <a:r>
              <a:rPr lang="en-US" altLang="zh-TW" dirty="0" smtClean="0"/>
              <a:t>Action :post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update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get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delete</a:t>
            </a:r>
          </a:p>
          <a:p>
            <a:r>
              <a:rPr lang="en-US" altLang="zh-TW" dirty="0" smtClean="0">
                <a:hlinkClick r:id="rId3"/>
              </a:rPr>
              <a:t>https://developer.mozilla.org/zh-TW/docs/Web/HTTP/Methods</a:t>
            </a:r>
            <a:endParaRPr lang="en-US" altLang="zh-TW" dirty="0" smtClean="0"/>
          </a:p>
          <a:p>
            <a:r>
              <a:rPr lang="en-US" altLang="zh-TW" dirty="0" smtClean="0"/>
              <a:t>Restful URL</a:t>
            </a:r>
            <a:r>
              <a:rPr lang="zh-TW" altLang="en-US" dirty="0" smtClean="0"/>
              <a:t>，如取得 </a:t>
            </a:r>
            <a:r>
              <a:rPr lang="en-US" altLang="zh-TW" dirty="0" smtClean="0"/>
              <a:t>id 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123 </a:t>
            </a:r>
            <a:r>
              <a:rPr lang="zh-TW" altLang="en-US" dirty="0" smtClean="0"/>
              <a:t>之病人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建議</a:t>
            </a:r>
            <a:r>
              <a:rPr lang="en-US" altLang="zh-TW" dirty="0" smtClean="0"/>
              <a:t>: </a:t>
            </a:r>
            <a:r>
              <a:rPr lang="en-US" altLang="zh-TW" dirty="0" err="1" smtClean="0">
                <a:solidFill>
                  <a:srgbClr val="FF0000"/>
                </a:solidFill>
              </a:rPr>
              <a:t>ServiceRoot</a:t>
            </a:r>
            <a:r>
              <a:rPr lang="en-US" altLang="zh-TW" dirty="0" smtClean="0"/>
              <a:t>/</a:t>
            </a:r>
            <a:r>
              <a:rPr lang="en-US" altLang="zh-TW" dirty="0" smtClean="0">
                <a:solidFill>
                  <a:srgbClr val="7030A0"/>
                </a:solidFill>
              </a:rPr>
              <a:t>Patient</a:t>
            </a:r>
            <a:r>
              <a:rPr lang="en-US" altLang="zh-TW" dirty="0" smtClean="0"/>
              <a:t>/123</a:t>
            </a:r>
          </a:p>
          <a:p>
            <a:pPr lvl="2"/>
            <a:r>
              <a:rPr lang="zh-TW" altLang="en-US" b="1" dirty="0" smtClean="0">
                <a:solidFill>
                  <a:srgbClr val="FF0000"/>
                </a:solidFill>
              </a:rPr>
              <a:t>網站根目錄</a:t>
            </a:r>
            <a:r>
              <a:rPr lang="en-US" altLang="zh-TW" dirty="0" smtClean="0"/>
              <a:t>/</a:t>
            </a:r>
            <a:r>
              <a:rPr lang="zh-TW" altLang="en-US" b="1" dirty="0" smtClean="0">
                <a:solidFill>
                  <a:srgbClr val="7030A0"/>
                </a:solidFill>
              </a:rPr>
              <a:t>資料名稱</a:t>
            </a:r>
            <a:r>
              <a:rPr lang="en-US" altLang="zh-TW" dirty="0" smtClean="0"/>
              <a:t>/id</a:t>
            </a:r>
          </a:p>
          <a:p>
            <a:pPr lvl="2"/>
            <a:r>
              <a:rPr lang="zh-TW" altLang="en-US" dirty="0" smtClean="0"/>
              <a:t>風格統一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不建議</a:t>
            </a:r>
            <a:r>
              <a:rPr lang="en-US" altLang="zh-TW" dirty="0" smtClean="0"/>
              <a:t>: </a:t>
            </a:r>
          </a:p>
          <a:p>
            <a:pPr lvl="2"/>
            <a:r>
              <a:rPr lang="en-US" altLang="zh-TW" dirty="0" err="1" smtClean="0"/>
              <a:t>ServiceRoot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api?type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patient&amp;id</a:t>
            </a:r>
            <a:r>
              <a:rPr lang="en-US" altLang="zh-TW" dirty="0" smtClean="0"/>
              <a:t>=23  or /</a:t>
            </a:r>
            <a:r>
              <a:rPr lang="en-US" altLang="zh-TW" dirty="0" err="1" smtClean="0"/>
              <a:t>getPatient.aspx?pid</a:t>
            </a:r>
            <a:r>
              <a:rPr lang="en-US" altLang="zh-TW" dirty="0" smtClean="0"/>
              <a:t>=123</a:t>
            </a:r>
          </a:p>
          <a:p>
            <a:pPr lvl="2"/>
            <a:r>
              <a:rPr lang="en-US" altLang="zh-TW" dirty="0" err="1" smtClean="0"/>
              <a:t>ServiceRoot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api?type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user&amp;id</a:t>
            </a:r>
            <a:r>
              <a:rPr lang="en-US" altLang="zh-TW" dirty="0" smtClean="0"/>
              <a:t>=23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28FFC-86F2-42C0-AF85-10FDEE5A89A9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564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如何設定查詢參數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參考 </a:t>
            </a:r>
            <a:r>
              <a:rPr lang="en-US" altLang="zh-TW" dirty="0" smtClean="0"/>
              <a:t>resources Search Parameters 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參數有誤時，測試網站會回應查詢參數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28FFC-86F2-42C0-AF85-10FDEE5A89A9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4029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FHIR API</a:t>
            </a:r>
          </a:p>
          <a:p>
            <a:pPr lvl="1"/>
            <a:r>
              <a:rPr lang="en-US" altLang="zh-TW" dirty="0" smtClean="0"/>
              <a:t>https://www.hl7.org/fhir/http.html</a:t>
            </a:r>
          </a:p>
          <a:p>
            <a:r>
              <a:rPr lang="en-US" altLang="zh-TW" dirty="0" smtClean="0"/>
              <a:t>RESTful API</a:t>
            </a:r>
          </a:p>
          <a:p>
            <a:pPr lvl="1"/>
            <a:r>
              <a:rPr lang="en-US" altLang="zh-TW" dirty="0" smtClean="0"/>
              <a:t>https://www.hl7.org/fhir/http.html</a:t>
            </a:r>
          </a:p>
          <a:p>
            <a:r>
              <a:rPr lang="en-US" altLang="zh-TW" dirty="0" smtClean="0"/>
              <a:t>FHIR search API</a:t>
            </a:r>
          </a:p>
          <a:p>
            <a:pPr lvl="1"/>
            <a:r>
              <a:rPr lang="en-US" altLang="zh-TW" dirty="0" smtClean="0"/>
              <a:t>https://www.hl7.org/fhir/search.html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28FFC-86F2-42C0-AF85-10FDEE5A89A9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5112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FHIR API</a:t>
            </a:r>
          </a:p>
          <a:p>
            <a:pPr lvl="1"/>
            <a:r>
              <a:rPr lang="en-US" altLang="zh-TW" dirty="0" smtClean="0"/>
              <a:t>https://www.hl7.org/fhir/http.html</a:t>
            </a:r>
          </a:p>
          <a:p>
            <a:r>
              <a:rPr lang="en-US" altLang="zh-TW" dirty="0" smtClean="0"/>
              <a:t>RESTful API</a:t>
            </a:r>
          </a:p>
          <a:p>
            <a:pPr lvl="1"/>
            <a:r>
              <a:rPr lang="en-US" altLang="zh-TW" dirty="0" smtClean="0"/>
              <a:t>https://www.hl7.org/fhir/http.html</a:t>
            </a:r>
          </a:p>
          <a:p>
            <a:r>
              <a:rPr lang="en-US" altLang="zh-TW" dirty="0" smtClean="0"/>
              <a:t>FHIR search API</a:t>
            </a:r>
          </a:p>
          <a:p>
            <a:pPr lvl="1"/>
            <a:r>
              <a:rPr lang="en-US" altLang="zh-TW" dirty="0" smtClean="0"/>
              <a:t>https://www.hl7.org/fhir/search.html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28FFC-86F2-42C0-AF85-10FDEE5A89A9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157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自有風格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每個人設計的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風格可能不同，</a:t>
            </a:r>
            <a:r>
              <a:rPr lang="en-US" altLang="zh-TW" dirty="0" smtClean="0"/>
              <a:t>e.g.</a:t>
            </a:r>
          </a:p>
          <a:p>
            <a:pPr lvl="2"/>
            <a:r>
              <a:rPr lang="zh-TW" altLang="en-US" dirty="0" smtClean="0"/>
              <a:t>新增病人 </a:t>
            </a:r>
            <a:r>
              <a:rPr lang="en-US" altLang="zh-TW" dirty="0" smtClean="0"/>
              <a:t>post     /newPatient.aspx</a:t>
            </a:r>
          </a:p>
          <a:p>
            <a:pPr lvl="2"/>
            <a:r>
              <a:rPr lang="zh-TW" altLang="en-US" dirty="0" smtClean="0"/>
              <a:t>查詢所有病人 </a:t>
            </a:r>
            <a:r>
              <a:rPr lang="en-US" altLang="zh-TW" dirty="0" smtClean="0"/>
              <a:t>get   /allPatient.aspx</a:t>
            </a:r>
          </a:p>
          <a:p>
            <a:pPr lvl="2"/>
            <a:r>
              <a:rPr lang="zh-TW" altLang="en-US" dirty="0" smtClean="0"/>
              <a:t>更新病人資料 </a:t>
            </a:r>
            <a:r>
              <a:rPr lang="en-US" altLang="zh-TW" dirty="0" smtClean="0"/>
              <a:t>post   /</a:t>
            </a:r>
            <a:r>
              <a:rPr lang="en-US" altLang="zh-TW" dirty="0" err="1" smtClean="0"/>
              <a:t>upPatient.aspx?pid</a:t>
            </a:r>
            <a:r>
              <a:rPr lang="en-US" altLang="zh-TW" dirty="0" smtClean="0"/>
              <a:t>=123</a:t>
            </a:r>
          </a:p>
          <a:p>
            <a:pPr lvl="2"/>
            <a:r>
              <a:rPr lang="en-US" altLang="zh-TW" dirty="0" smtClean="0"/>
              <a:t>....</a:t>
            </a:r>
          </a:p>
          <a:p>
            <a:pPr lvl="1"/>
            <a:r>
              <a:rPr lang="zh-TW" altLang="en-US" dirty="0" smtClean="0"/>
              <a:t>每個人設計之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語法及風格不一，造成使用上的困擾</a:t>
            </a:r>
            <a:endParaRPr lang="en-US" altLang="zh-TW" dirty="0" smtClean="0"/>
          </a:p>
          <a:p>
            <a:r>
              <a:rPr lang="en-US" altLang="zh-TW" dirty="0" smtClean="0"/>
              <a:t>Restful : </a:t>
            </a:r>
            <a:r>
              <a:rPr lang="zh-TW" altLang="en-US" dirty="0" smtClean="0"/>
              <a:t>資料的增修改查有一致的 </a:t>
            </a:r>
            <a:r>
              <a:rPr lang="en-US" altLang="zh-TW" dirty="0" smtClean="0"/>
              <a:t>style</a:t>
            </a:r>
          </a:p>
          <a:p>
            <a:pPr lvl="1"/>
            <a:r>
              <a:rPr lang="en-US" altLang="zh-TW" dirty="0" smtClean="0"/>
              <a:t>Ref: https://progressbar.tw/posts/53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28FFC-86F2-42C0-AF85-10FDEE5A89A9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033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國際大廠也都支援 </a:t>
            </a:r>
            <a:r>
              <a:rPr lang="en-US" altLang="zh-TW" dirty="0" smtClean="0"/>
              <a:t>FHIR API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不再自訂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，避免造成健康醫療用戶的困擾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28FFC-86F2-42C0-AF85-10FDEE5A89A9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393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z="2800" dirty="0" smtClean="0">
                <a:latin typeface="+mn-ea"/>
                <a:cs typeface="Times New Roman" pitchFamily="18" charset="0"/>
              </a:rPr>
              <a:t>POST </a:t>
            </a:r>
            <a:r>
              <a:rPr lang="en-US" altLang="zh-TW" sz="2800" dirty="0" smtClean="0">
                <a:solidFill>
                  <a:srgbClr val="0070C0"/>
                </a:solidFill>
                <a:latin typeface="+mn-ea"/>
                <a:cs typeface="Times New Roman" pitchFamily="18" charset="0"/>
              </a:rPr>
              <a:t>http://fhir.base.root/</a:t>
            </a:r>
            <a:r>
              <a:rPr lang="en-US" altLang="zh-TW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ResourceName</a:t>
            </a:r>
          </a:p>
          <a:p>
            <a:r>
              <a:rPr lang="zh-TW" altLang="en-US" sz="2800" b="1" dirty="0" smtClean="0">
                <a:latin typeface="+mn-ea"/>
                <a:cs typeface="Times New Roman" pitchFamily="18" charset="0"/>
              </a:rPr>
              <a:t>以 </a:t>
            </a:r>
            <a:r>
              <a:rPr lang="en-US" altLang="zh-TW" sz="2800" b="1" dirty="0" err="1" smtClean="0">
                <a:latin typeface="+mn-ea"/>
                <a:cs typeface="Times New Roman" pitchFamily="18" charset="0"/>
              </a:rPr>
              <a:t>ResourceName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 </a:t>
            </a:r>
            <a:r>
              <a:rPr lang="zh-TW" altLang="en-US" sz="2800" b="1" dirty="0" smtClean="0">
                <a:latin typeface="+mn-ea"/>
                <a:cs typeface="Times New Roman" pitchFamily="18" charset="0"/>
              </a:rPr>
              <a:t>指定要新增哪種 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resource</a:t>
            </a:r>
          </a:p>
          <a:p>
            <a:r>
              <a:rPr lang="zh-TW" altLang="en-US" sz="2800" b="1" dirty="0" smtClean="0">
                <a:latin typeface="+mn-ea"/>
                <a:cs typeface="Times New Roman" pitchFamily="18" charset="0"/>
              </a:rPr>
              <a:t>以  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HTTP</a:t>
            </a:r>
            <a:r>
              <a:rPr lang="zh-TW" altLang="en-US" sz="2800" b="1" dirty="0" smtClean="0">
                <a:latin typeface="+mn-ea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post</a:t>
            </a:r>
            <a:r>
              <a:rPr lang="zh-TW" altLang="en-US" sz="2800" b="1" dirty="0" smtClean="0">
                <a:latin typeface="+mn-ea"/>
                <a:cs typeface="Times New Roman" pitchFamily="18" charset="0"/>
              </a:rPr>
              <a:t> 上傳</a:t>
            </a:r>
            <a:r>
              <a:rPr lang="en-US" altLang="zh-TW" sz="2800" b="1" dirty="0" smtClean="0">
                <a:latin typeface="+mn-ea"/>
                <a:cs typeface="Times New Roman" pitchFamily="18" charset="0"/>
              </a:rPr>
              <a:t>resource </a:t>
            </a:r>
          </a:p>
          <a:p>
            <a:pPr lvl="1"/>
            <a:r>
              <a:rPr lang="zh-TW" altLang="en-US" sz="2400" b="1" dirty="0" smtClean="0">
                <a:latin typeface="+mn-ea"/>
                <a:cs typeface="Times New Roman" pitchFamily="18" charset="0"/>
              </a:rPr>
              <a:t>例如新增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Organization(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組織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)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、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Patient(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病人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)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、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Observation(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量測資料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(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等</a:t>
            </a:r>
            <a:endParaRPr lang="en-US" altLang="zh-TW" sz="2400" b="1" dirty="0" smtClean="0">
              <a:latin typeface="+mn-ea"/>
              <a:cs typeface="Times New Roman" pitchFamily="18" charset="0"/>
            </a:endParaRPr>
          </a:p>
          <a:p>
            <a:r>
              <a:rPr lang="zh-TW" altLang="en-US" sz="2800" b="1" dirty="0" smtClean="0">
                <a:latin typeface="+mn-ea"/>
                <a:cs typeface="Times New Roman" pitchFamily="18" charset="0"/>
              </a:rPr>
              <a:t>注意事項</a:t>
            </a:r>
            <a:endParaRPr lang="en-US" altLang="zh-TW" sz="2800" b="1" dirty="0" smtClean="0">
              <a:latin typeface="+mn-ea"/>
              <a:cs typeface="Times New Roman" pitchFamily="18" charset="0"/>
            </a:endParaRPr>
          </a:p>
          <a:p>
            <a:pPr lvl="1"/>
            <a:r>
              <a:rPr lang="zh-TW" altLang="en-US" sz="2400" b="1" dirty="0" smtClean="0">
                <a:latin typeface="+mn-ea"/>
                <a:cs typeface="Times New Roman" pitchFamily="18" charset="0"/>
              </a:rPr>
              <a:t>上傳資料格式的正確性</a:t>
            </a:r>
            <a:endParaRPr lang="en-US" altLang="zh-TW" sz="2400" b="1" dirty="0" smtClean="0">
              <a:latin typeface="+mn-ea"/>
              <a:cs typeface="Times New Roman" pitchFamily="18" charset="0"/>
            </a:endParaRPr>
          </a:p>
          <a:p>
            <a:pPr lvl="1"/>
            <a:r>
              <a:rPr lang="zh-TW" altLang="en-US" sz="2400" b="1" dirty="0" smtClean="0">
                <a:latin typeface="+mn-ea"/>
                <a:cs typeface="Times New Roman" pitchFamily="18" charset="0"/>
              </a:rPr>
              <a:t>上傳的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resource 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中若有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reference 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到其他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resource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，被參考的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FHIR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 </a:t>
            </a:r>
            <a:r>
              <a:rPr lang="en-US" altLang="zh-TW" sz="2400" b="1" dirty="0" smtClean="0">
                <a:latin typeface="+mn-ea"/>
                <a:cs typeface="Times New Roman" pitchFamily="18" charset="0"/>
              </a:rPr>
              <a:t>resources </a:t>
            </a:r>
            <a:r>
              <a:rPr lang="zh-TW" altLang="en-US" sz="2400" b="1" dirty="0" smtClean="0">
                <a:latin typeface="+mn-ea"/>
                <a:cs typeface="Times New Roman" pitchFamily="18" charset="0"/>
              </a:rPr>
              <a:t>必須存在 </a:t>
            </a:r>
            <a:endParaRPr lang="en-US" altLang="zh-TW" sz="2400" b="1" dirty="0" smtClean="0">
              <a:latin typeface="+mn-ea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28FFC-86F2-42C0-AF85-10FDEE5A89A9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379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建立病人基本資料，語法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B0F0"/>
                </a:solidFill>
              </a:rPr>
              <a:t>http://fhie.base.root/</a:t>
            </a:r>
            <a:r>
              <a:rPr lang="en-US" altLang="zh-TW" dirty="0" smtClean="0">
                <a:solidFill>
                  <a:srgbClr val="FF0000"/>
                </a:solidFill>
              </a:rPr>
              <a:t>Patient</a:t>
            </a:r>
          </a:p>
          <a:p>
            <a:pPr lvl="1"/>
            <a:r>
              <a:rPr lang="zh-TW" altLang="en-US" dirty="0" smtClean="0"/>
              <a:t>創建成功，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回應包含 </a:t>
            </a:r>
            <a:r>
              <a:rPr lang="en-US" altLang="zh-TW" b="1" dirty="0" smtClean="0">
                <a:solidFill>
                  <a:srgbClr val="FF0000"/>
                </a:solidFill>
              </a:rPr>
              <a:t>patient id</a:t>
            </a:r>
            <a:r>
              <a:rPr lang="en-US" altLang="zh-TW" dirty="0" smtClean="0"/>
              <a:t> </a:t>
            </a:r>
            <a:r>
              <a:rPr lang="zh-TW" altLang="en-US" dirty="0" smtClean="0"/>
              <a:t>之 </a:t>
            </a:r>
            <a:r>
              <a:rPr lang="en-US" altLang="zh-TW" dirty="0" smtClean="0"/>
              <a:t>URL</a:t>
            </a:r>
          </a:p>
          <a:p>
            <a:pPr lvl="2"/>
            <a:r>
              <a:rPr lang="zh-TW" altLang="en-US" dirty="0" smtClean="0"/>
              <a:t>可用 </a:t>
            </a:r>
            <a:r>
              <a:rPr lang="en-US" altLang="zh-TW" dirty="0" smtClean="0"/>
              <a:t>http get </a:t>
            </a:r>
            <a:r>
              <a:rPr lang="zh-TW" altLang="en-US" dirty="0" smtClean="0"/>
              <a:t>此</a:t>
            </a:r>
            <a:r>
              <a:rPr lang="en-US" altLang="zh-TW" dirty="0" smtClean="0"/>
              <a:t> URL</a:t>
            </a:r>
            <a:r>
              <a:rPr lang="zh-TW" altLang="en-US" dirty="0" smtClean="0"/>
              <a:t> 取得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上該病人的資料</a:t>
            </a:r>
            <a:r>
              <a:rPr lang="en-US" altLang="zh-TW" dirty="0" smtClean="0"/>
              <a:t>  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28FFC-86F2-42C0-AF85-10FDEE5A89A9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949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建立狀況，語法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B0F0"/>
                </a:solidFill>
              </a:rPr>
              <a:t>http://fhir.base.root/</a:t>
            </a:r>
            <a:r>
              <a:rPr lang="en-US" altLang="zh-TW" dirty="0" smtClean="0">
                <a:solidFill>
                  <a:srgbClr val="FF0000"/>
                </a:solidFill>
              </a:rPr>
              <a:t>Condition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Condition </a:t>
            </a:r>
            <a:r>
              <a:rPr lang="zh-TW" altLang="en-US" dirty="0" smtClean="0">
                <a:solidFill>
                  <a:srgbClr val="FF0000"/>
                </a:solidFill>
              </a:rPr>
              <a:t>中 </a:t>
            </a:r>
            <a:r>
              <a:rPr lang="en-US" altLang="zh-TW" dirty="0" smtClean="0">
                <a:solidFill>
                  <a:srgbClr val="FF0000"/>
                </a:solidFill>
              </a:rPr>
              <a:t>subject = patient id</a:t>
            </a:r>
          </a:p>
          <a:p>
            <a:pPr lvl="1"/>
            <a:r>
              <a:rPr lang="zh-TW" altLang="en-US" dirty="0" smtClean="0"/>
              <a:t>創建成功，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回應取得此 </a:t>
            </a:r>
            <a:r>
              <a:rPr lang="en-US" altLang="zh-TW" dirty="0" smtClean="0"/>
              <a:t>condition </a:t>
            </a:r>
            <a:r>
              <a:rPr lang="zh-TW" altLang="en-US" dirty="0" smtClean="0"/>
              <a:t>之 </a:t>
            </a:r>
            <a:r>
              <a:rPr lang="en-US" altLang="zh-TW" dirty="0" smtClean="0"/>
              <a:t>URL</a:t>
            </a:r>
          </a:p>
          <a:p>
            <a:pPr lvl="2"/>
            <a:r>
              <a:rPr lang="zh-TW" altLang="en-US" dirty="0" smtClean="0"/>
              <a:t>通常使用 </a:t>
            </a:r>
            <a:r>
              <a:rPr lang="en-US" altLang="zh-TW" dirty="0" smtClean="0"/>
              <a:t>patient id </a:t>
            </a:r>
            <a:r>
              <a:rPr lang="zh-TW" altLang="en-US" dirty="0" smtClean="0"/>
              <a:t>調閱病人之所有狀況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28FFC-86F2-42C0-AF85-10FDEE5A89A9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797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建立狀況，語法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B0F0"/>
                </a:solidFill>
              </a:rPr>
              <a:t>http://fhie.base.root/</a:t>
            </a:r>
            <a:r>
              <a:rPr lang="en-US" altLang="zh-TW" dirty="0" smtClean="0">
                <a:solidFill>
                  <a:srgbClr val="FF0000"/>
                </a:solidFill>
              </a:rPr>
              <a:t>Observation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Observation </a:t>
            </a:r>
            <a:r>
              <a:rPr lang="zh-TW" altLang="en-US" dirty="0" smtClean="0">
                <a:solidFill>
                  <a:srgbClr val="FF0000"/>
                </a:solidFill>
              </a:rPr>
              <a:t>中 </a:t>
            </a:r>
            <a:r>
              <a:rPr lang="en-US" altLang="zh-TW" dirty="0" smtClean="0">
                <a:solidFill>
                  <a:srgbClr val="FF0000"/>
                </a:solidFill>
              </a:rPr>
              <a:t>subject = patient id</a:t>
            </a:r>
          </a:p>
          <a:p>
            <a:pPr lvl="1"/>
            <a:r>
              <a:rPr lang="zh-TW" altLang="en-US" dirty="0" smtClean="0"/>
              <a:t>創建成功，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回應取得此 </a:t>
            </a:r>
            <a:r>
              <a:rPr lang="en-US" altLang="zh-TW" dirty="0" smtClean="0"/>
              <a:t>observation </a:t>
            </a:r>
            <a:r>
              <a:rPr lang="zh-TW" altLang="en-US" dirty="0" smtClean="0"/>
              <a:t>之 </a:t>
            </a:r>
            <a:r>
              <a:rPr lang="en-US" altLang="zh-TW" dirty="0" smtClean="0"/>
              <a:t>URL</a:t>
            </a:r>
          </a:p>
          <a:p>
            <a:pPr lvl="2"/>
            <a:r>
              <a:rPr lang="zh-TW" altLang="en-US" dirty="0" smtClean="0"/>
              <a:t>通常使用 </a:t>
            </a:r>
            <a:r>
              <a:rPr lang="en-US" altLang="zh-TW" dirty="0" smtClean="0"/>
              <a:t>patient id </a:t>
            </a:r>
            <a:r>
              <a:rPr lang="zh-TW" altLang="en-US" dirty="0" smtClean="0"/>
              <a:t>調閱病人之所有檢測資訊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可搭配日期做查詢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28FFC-86F2-42C0-AF85-10FDEE5A89A9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114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01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54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84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1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18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73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2020/3/1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44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2020/3/1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25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2020/3/1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34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32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2020/3/1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05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192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search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http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l7.org/fhir/search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TW/docs/Web/HTTP/Metho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81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Case1</a:t>
            </a:r>
            <a:r>
              <a:rPr lang="zh-TW" altLang="en-US" dirty="0" smtClean="0"/>
              <a:t>：新增</a:t>
            </a:r>
            <a:r>
              <a:rPr lang="zh-TW" altLang="en-US" dirty="0"/>
              <a:t>病人基本資料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2679" y="1988840"/>
            <a:ext cx="6872925" cy="34506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>
                <a:solidFill>
                  <a:srgbClr val="92D050"/>
                </a:solidFill>
                <a:cs typeface="Times New Roman" pitchFamily="18" charset="0"/>
              </a:rPr>
              <a:t>ResourceName</a:t>
            </a:r>
            <a:r>
              <a:rPr lang="zh-TW" altLang="en-US" dirty="0" smtClean="0">
                <a:solidFill>
                  <a:srgbClr val="92D050"/>
                </a:solidFill>
                <a:cs typeface="Times New Roman" pitchFamily="18" charset="0"/>
              </a:rPr>
              <a:t>：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Patient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創建成功</a:t>
            </a:r>
            <a:r>
              <a:rPr lang="zh-TW" altLang="en-US" dirty="0"/>
              <a:t>後</a:t>
            </a:r>
            <a:r>
              <a:rPr lang="zh-TW" altLang="en-US" dirty="0" smtClean="0"/>
              <a:t>，</a:t>
            </a:r>
            <a:r>
              <a:rPr lang="en-US" altLang="zh-TW" dirty="0"/>
              <a:t>FHIR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r>
              <a:rPr lang="zh-TW" altLang="en-US" dirty="0"/>
              <a:t> </a:t>
            </a:r>
            <a:r>
              <a:rPr lang="zh-TW" altLang="en-US" dirty="0" smtClean="0"/>
              <a:t>回應包含</a:t>
            </a:r>
            <a:r>
              <a:rPr lang="en-US" altLang="zh-TW" dirty="0" smtClean="0"/>
              <a:t>Patient Id</a:t>
            </a:r>
            <a:r>
              <a:rPr lang="zh-TW" altLang="en-US" dirty="0" smtClean="0"/>
              <a:t> 之 </a:t>
            </a:r>
            <a:r>
              <a:rPr lang="en-US" altLang="zh-TW" dirty="0"/>
              <a:t>URL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可透過</a:t>
            </a:r>
            <a:r>
              <a:rPr lang="en-US" altLang="zh-TW" dirty="0">
                <a:solidFill>
                  <a:schemeClr val="accent2"/>
                </a:solidFill>
              </a:rPr>
              <a:t>HTTP</a:t>
            </a:r>
            <a:r>
              <a:rPr lang="zh-TW" altLang="en-US" dirty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GET</a:t>
            </a:r>
            <a:r>
              <a:rPr lang="zh-TW" altLang="en-US" dirty="0" smtClean="0"/>
              <a:t>方式，由此</a:t>
            </a:r>
            <a:r>
              <a:rPr lang="en-US" altLang="zh-TW" dirty="0" smtClean="0"/>
              <a:t>URL</a:t>
            </a:r>
            <a:r>
              <a:rPr lang="zh-TW" altLang="en-US" dirty="0" smtClean="0"/>
              <a:t>取得該病人的資料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51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Case2</a:t>
            </a:r>
            <a:r>
              <a:rPr lang="zh-TW" altLang="en-US" dirty="0" smtClean="0"/>
              <a:t>：</a:t>
            </a:r>
            <a:r>
              <a:rPr lang="zh-TW" altLang="en-US" dirty="0"/>
              <a:t>新增病人的狀況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2679" y="1988840"/>
            <a:ext cx="6872925" cy="34506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>
                <a:solidFill>
                  <a:srgbClr val="92D050"/>
                </a:solidFill>
                <a:cs typeface="Times New Roman" pitchFamily="18" charset="0"/>
              </a:rPr>
              <a:t>ResourceName</a:t>
            </a:r>
            <a:r>
              <a:rPr lang="zh-TW" altLang="en-US" dirty="0" smtClean="0">
                <a:solidFill>
                  <a:srgbClr val="92D050"/>
                </a:solidFill>
                <a:cs typeface="Times New Roman" pitchFamily="18" charset="0"/>
              </a:rPr>
              <a:t>：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Condition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 smtClean="0"/>
              <a:t>Condition</a:t>
            </a:r>
            <a:r>
              <a:rPr lang="zh-TW" altLang="en-US" sz="1800" dirty="0" smtClean="0"/>
              <a:t>中</a:t>
            </a:r>
            <a:r>
              <a:rPr lang="en-US" altLang="zh-TW" sz="1800" dirty="0" smtClean="0"/>
              <a:t>subject = patient id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創建</a:t>
            </a:r>
            <a:r>
              <a:rPr lang="zh-TW" altLang="en-US" dirty="0" smtClean="0"/>
              <a:t>成功</a:t>
            </a:r>
            <a:r>
              <a:rPr lang="zh-TW" altLang="en-US" dirty="0"/>
              <a:t>後</a:t>
            </a:r>
            <a:r>
              <a:rPr lang="zh-TW" altLang="en-US" dirty="0" smtClean="0"/>
              <a:t>，</a:t>
            </a:r>
            <a:r>
              <a:rPr lang="en-US" altLang="zh-TW" dirty="0"/>
              <a:t>FHIR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r>
              <a:rPr lang="zh-TW" altLang="en-US" dirty="0"/>
              <a:t> 回應取得此 </a:t>
            </a:r>
            <a:r>
              <a:rPr lang="en-US" altLang="zh-TW" dirty="0" smtClean="0"/>
              <a:t>Condition </a:t>
            </a:r>
            <a:r>
              <a:rPr lang="zh-TW" altLang="en-US" dirty="0"/>
              <a:t>之 </a:t>
            </a:r>
            <a:r>
              <a:rPr lang="en-US" altLang="zh-TW" dirty="0"/>
              <a:t>URL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通常使用 </a:t>
            </a:r>
            <a:r>
              <a:rPr lang="en-US" altLang="zh-TW" dirty="0" smtClean="0"/>
              <a:t>Patient </a:t>
            </a:r>
            <a:r>
              <a:rPr lang="en-US" altLang="zh-TW" dirty="0"/>
              <a:t>id </a:t>
            </a:r>
            <a:r>
              <a:rPr lang="zh-TW" altLang="en-US" dirty="0"/>
              <a:t>調閱</a:t>
            </a:r>
            <a:r>
              <a:rPr lang="zh-TW" altLang="en-US" dirty="0" smtClean="0"/>
              <a:t>病人的所有狀況</a:t>
            </a:r>
            <a:endParaRPr lang="en-US" altLang="zh-TW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0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Case3</a:t>
            </a:r>
            <a:r>
              <a:rPr lang="zh-TW" altLang="en-US" dirty="0" smtClean="0"/>
              <a:t>：</a:t>
            </a:r>
            <a:r>
              <a:rPr lang="zh-TW" altLang="en-US" dirty="0"/>
              <a:t>新增病人的檢測資訊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2679" y="1988840"/>
            <a:ext cx="6872925" cy="34506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>
                <a:solidFill>
                  <a:srgbClr val="92D050"/>
                </a:solidFill>
                <a:cs typeface="Times New Roman" pitchFamily="18" charset="0"/>
              </a:rPr>
              <a:t>ResourceName</a:t>
            </a:r>
            <a:r>
              <a:rPr lang="zh-TW" altLang="en-US" dirty="0" smtClean="0">
                <a:solidFill>
                  <a:srgbClr val="92D050"/>
                </a:solidFill>
                <a:cs typeface="Times New Roman" pitchFamily="18" charset="0"/>
              </a:rPr>
              <a:t>：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O</a:t>
            </a:r>
            <a:r>
              <a:rPr lang="en-US" altLang="zh-TW" dirty="0" smtClean="0"/>
              <a:t>bservation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 smtClean="0"/>
              <a:t>Observation</a:t>
            </a:r>
            <a:r>
              <a:rPr lang="zh-TW" altLang="en-US" sz="1800" dirty="0" smtClean="0"/>
              <a:t>中</a:t>
            </a:r>
            <a:r>
              <a:rPr lang="en-US" altLang="zh-TW" sz="1800" dirty="0" smtClean="0"/>
              <a:t>subject = patient id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創建成功</a:t>
            </a:r>
            <a:r>
              <a:rPr lang="zh-TW" altLang="en-US" dirty="0"/>
              <a:t>後</a:t>
            </a:r>
            <a:r>
              <a:rPr lang="zh-TW" altLang="en-US" dirty="0" smtClean="0"/>
              <a:t>，</a:t>
            </a:r>
            <a:r>
              <a:rPr lang="en-US" altLang="zh-TW" dirty="0"/>
              <a:t>FHIR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r>
              <a:rPr lang="zh-TW" altLang="en-US" dirty="0"/>
              <a:t> 回應取得此 </a:t>
            </a:r>
            <a:r>
              <a:rPr lang="en-US" altLang="zh-TW" dirty="0" smtClean="0"/>
              <a:t>Observation </a:t>
            </a:r>
            <a:r>
              <a:rPr lang="zh-TW" altLang="en-US" dirty="0"/>
              <a:t>之 </a:t>
            </a:r>
            <a:r>
              <a:rPr lang="en-US" altLang="zh-TW" dirty="0"/>
              <a:t>URL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通常使用 </a:t>
            </a:r>
            <a:r>
              <a:rPr lang="en-US" altLang="zh-TW" dirty="0" smtClean="0"/>
              <a:t>Patient id</a:t>
            </a:r>
            <a:r>
              <a:rPr lang="zh-TW" altLang="en-US" dirty="0"/>
              <a:t>調閱</a:t>
            </a:r>
            <a:r>
              <a:rPr lang="zh-TW" altLang="en-US" dirty="0" smtClean="0"/>
              <a:t>病人所有</a:t>
            </a:r>
            <a:r>
              <a:rPr lang="zh-TW" altLang="en-US" dirty="0"/>
              <a:t>檢測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在查詢時，可在搭配日期進行查</a:t>
            </a:r>
            <a:r>
              <a:rPr lang="zh-TW" altLang="en-US" dirty="0"/>
              <a:t>詢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78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</a:t>
            </a:r>
            <a:r>
              <a:rPr lang="zh-TW" altLang="en-US" dirty="0"/>
              <a:t>改</a:t>
            </a:r>
            <a:r>
              <a:rPr lang="zh-TW" altLang="en-US" dirty="0" smtClean="0"/>
              <a:t> </a:t>
            </a:r>
            <a:r>
              <a:rPr lang="en-US" altLang="zh-TW" dirty="0"/>
              <a:t>resources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2679" y="1988840"/>
            <a:ext cx="6872925" cy="34506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accent2"/>
                </a:solidFill>
                <a:cs typeface="Times New Roman" pitchFamily="18" charset="0"/>
              </a:rPr>
              <a:t>PUT</a:t>
            </a:r>
            <a:r>
              <a:rPr lang="zh-TW" altLang="en-US" dirty="0">
                <a:cs typeface="Times New Roman" pitchFamily="18" charset="0"/>
              </a:rPr>
              <a:t> </a:t>
            </a:r>
            <a:r>
              <a:rPr lang="zh-TW" altLang="en-US" dirty="0" smtClean="0"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chemeClr val="accent6"/>
                </a:solidFill>
                <a:cs typeface="Times New Roman" pitchFamily="18" charset="0"/>
              </a:rPr>
              <a:t>http</a:t>
            </a:r>
            <a:r>
              <a:rPr lang="en-US" altLang="zh-TW" dirty="0">
                <a:solidFill>
                  <a:schemeClr val="accent6"/>
                </a:solidFill>
                <a:cs typeface="Times New Roman" pitchFamily="18" charset="0"/>
              </a:rPr>
              <a:t>://</a:t>
            </a:r>
            <a:r>
              <a:rPr lang="en-US" altLang="zh-TW" dirty="0" smtClean="0">
                <a:solidFill>
                  <a:schemeClr val="accent6"/>
                </a:solidFill>
                <a:cs typeface="Times New Roman" pitchFamily="18" charset="0"/>
              </a:rPr>
              <a:t>fhir.base.root/</a:t>
            </a:r>
            <a:r>
              <a:rPr lang="en-US" altLang="zh-TW" dirty="0" smtClean="0">
                <a:solidFill>
                  <a:srgbClr val="92D050"/>
                </a:solidFill>
                <a:cs typeface="Times New Roman" pitchFamily="18" charset="0"/>
              </a:rPr>
              <a:t>ResourceName/</a:t>
            </a:r>
            <a:r>
              <a:rPr lang="en-US" altLang="zh-TW" dirty="0" smtClean="0">
                <a:solidFill>
                  <a:srgbClr val="00B050"/>
                </a:solidFill>
                <a:cs typeface="Times New Roman" pitchFamily="18" charset="0"/>
              </a:rPr>
              <a:t>ResourceId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/>
              <a:t>用途</a:t>
            </a:r>
            <a:r>
              <a:rPr lang="zh-TW" altLang="en-US" dirty="0" smtClean="0"/>
              <a:t>：更新已存在的</a:t>
            </a:r>
            <a:r>
              <a:rPr lang="en-US" altLang="zh-TW" dirty="0" smtClean="0"/>
              <a:t>Resource</a:t>
            </a:r>
            <a:r>
              <a:rPr lang="zh-TW" altLang="en-US" dirty="0" smtClean="0"/>
              <a:t>，或新增指定</a:t>
            </a:r>
            <a:r>
              <a:rPr lang="en-US" altLang="zh-TW" dirty="0" smtClean="0"/>
              <a:t>Id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Resource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說明：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sz="1800" dirty="0" err="1" smtClean="0">
                <a:solidFill>
                  <a:srgbClr val="92D050"/>
                </a:solidFill>
                <a:cs typeface="Times New Roman" pitchFamily="18" charset="0"/>
              </a:rPr>
              <a:t>ResourceName</a:t>
            </a:r>
            <a:r>
              <a:rPr lang="zh-TW" altLang="en-US" sz="1800" dirty="0" smtClean="0"/>
              <a:t>：</a:t>
            </a:r>
            <a:r>
              <a:rPr lang="en-US" altLang="zh-TW" sz="1800" dirty="0" smtClean="0"/>
              <a:t>Resource</a:t>
            </a:r>
            <a:r>
              <a:rPr lang="zh-TW" altLang="en-US" sz="1800" dirty="0" smtClean="0"/>
              <a:t>名</a:t>
            </a:r>
            <a:r>
              <a:rPr lang="zh-TW" altLang="en-US" sz="1800" dirty="0"/>
              <a:t>稱</a:t>
            </a:r>
            <a:endParaRPr lang="en-US" altLang="zh-TW" sz="1800" dirty="0" smtClean="0"/>
          </a:p>
          <a:p>
            <a:pPr lvl="2">
              <a:lnSpc>
                <a:spcPct val="150000"/>
              </a:lnSpc>
            </a:pPr>
            <a:r>
              <a:rPr lang="en-US" altLang="zh-TW" dirty="0" smtClean="0"/>
              <a:t>Ex</a:t>
            </a:r>
            <a:r>
              <a:rPr lang="zh-TW" altLang="en-US" dirty="0" smtClean="0"/>
              <a:t>：</a:t>
            </a:r>
            <a:r>
              <a:rPr lang="en-US" altLang="zh-TW" dirty="0" smtClean="0"/>
              <a:t>Organization(</a:t>
            </a:r>
            <a:r>
              <a:rPr lang="zh-TW" altLang="en-US" dirty="0" smtClean="0"/>
              <a:t>組織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Patient(</a:t>
            </a:r>
            <a:r>
              <a:rPr lang="zh-TW" altLang="en-US" dirty="0" smtClean="0"/>
              <a:t>病人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Observation(</a:t>
            </a:r>
            <a:r>
              <a:rPr lang="zh-TW" altLang="en-US" dirty="0" smtClean="0"/>
              <a:t>量測資料</a:t>
            </a:r>
            <a:r>
              <a:rPr lang="en-US" altLang="zh-TW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 err="1">
                <a:solidFill>
                  <a:srgbClr val="00B050"/>
                </a:solidFill>
                <a:cs typeface="Times New Roman" pitchFamily="18" charset="0"/>
              </a:rPr>
              <a:t>ResourceId</a:t>
            </a:r>
            <a:r>
              <a:rPr lang="zh-TW" altLang="en-US" sz="1800" dirty="0" smtClean="0"/>
              <a:t>：</a:t>
            </a:r>
            <a:r>
              <a:rPr lang="en-US" altLang="zh-TW" sz="1800" dirty="0" smtClean="0"/>
              <a:t>Resource</a:t>
            </a:r>
            <a:r>
              <a:rPr lang="zh-TW" altLang="en-US" sz="1800" dirty="0" smtClean="0"/>
              <a:t>編號</a:t>
            </a:r>
            <a:endParaRPr lang="en-US" altLang="zh-TW" sz="1800" dirty="0" smtClean="0"/>
          </a:p>
          <a:p>
            <a:pPr lvl="1">
              <a:lnSpc>
                <a:spcPct val="150000"/>
              </a:lnSpc>
            </a:pPr>
            <a:r>
              <a:rPr lang="zh-TW" altLang="en-US" sz="1800" dirty="0" smtClean="0"/>
              <a:t>透</a:t>
            </a:r>
            <a:r>
              <a:rPr lang="zh-TW" altLang="en-US" sz="1800" dirty="0"/>
              <a:t>過</a:t>
            </a:r>
            <a:r>
              <a:rPr lang="en-US" altLang="zh-TW" sz="1800" dirty="0" smtClean="0">
                <a:solidFill>
                  <a:schemeClr val="accent2"/>
                </a:solidFill>
              </a:rPr>
              <a:t>HTTP</a:t>
            </a:r>
            <a:r>
              <a:rPr lang="zh-TW" altLang="en-US" sz="1800" dirty="0" smtClean="0">
                <a:solidFill>
                  <a:schemeClr val="accent2"/>
                </a:solidFill>
              </a:rPr>
              <a:t> </a:t>
            </a:r>
            <a:r>
              <a:rPr lang="en-US" altLang="zh-TW" sz="1800" dirty="0">
                <a:solidFill>
                  <a:schemeClr val="accent2"/>
                </a:solidFill>
              </a:rPr>
              <a:t>PUT</a:t>
            </a:r>
            <a:r>
              <a:rPr lang="zh-TW" altLang="en-US" sz="1800" dirty="0" smtClean="0"/>
              <a:t>方式上傳</a:t>
            </a:r>
            <a:r>
              <a:rPr lang="en-US" altLang="zh-TW" sz="1800" dirty="0" smtClean="0"/>
              <a:t>Resource</a:t>
            </a:r>
            <a:endParaRPr lang="en-US" altLang="zh-TW" dirty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611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刪除</a:t>
            </a:r>
            <a:r>
              <a:rPr lang="zh-TW" altLang="en-US" dirty="0" smtClean="0"/>
              <a:t> </a:t>
            </a:r>
            <a:r>
              <a:rPr lang="en-US" altLang="zh-TW" dirty="0"/>
              <a:t>resources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2679" y="1988840"/>
            <a:ext cx="6872925" cy="34506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accent2"/>
                </a:solidFill>
                <a:cs typeface="Times New Roman" pitchFamily="18" charset="0"/>
              </a:rPr>
              <a:t>DELETE</a:t>
            </a:r>
            <a:r>
              <a:rPr lang="zh-TW" altLang="en-US" dirty="0" smtClean="0">
                <a:cs typeface="Times New Roman" pitchFamily="18" charset="0"/>
              </a:rPr>
              <a:t>  </a:t>
            </a:r>
            <a:r>
              <a:rPr lang="en-US" altLang="zh-TW" dirty="0" smtClean="0">
                <a:solidFill>
                  <a:schemeClr val="accent6"/>
                </a:solidFill>
                <a:cs typeface="Times New Roman" pitchFamily="18" charset="0"/>
              </a:rPr>
              <a:t>http</a:t>
            </a:r>
            <a:r>
              <a:rPr lang="en-US" altLang="zh-TW" dirty="0">
                <a:solidFill>
                  <a:schemeClr val="accent6"/>
                </a:solidFill>
                <a:cs typeface="Times New Roman" pitchFamily="18" charset="0"/>
              </a:rPr>
              <a:t>://fhir.base.root</a:t>
            </a:r>
            <a:r>
              <a:rPr lang="en-US" altLang="zh-TW" dirty="0" smtClean="0">
                <a:solidFill>
                  <a:schemeClr val="accent6"/>
                </a:solidFill>
                <a:cs typeface="Times New Roman" pitchFamily="18" charset="0"/>
              </a:rPr>
              <a:t>//</a:t>
            </a:r>
            <a:r>
              <a:rPr lang="en-US" altLang="zh-TW" dirty="0" smtClean="0">
                <a:solidFill>
                  <a:srgbClr val="92D050"/>
                </a:solidFill>
                <a:cs typeface="Times New Roman" pitchFamily="18" charset="0"/>
              </a:rPr>
              <a:t>ResourceName/</a:t>
            </a:r>
            <a:r>
              <a:rPr lang="en-US" altLang="zh-TW" dirty="0" smtClean="0">
                <a:solidFill>
                  <a:srgbClr val="00B050"/>
                </a:solidFill>
                <a:cs typeface="Times New Roman" pitchFamily="18" charset="0"/>
              </a:rPr>
              <a:t>ResourceId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用途：刪除</a:t>
            </a:r>
            <a:r>
              <a:rPr lang="en-US" altLang="zh-TW" dirty="0" smtClean="0"/>
              <a:t>Resources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說明：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sz="1800" dirty="0" err="1" smtClean="0">
                <a:solidFill>
                  <a:srgbClr val="92D050"/>
                </a:solidFill>
                <a:cs typeface="Times New Roman" pitchFamily="18" charset="0"/>
              </a:rPr>
              <a:t>ResourceName</a:t>
            </a:r>
            <a:r>
              <a:rPr lang="zh-TW" altLang="en-US" sz="1800" dirty="0" smtClean="0"/>
              <a:t>：</a:t>
            </a:r>
            <a:r>
              <a:rPr lang="en-US" altLang="zh-TW" sz="1800" dirty="0" smtClean="0"/>
              <a:t>Resource</a:t>
            </a:r>
            <a:r>
              <a:rPr lang="zh-TW" altLang="en-US" sz="1800" dirty="0" smtClean="0"/>
              <a:t>名</a:t>
            </a:r>
            <a:r>
              <a:rPr lang="zh-TW" altLang="en-US" sz="1800" dirty="0"/>
              <a:t>稱</a:t>
            </a:r>
            <a:endParaRPr lang="en-US" altLang="zh-TW" sz="1800" dirty="0" smtClean="0"/>
          </a:p>
          <a:p>
            <a:pPr lvl="2">
              <a:lnSpc>
                <a:spcPct val="150000"/>
              </a:lnSpc>
            </a:pPr>
            <a:r>
              <a:rPr lang="en-US" altLang="zh-TW" dirty="0" smtClean="0"/>
              <a:t>Ex</a:t>
            </a:r>
            <a:r>
              <a:rPr lang="zh-TW" altLang="en-US" dirty="0" smtClean="0"/>
              <a:t>：</a:t>
            </a:r>
            <a:r>
              <a:rPr lang="en-US" altLang="zh-TW" dirty="0" smtClean="0"/>
              <a:t>Organization(</a:t>
            </a:r>
            <a:r>
              <a:rPr lang="zh-TW" altLang="en-US" dirty="0" smtClean="0"/>
              <a:t>組織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Patient(</a:t>
            </a:r>
            <a:r>
              <a:rPr lang="zh-TW" altLang="en-US" dirty="0" smtClean="0"/>
              <a:t>病人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Observation(</a:t>
            </a:r>
            <a:r>
              <a:rPr lang="zh-TW" altLang="en-US" dirty="0" smtClean="0"/>
              <a:t>量測資料</a:t>
            </a:r>
            <a:r>
              <a:rPr lang="en-US" altLang="zh-TW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 err="1">
                <a:solidFill>
                  <a:srgbClr val="00B050"/>
                </a:solidFill>
                <a:cs typeface="Times New Roman" pitchFamily="18" charset="0"/>
              </a:rPr>
              <a:t>ResourceId</a:t>
            </a:r>
            <a:r>
              <a:rPr lang="zh-TW" altLang="en-US" sz="1800" dirty="0" smtClean="0"/>
              <a:t>：</a:t>
            </a:r>
            <a:r>
              <a:rPr lang="en-US" altLang="zh-TW" sz="1800" dirty="0" smtClean="0"/>
              <a:t>Resource</a:t>
            </a:r>
            <a:r>
              <a:rPr lang="zh-TW" altLang="en-US" sz="1800" dirty="0" smtClean="0"/>
              <a:t>編號</a:t>
            </a:r>
            <a:endParaRPr lang="en-US" altLang="zh-TW" sz="1800" dirty="0" smtClean="0"/>
          </a:p>
          <a:p>
            <a:pPr lvl="1">
              <a:lnSpc>
                <a:spcPct val="150000"/>
              </a:lnSpc>
            </a:pPr>
            <a:r>
              <a:rPr lang="zh-TW" altLang="en-US" sz="1800" dirty="0" smtClean="0"/>
              <a:t>透</a:t>
            </a:r>
            <a:r>
              <a:rPr lang="zh-TW" altLang="en-US" sz="1800" dirty="0"/>
              <a:t>過</a:t>
            </a:r>
            <a:r>
              <a:rPr lang="en-US" altLang="zh-TW" sz="1800" dirty="0" smtClean="0">
                <a:solidFill>
                  <a:schemeClr val="accent2"/>
                </a:solidFill>
              </a:rPr>
              <a:t>HTTP</a:t>
            </a:r>
            <a:r>
              <a:rPr lang="zh-TW" altLang="en-US" sz="1800" dirty="0" smtClean="0">
                <a:solidFill>
                  <a:schemeClr val="accent2"/>
                </a:solidFill>
              </a:rPr>
              <a:t> </a:t>
            </a:r>
            <a:r>
              <a:rPr lang="en-US" altLang="zh-TW" sz="1800" dirty="0" smtClean="0">
                <a:solidFill>
                  <a:schemeClr val="accent2"/>
                </a:solidFill>
              </a:rPr>
              <a:t>DELETE</a:t>
            </a:r>
            <a:r>
              <a:rPr lang="zh-TW" altLang="en-US" sz="1800" dirty="0" smtClean="0"/>
              <a:t>方式刪除</a:t>
            </a:r>
            <a:r>
              <a:rPr lang="en-US" altLang="zh-TW" sz="1800" dirty="0" smtClean="0"/>
              <a:t>Resource</a:t>
            </a:r>
            <a:endParaRPr lang="en-US" altLang="zh-TW" dirty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204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</a:t>
            </a:r>
            <a:r>
              <a:rPr lang="zh-TW" altLang="en-US" dirty="0"/>
              <a:t>詢</a:t>
            </a:r>
            <a:r>
              <a:rPr lang="zh-TW" altLang="en-US" dirty="0" smtClean="0"/>
              <a:t> </a:t>
            </a:r>
            <a:r>
              <a:rPr lang="en-US" altLang="zh-TW" dirty="0"/>
              <a:t>resources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2679" y="1988840"/>
            <a:ext cx="6872925" cy="34506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accent2"/>
                </a:solidFill>
                <a:cs typeface="Times New Roman" pitchFamily="18" charset="0"/>
              </a:rPr>
              <a:t>GET</a:t>
            </a:r>
            <a:r>
              <a:rPr lang="zh-TW" altLang="en-US" dirty="0" smtClean="0">
                <a:cs typeface="Times New Roman" pitchFamily="18" charset="0"/>
              </a:rPr>
              <a:t>  </a:t>
            </a:r>
            <a:r>
              <a:rPr lang="en-US" altLang="zh-TW" dirty="0" smtClean="0">
                <a:solidFill>
                  <a:schemeClr val="accent6"/>
                </a:solidFill>
                <a:cs typeface="Times New Roman" pitchFamily="18" charset="0"/>
              </a:rPr>
              <a:t>http</a:t>
            </a:r>
            <a:r>
              <a:rPr lang="en-US" altLang="zh-TW" dirty="0">
                <a:solidFill>
                  <a:schemeClr val="accent6"/>
                </a:solidFill>
                <a:cs typeface="Times New Roman" pitchFamily="18" charset="0"/>
              </a:rPr>
              <a:t>://</a:t>
            </a:r>
            <a:r>
              <a:rPr lang="en-US" altLang="zh-TW" dirty="0" smtClean="0">
                <a:solidFill>
                  <a:schemeClr val="accent6"/>
                </a:solidFill>
                <a:cs typeface="Times New Roman" pitchFamily="18" charset="0"/>
              </a:rPr>
              <a:t>fhir.base.root/</a:t>
            </a:r>
            <a:r>
              <a:rPr lang="en-US" altLang="zh-TW" dirty="0" smtClean="0">
                <a:solidFill>
                  <a:srgbClr val="92D050"/>
                </a:solidFill>
                <a:cs typeface="Times New Roman" pitchFamily="18" charset="0"/>
              </a:rPr>
              <a:t>ResourceName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用途：取得某類</a:t>
            </a:r>
            <a:r>
              <a:rPr lang="en-US" altLang="zh-TW" dirty="0" smtClean="0"/>
              <a:t>Resource</a:t>
            </a:r>
            <a:r>
              <a:rPr lang="zh-TW" altLang="en-US" dirty="0" smtClean="0"/>
              <a:t>中的全部資料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說明：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sz="1800" dirty="0" err="1" smtClean="0">
                <a:solidFill>
                  <a:srgbClr val="92D050"/>
                </a:solidFill>
                <a:cs typeface="Times New Roman" pitchFamily="18" charset="0"/>
              </a:rPr>
              <a:t>ResourceName</a:t>
            </a:r>
            <a:r>
              <a:rPr lang="zh-TW" altLang="en-US" sz="1800" dirty="0" smtClean="0"/>
              <a:t>：</a:t>
            </a:r>
            <a:r>
              <a:rPr lang="en-US" altLang="zh-TW" sz="1800" dirty="0" smtClean="0"/>
              <a:t>Resource</a:t>
            </a:r>
            <a:r>
              <a:rPr lang="zh-TW" altLang="en-US" sz="1800" dirty="0" smtClean="0"/>
              <a:t>名</a:t>
            </a:r>
            <a:r>
              <a:rPr lang="zh-TW" altLang="en-US" sz="1800" dirty="0"/>
              <a:t>稱</a:t>
            </a:r>
            <a:endParaRPr lang="en-US" altLang="zh-TW" sz="1800" dirty="0" smtClean="0"/>
          </a:p>
          <a:p>
            <a:pPr lvl="2">
              <a:lnSpc>
                <a:spcPct val="150000"/>
              </a:lnSpc>
            </a:pPr>
            <a:r>
              <a:rPr lang="en-US" altLang="zh-TW" dirty="0" smtClean="0"/>
              <a:t>Ex</a:t>
            </a:r>
            <a:r>
              <a:rPr lang="zh-TW" altLang="en-US" dirty="0" smtClean="0"/>
              <a:t>：</a:t>
            </a:r>
            <a:r>
              <a:rPr lang="en-US" altLang="zh-TW" dirty="0" smtClean="0"/>
              <a:t>Organization(</a:t>
            </a:r>
            <a:r>
              <a:rPr lang="zh-TW" altLang="en-US" dirty="0" smtClean="0"/>
              <a:t>組織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Patient(</a:t>
            </a:r>
            <a:r>
              <a:rPr lang="zh-TW" altLang="en-US" dirty="0" smtClean="0"/>
              <a:t>病人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Observation(</a:t>
            </a:r>
            <a:r>
              <a:rPr lang="zh-TW" altLang="en-US" dirty="0" smtClean="0"/>
              <a:t>量測資料</a:t>
            </a:r>
            <a:r>
              <a:rPr lang="en-US" altLang="zh-TW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zh-TW" altLang="en-US" sz="1800" dirty="0" smtClean="0"/>
              <a:t>透過</a:t>
            </a:r>
            <a:r>
              <a:rPr lang="en-US" altLang="zh-TW" sz="1800" dirty="0" smtClean="0">
                <a:solidFill>
                  <a:schemeClr val="accent2"/>
                </a:solidFill>
              </a:rPr>
              <a:t>HTTP</a:t>
            </a:r>
            <a:r>
              <a:rPr lang="zh-TW" altLang="en-US" sz="1800" dirty="0" smtClean="0">
                <a:solidFill>
                  <a:schemeClr val="accent2"/>
                </a:solidFill>
              </a:rPr>
              <a:t> </a:t>
            </a:r>
            <a:r>
              <a:rPr lang="en-US" altLang="zh-TW" sz="1800" dirty="0" smtClean="0">
                <a:solidFill>
                  <a:schemeClr val="accent2"/>
                </a:solidFill>
              </a:rPr>
              <a:t>GET</a:t>
            </a:r>
            <a:r>
              <a:rPr lang="zh-TW" altLang="en-US" sz="1800" dirty="0" smtClean="0"/>
              <a:t>方式取得</a:t>
            </a:r>
            <a:r>
              <a:rPr lang="en-US" altLang="zh-TW" sz="1800" dirty="0" smtClean="0"/>
              <a:t>Resource</a:t>
            </a:r>
            <a:endParaRPr lang="en-US" altLang="zh-TW" dirty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036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</a:t>
            </a:r>
            <a:r>
              <a:rPr lang="zh-TW" altLang="en-US" dirty="0"/>
              <a:t>詢</a:t>
            </a:r>
            <a:r>
              <a:rPr lang="zh-TW" altLang="en-US" dirty="0" smtClean="0"/>
              <a:t> </a:t>
            </a:r>
            <a:r>
              <a:rPr lang="en-US" altLang="zh-TW" dirty="0"/>
              <a:t>resources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2679" y="1988840"/>
            <a:ext cx="6872925" cy="34506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accent2"/>
                </a:solidFill>
                <a:cs typeface="Times New Roman" pitchFamily="18" charset="0"/>
              </a:rPr>
              <a:t>GET</a:t>
            </a:r>
            <a:r>
              <a:rPr lang="zh-TW" altLang="en-US" dirty="0" smtClean="0">
                <a:cs typeface="Times New Roman" pitchFamily="18" charset="0"/>
              </a:rPr>
              <a:t>  </a:t>
            </a:r>
            <a:r>
              <a:rPr lang="en-US" altLang="zh-TW" dirty="0" smtClean="0">
                <a:solidFill>
                  <a:schemeClr val="accent6"/>
                </a:solidFill>
                <a:cs typeface="Times New Roman" pitchFamily="18" charset="0"/>
              </a:rPr>
              <a:t>http</a:t>
            </a:r>
            <a:r>
              <a:rPr lang="en-US" altLang="zh-TW" dirty="0">
                <a:solidFill>
                  <a:schemeClr val="accent6"/>
                </a:solidFill>
                <a:cs typeface="Times New Roman" pitchFamily="18" charset="0"/>
              </a:rPr>
              <a:t>://</a:t>
            </a:r>
            <a:r>
              <a:rPr lang="en-US" altLang="zh-TW" dirty="0" smtClean="0">
                <a:solidFill>
                  <a:schemeClr val="accent6"/>
                </a:solidFill>
                <a:cs typeface="Times New Roman" pitchFamily="18" charset="0"/>
              </a:rPr>
              <a:t>fhir.base.root/</a:t>
            </a:r>
            <a:r>
              <a:rPr lang="en-US" altLang="zh-TW" dirty="0" smtClean="0">
                <a:solidFill>
                  <a:srgbClr val="92D050"/>
                </a:solidFill>
                <a:cs typeface="Times New Roman" pitchFamily="18" charset="0"/>
              </a:rPr>
              <a:t>ResourceName/</a:t>
            </a:r>
            <a:r>
              <a:rPr lang="en-US" altLang="zh-TW" dirty="0" smtClean="0">
                <a:solidFill>
                  <a:srgbClr val="00B050"/>
                </a:solidFill>
                <a:cs typeface="Times New Roman" pitchFamily="18" charset="0"/>
              </a:rPr>
              <a:t>ResourceId</a:t>
            </a:r>
            <a:endParaRPr lang="en-US" altLang="zh-TW" dirty="0" smtClean="0">
              <a:solidFill>
                <a:srgbClr val="92D050"/>
              </a:solidFill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/>
              <a:t>用途：取得某類</a:t>
            </a:r>
            <a:r>
              <a:rPr lang="en-US" altLang="zh-TW" dirty="0" smtClean="0"/>
              <a:t>Resource</a:t>
            </a:r>
            <a:r>
              <a:rPr lang="zh-TW" altLang="en-US" dirty="0" smtClean="0"/>
              <a:t>中，特定</a:t>
            </a:r>
            <a:r>
              <a:rPr lang="en-US" altLang="zh-TW" dirty="0" smtClean="0"/>
              <a:t>Id</a:t>
            </a:r>
            <a:r>
              <a:rPr lang="zh-TW" altLang="en-US" dirty="0" smtClean="0"/>
              <a:t>的資料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說明：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sz="1800" dirty="0" err="1" smtClean="0">
                <a:solidFill>
                  <a:srgbClr val="92D050"/>
                </a:solidFill>
                <a:cs typeface="Times New Roman" pitchFamily="18" charset="0"/>
              </a:rPr>
              <a:t>ResourceName</a:t>
            </a:r>
            <a:r>
              <a:rPr lang="zh-TW" altLang="en-US" sz="1800" dirty="0" smtClean="0"/>
              <a:t>：</a:t>
            </a:r>
            <a:r>
              <a:rPr lang="en-US" altLang="zh-TW" sz="1800" dirty="0" smtClean="0"/>
              <a:t>Resource</a:t>
            </a:r>
            <a:r>
              <a:rPr lang="zh-TW" altLang="en-US" sz="1800" dirty="0" smtClean="0"/>
              <a:t>名</a:t>
            </a:r>
            <a:r>
              <a:rPr lang="zh-TW" altLang="en-US" sz="1800" dirty="0"/>
              <a:t>稱</a:t>
            </a:r>
            <a:endParaRPr lang="en-US" altLang="zh-TW" sz="1800" dirty="0" smtClean="0"/>
          </a:p>
          <a:p>
            <a:pPr lvl="2">
              <a:lnSpc>
                <a:spcPct val="150000"/>
              </a:lnSpc>
            </a:pPr>
            <a:r>
              <a:rPr lang="en-US" altLang="zh-TW" dirty="0" smtClean="0"/>
              <a:t>Ex</a:t>
            </a:r>
            <a:r>
              <a:rPr lang="zh-TW" altLang="en-US" dirty="0" smtClean="0"/>
              <a:t>：</a:t>
            </a:r>
            <a:r>
              <a:rPr lang="en-US" altLang="zh-TW" dirty="0" smtClean="0"/>
              <a:t>Organization(</a:t>
            </a:r>
            <a:r>
              <a:rPr lang="zh-TW" altLang="en-US" dirty="0" smtClean="0"/>
              <a:t>組織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Patient(</a:t>
            </a:r>
            <a:r>
              <a:rPr lang="zh-TW" altLang="en-US" dirty="0" smtClean="0"/>
              <a:t>病人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Observation(</a:t>
            </a:r>
            <a:r>
              <a:rPr lang="zh-TW" altLang="en-US" dirty="0" smtClean="0"/>
              <a:t>量測資料</a:t>
            </a:r>
            <a:r>
              <a:rPr lang="en-US" altLang="zh-TW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 err="1">
                <a:solidFill>
                  <a:srgbClr val="00B050"/>
                </a:solidFill>
                <a:cs typeface="Times New Roman" pitchFamily="18" charset="0"/>
              </a:rPr>
              <a:t>ResourceId</a:t>
            </a:r>
            <a:r>
              <a:rPr lang="zh-TW" altLang="en-US" sz="1800" dirty="0"/>
              <a:t>：</a:t>
            </a:r>
            <a:r>
              <a:rPr lang="en-US" altLang="zh-TW" sz="1800" dirty="0"/>
              <a:t>Resource</a:t>
            </a:r>
            <a:r>
              <a:rPr lang="zh-TW" altLang="en-US" sz="1800" dirty="0"/>
              <a:t>編號</a:t>
            </a:r>
            <a:endParaRPr lang="en-US" altLang="zh-TW" sz="1800" dirty="0"/>
          </a:p>
          <a:p>
            <a:pPr lvl="1">
              <a:lnSpc>
                <a:spcPct val="150000"/>
              </a:lnSpc>
            </a:pPr>
            <a:r>
              <a:rPr lang="zh-TW" altLang="en-US" sz="1800" dirty="0" smtClean="0"/>
              <a:t>透過</a:t>
            </a:r>
            <a:r>
              <a:rPr lang="en-US" altLang="zh-TW" sz="1800" dirty="0" smtClean="0">
                <a:solidFill>
                  <a:schemeClr val="accent2"/>
                </a:solidFill>
              </a:rPr>
              <a:t>HTTP</a:t>
            </a:r>
            <a:r>
              <a:rPr lang="zh-TW" altLang="en-US" sz="1800" dirty="0" smtClean="0">
                <a:solidFill>
                  <a:schemeClr val="accent2"/>
                </a:solidFill>
              </a:rPr>
              <a:t> </a:t>
            </a:r>
            <a:r>
              <a:rPr lang="en-US" altLang="zh-TW" sz="1800" dirty="0" smtClean="0">
                <a:solidFill>
                  <a:schemeClr val="accent2"/>
                </a:solidFill>
              </a:rPr>
              <a:t>GET</a:t>
            </a:r>
            <a:r>
              <a:rPr lang="zh-TW" altLang="en-US" sz="1800" dirty="0" smtClean="0"/>
              <a:t>方式取得</a:t>
            </a:r>
            <a:r>
              <a:rPr lang="en-US" altLang="zh-TW" sz="1800" dirty="0" smtClean="0"/>
              <a:t>Resource</a:t>
            </a:r>
            <a:endParaRPr lang="en-US" altLang="zh-TW" dirty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326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</a:t>
            </a:r>
            <a:r>
              <a:rPr lang="zh-TW" altLang="en-US" dirty="0"/>
              <a:t>詢</a:t>
            </a:r>
            <a:r>
              <a:rPr lang="zh-TW" altLang="en-US" dirty="0" smtClean="0"/>
              <a:t> </a:t>
            </a:r>
            <a:r>
              <a:rPr lang="en-US" altLang="zh-TW" dirty="0"/>
              <a:t>resources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2679" y="1988840"/>
            <a:ext cx="6872925" cy="34506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accent2"/>
                </a:solidFill>
                <a:cs typeface="Times New Roman" pitchFamily="18" charset="0"/>
              </a:rPr>
              <a:t>GET</a:t>
            </a:r>
            <a:r>
              <a:rPr lang="zh-TW" altLang="en-US" dirty="0" smtClean="0">
                <a:cs typeface="Times New Roman" pitchFamily="18" charset="0"/>
              </a:rPr>
              <a:t>  </a:t>
            </a:r>
            <a:r>
              <a:rPr lang="en-US" altLang="zh-TW" dirty="0" smtClean="0">
                <a:solidFill>
                  <a:schemeClr val="accent6"/>
                </a:solidFill>
                <a:cs typeface="Times New Roman" pitchFamily="18" charset="0"/>
              </a:rPr>
              <a:t>http</a:t>
            </a:r>
            <a:r>
              <a:rPr lang="en-US" altLang="zh-TW" dirty="0">
                <a:solidFill>
                  <a:schemeClr val="accent6"/>
                </a:solidFill>
                <a:cs typeface="Times New Roman" pitchFamily="18" charset="0"/>
              </a:rPr>
              <a:t>://</a:t>
            </a:r>
            <a:r>
              <a:rPr lang="en-US" altLang="zh-TW" dirty="0" smtClean="0">
                <a:solidFill>
                  <a:schemeClr val="accent6"/>
                </a:solidFill>
                <a:cs typeface="Times New Roman" pitchFamily="18" charset="0"/>
              </a:rPr>
              <a:t>fhir.base.root/</a:t>
            </a:r>
            <a:r>
              <a:rPr lang="en-US" altLang="zh-TW" dirty="0" smtClean="0">
                <a:solidFill>
                  <a:srgbClr val="92D050"/>
                </a:solidFill>
                <a:cs typeface="Times New Roman" pitchFamily="18" charset="0"/>
              </a:rPr>
              <a:t>ResourceName</a:t>
            </a:r>
            <a:r>
              <a:rPr lang="en-US" altLang="zh-TW" dirty="0" smtClean="0">
                <a:solidFill>
                  <a:srgbClr val="FFFF00"/>
                </a:solidFill>
                <a:cs typeface="Times New Roman" pitchFamily="18" charset="0"/>
              </a:rPr>
              <a:t>?SearchParam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用途：取得某類</a:t>
            </a:r>
            <a:r>
              <a:rPr lang="en-US" altLang="zh-TW" dirty="0" smtClean="0"/>
              <a:t>Resource</a:t>
            </a:r>
            <a:r>
              <a:rPr lang="zh-TW" altLang="en-US" dirty="0" smtClean="0"/>
              <a:t>中合乎條件的資料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說明：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sz="1800" dirty="0" err="1" smtClean="0">
                <a:solidFill>
                  <a:srgbClr val="92D050"/>
                </a:solidFill>
                <a:cs typeface="Times New Roman" pitchFamily="18" charset="0"/>
              </a:rPr>
              <a:t>ResourceName</a:t>
            </a:r>
            <a:r>
              <a:rPr lang="zh-TW" altLang="en-US" sz="1800" dirty="0" smtClean="0"/>
              <a:t>：</a:t>
            </a:r>
            <a:r>
              <a:rPr lang="en-US" altLang="zh-TW" sz="1800" dirty="0" smtClean="0"/>
              <a:t>Resource</a:t>
            </a:r>
            <a:r>
              <a:rPr lang="zh-TW" altLang="en-US" sz="1800" dirty="0" smtClean="0"/>
              <a:t>名稱</a:t>
            </a:r>
            <a:endParaRPr lang="en-US" altLang="zh-TW" sz="1800" dirty="0" smtClean="0"/>
          </a:p>
          <a:p>
            <a:pPr lvl="2">
              <a:lnSpc>
                <a:spcPct val="150000"/>
              </a:lnSpc>
            </a:pPr>
            <a:r>
              <a:rPr lang="en-US" altLang="zh-TW" dirty="0"/>
              <a:t>Ex</a:t>
            </a:r>
            <a:r>
              <a:rPr lang="zh-TW" altLang="en-US" dirty="0"/>
              <a:t>：</a:t>
            </a:r>
            <a:r>
              <a:rPr lang="en-US" altLang="zh-TW" dirty="0"/>
              <a:t>Organization(</a:t>
            </a:r>
            <a:r>
              <a:rPr lang="zh-TW" altLang="en-US" dirty="0"/>
              <a:t>組織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Patient(</a:t>
            </a:r>
            <a:r>
              <a:rPr lang="zh-TW" altLang="en-US" dirty="0"/>
              <a:t>病人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Observation(</a:t>
            </a:r>
            <a:r>
              <a:rPr lang="zh-TW" altLang="en-US" dirty="0"/>
              <a:t>量測資料</a:t>
            </a:r>
            <a:r>
              <a:rPr lang="en-US" altLang="zh-TW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 err="1" smtClean="0">
                <a:solidFill>
                  <a:srgbClr val="FFFF00"/>
                </a:solidFill>
                <a:cs typeface="Times New Roman" pitchFamily="18" charset="0"/>
              </a:rPr>
              <a:t>SearchParam</a:t>
            </a:r>
            <a:r>
              <a:rPr lang="zh-TW" altLang="en-US" sz="1800" dirty="0" smtClean="0">
                <a:cs typeface="Times New Roman" pitchFamily="18" charset="0"/>
              </a:rPr>
              <a:t>：查詢條件</a:t>
            </a:r>
            <a:endParaRPr lang="en-US" altLang="zh-TW" sz="1800" dirty="0" smtClean="0"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TW" dirty="0"/>
              <a:t>Ex</a:t>
            </a:r>
            <a:r>
              <a:rPr lang="zh-TW" altLang="en-US" dirty="0" smtClean="0"/>
              <a:t>：</a:t>
            </a:r>
            <a:r>
              <a:rPr lang="en-US" altLang="zh-TW" dirty="0" err="1" smtClean="0">
                <a:solidFill>
                  <a:srgbClr val="92D050"/>
                </a:solidFill>
              </a:rPr>
              <a:t>Observation</a:t>
            </a:r>
            <a:r>
              <a:rPr lang="en-US" altLang="zh-TW" dirty="0" err="1" smtClean="0">
                <a:solidFill>
                  <a:srgbClr val="FFFF00"/>
                </a:solidFill>
              </a:rPr>
              <a:t>?subject</a:t>
            </a:r>
            <a:r>
              <a:rPr lang="en-US" altLang="zh-TW" dirty="0" smtClean="0">
                <a:solidFill>
                  <a:srgbClr val="FFFF00"/>
                </a:solidFill>
              </a:rPr>
              <a:t>=1 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查詢</a:t>
            </a:r>
            <a:r>
              <a:rPr lang="en-US" altLang="zh-TW" dirty="0" smtClean="0"/>
              <a:t>id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的病人全部檢測資料</a:t>
            </a:r>
            <a:endParaRPr lang="en-US" altLang="zh-TW" dirty="0" smtClean="0"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TW" altLang="en-US" sz="1800" dirty="0" smtClean="0"/>
              <a:t>透過</a:t>
            </a:r>
            <a:r>
              <a:rPr lang="en-US" altLang="zh-TW" sz="1800" dirty="0" smtClean="0">
                <a:solidFill>
                  <a:schemeClr val="accent2"/>
                </a:solidFill>
              </a:rPr>
              <a:t>HTTP</a:t>
            </a:r>
            <a:r>
              <a:rPr lang="zh-TW" altLang="en-US" sz="1800" dirty="0" smtClean="0">
                <a:solidFill>
                  <a:schemeClr val="accent2"/>
                </a:solidFill>
              </a:rPr>
              <a:t> </a:t>
            </a:r>
            <a:r>
              <a:rPr lang="en-US" altLang="zh-TW" sz="1800" dirty="0" smtClean="0">
                <a:solidFill>
                  <a:schemeClr val="accent2"/>
                </a:solidFill>
              </a:rPr>
              <a:t>GET</a:t>
            </a:r>
            <a:r>
              <a:rPr lang="zh-TW" altLang="en-US" sz="1800" dirty="0" smtClean="0"/>
              <a:t>方式取得</a:t>
            </a:r>
            <a:r>
              <a:rPr lang="en-US" altLang="zh-TW" sz="1800" dirty="0" smtClean="0"/>
              <a:t>Resource</a:t>
            </a:r>
            <a:endParaRPr lang="en-US" altLang="zh-TW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93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使用教學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44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指定</a:t>
            </a:r>
            <a:r>
              <a:rPr lang="en-US" altLang="zh-TW" dirty="0"/>
              <a:t>HTTP mine 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2679" y="1988840"/>
            <a:ext cx="6872925" cy="34506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+mn-ea"/>
                <a:cs typeface="Times New Roman" pitchFamily="18" charset="0"/>
              </a:rPr>
              <a:t>FHIR</a:t>
            </a:r>
            <a:r>
              <a:rPr lang="zh-TW" altLang="en-US" dirty="0">
                <a:latin typeface="+mn-ea"/>
                <a:cs typeface="Times New Roman" pitchFamily="18" charset="0"/>
              </a:rPr>
              <a:t> 可上傳 </a:t>
            </a:r>
            <a:r>
              <a:rPr lang="en-US" altLang="zh-TW" dirty="0">
                <a:latin typeface="+mn-ea"/>
                <a:cs typeface="Times New Roman" pitchFamily="18" charset="0"/>
              </a:rPr>
              <a:t>XML</a:t>
            </a:r>
            <a:r>
              <a:rPr lang="zh-TW" altLang="en-US" dirty="0">
                <a:latin typeface="+mn-ea"/>
                <a:cs typeface="Times New Roman" pitchFamily="18" charset="0"/>
              </a:rPr>
              <a:t> 或 </a:t>
            </a:r>
            <a:r>
              <a:rPr lang="en-US" altLang="zh-TW" dirty="0">
                <a:latin typeface="+mn-ea"/>
                <a:cs typeface="Times New Roman" pitchFamily="18" charset="0"/>
              </a:rPr>
              <a:t>JSON</a:t>
            </a:r>
            <a:r>
              <a:rPr lang="zh-TW" altLang="en-US" dirty="0">
                <a:latin typeface="+mn-ea"/>
                <a:cs typeface="Times New Roman" pitchFamily="18" charset="0"/>
              </a:rPr>
              <a:t> 格式資料</a:t>
            </a:r>
            <a:endParaRPr lang="en-US" altLang="zh-TW" dirty="0">
              <a:solidFill>
                <a:srgbClr val="FF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  <a:cs typeface="Times New Roman" pitchFamily="18" charset="0"/>
              </a:rPr>
              <a:t>啟動</a:t>
            </a:r>
            <a:r>
              <a:rPr lang="en-US" altLang="zh-TW" dirty="0">
                <a:latin typeface="+mn-ea"/>
                <a:cs typeface="Times New Roman" pitchFamily="18" charset="0"/>
              </a:rPr>
              <a:t>HTTP</a:t>
            </a:r>
            <a:r>
              <a:rPr lang="zh-TW" altLang="en-US" dirty="0">
                <a:latin typeface="+mn-ea"/>
                <a:cs typeface="Times New Roman" pitchFamily="18" charset="0"/>
              </a:rPr>
              <a:t> 前需先設 </a:t>
            </a:r>
            <a:r>
              <a:rPr lang="en-US" altLang="zh-TW" dirty="0">
                <a:latin typeface="+mn-ea"/>
                <a:cs typeface="Times New Roman" pitchFamily="18" charset="0"/>
              </a:rPr>
              <a:t>mine </a:t>
            </a:r>
            <a:r>
              <a:rPr lang="en-US" altLang="zh-TW" dirty="0" smtClean="0">
                <a:latin typeface="+mn-ea"/>
                <a:cs typeface="Times New Roman" pitchFamily="18" charset="0"/>
              </a:rPr>
              <a:t>type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 smtClean="0">
                <a:latin typeface="+mn-ea"/>
                <a:cs typeface="Times New Roman" pitchFamily="18" charset="0"/>
              </a:rPr>
              <a:t>XML</a:t>
            </a:r>
            <a:r>
              <a:rPr lang="zh-TW" altLang="en-US" sz="1800" dirty="0" smtClean="0">
                <a:latin typeface="+mn-ea"/>
                <a:cs typeface="Times New Roman" pitchFamily="18" charset="0"/>
              </a:rPr>
              <a:t>：</a:t>
            </a:r>
            <a:r>
              <a:rPr lang="en-US" altLang="zh-TW" sz="1800" dirty="0">
                <a:latin typeface="+mn-ea"/>
                <a:cs typeface="Times New Roman" pitchFamily="18" charset="0"/>
              </a:rPr>
              <a:t/>
            </a:r>
            <a:br>
              <a:rPr lang="en-US" altLang="zh-TW" sz="1800" dirty="0">
                <a:latin typeface="+mn-ea"/>
                <a:cs typeface="Times New Roman" pitchFamily="18" charset="0"/>
              </a:rPr>
            </a:br>
            <a:r>
              <a:rPr lang="en-US" altLang="zh-TW" sz="1800" dirty="0" err="1" smtClean="0">
                <a:latin typeface="+mn-ea"/>
                <a:cs typeface="Times New Roman" pitchFamily="18" charset="0"/>
              </a:rPr>
              <a:t>HttpObj.setRequestHeader</a:t>
            </a:r>
            <a:r>
              <a:rPr lang="en-US" altLang="zh-TW" sz="1800" dirty="0">
                <a:latin typeface="+mn-ea"/>
                <a:cs typeface="Times New Roman" pitchFamily="18" charset="0"/>
              </a:rPr>
              <a:t>("Content-type", "</a:t>
            </a:r>
            <a:r>
              <a:rPr lang="en-US" altLang="zh-TW" sz="1800" dirty="0" smtClean="0">
                <a:latin typeface="+mn-ea"/>
                <a:cs typeface="Times New Roman" pitchFamily="18" charset="0"/>
              </a:rPr>
              <a:t>application/</a:t>
            </a:r>
            <a:r>
              <a:rPr lang="en-US" altLang="zh-TW" sz="1800" dirty="0" err="1" smtClean="0">
                <a:latin typeface="+mn-ea"/>
                <a:cs typeface="Times New Roman" pitchFamily="18" charset="0"/>
              </a:rPr>
              <a:t>xml+fhir</a:t>
            </a:r>
            <a:r>
              <a:rPr lang="en-US" altLang="zh-TW" sz="1800" dirty="0" smtClean="0">
                <a:latin typeface="+mn-ea"/>
                <a:cs typeface="Times New Roman" pitchFamily="18" charset="0"/>
              </a:rPr>
              <a:t>");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 smtClean="0">
                <a:latin typeface="+mn-ea"/>
                <a:cs typeface="Times New Roman" pitchFamily="18" charset="0"/>
              </a:rPr>
              <a:t>JSON</a:t>
            </a:r>
            <a:r>
              <a:rPr lang="zh-TW" altLang="en-US" sz="1800" dirty="0" smtClean="0">
                <a:latin typeface="+mn-ea"/>
                <a:cs typeface="Times New Roman" pitchFamily="18" charset="0"/>
              </a:rPr>
              <a:t>：</a:t>
            </a:r>
            <a:r>
              <a:rPr lang="en-US" altLang="zh-TW" sz="1800" dirty="0">
                <a:latin typeface="+mn-ea"/>
                <a:cs typeface="Times New Roman" pitchFamily="18" charset="0"/>
              </a:rPr>
              <a:t/>
            </a:r>
            <a:br>
              <a:rPr lang="en-US" altLang="zh-TW" sz="1800" dirty="0">
                <a:latin typeface="+mn-ea"/>
                <a:cs typeface="Times New Roman" pitchFamily="18" charset="0"/>
              </a:rPr>
            </a:br>
            <a:r>
              <a:rPr lang="en-US" altLang="zh-TW" sz="1800" dirty="0" err="1" smtClean="0">
                <a:latin typeface="+mn-ea"/>
                <a:cs typeface="Times New Roman" pitchFamily="18" charset="0"/>
              </a:rPr>
              <a:t>HttpObj.setRequestHeader</a:t>
            </a:r>
            <a:r>
              <a:rPr lang="en-US" altLang="zh-TW" sz="1800" dirty="0">
                <a:latin typeface="+mn-ea"/>
                <a:cs typeface="Times New Roman" pitchFamily="18" charset="0"/>
              </a:rPr>
              <a:t>("Content-type", "</a:t>
            </a:r>
            <a:r>
              <a:rPr lang="en-US" altLang="zh-TW" sz="1800" dirty="0" smtClean="0">
                <a:latin typeface="+mn-ea"/>
                <a:cs typeface="Times New Roman" pitchFamily="18" charset="0"/>
              </a:rPr>
              <a:t>application/</a:t>
            </a:r>
            <a:r>
              <a:rPr lang="en-US" altLang="zh-TW" sz="1800" dirty="0" err="1">
                <a:latin typeface="+mn-ea"/>
                <a:cs typeface="Times New Roman" pitchFamily="18" charset="0"/>
              </a:rPr>
              <a:t>json</a:t>
            </a:r>
            <a:r>
              <a:rPr lang="en-US" altLang="zh-TW" sz="1800" dirty="0" err="1" smtClean="0">
                <a:latin typeface="+mn-ea"/>
                <a:cs typeface="Times New Roman" pitchFamily="18" charset="0"/>
              </a:rPr>
              <a:t>+fhir</a:t>
            </a:r>
            <a:r>
              <a:rPr lang="en-US" altLang="zh-TW" sz="1800" dirty="0" smtClean="0">
                <a:latin typeface="+mn-ea"/>
                <a:cs typeface="Times New Roman" pitchFamily="18" charset="0"/>
              </a:rPr>
              <a:t>");</a:t>
            </a:r>
            <a:endParaRPr lang="en-US" altLang="zh-TW" sz="1800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02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課程大綱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029207" y="2492896"/>
            <a:ext cx="2246649" cy="539195"/>
            <a:chOff x="1361152" y="2420888"/>
            <a:chExt cx="2246649" cy="539195"/>
          </a:xfrm>
        </p:grpSpPr>
        <p:sp>
          <p:nvSpPr>
            <p:cNvPr id="7" name="橢圓 6"/>
            <p:cNvSpPr/>
            <p:nvPr/>
          </p:nvSpPr>
          <p:spPr>
            <a:xfrm>
              <a:off x="1361152" y="2420888"/>
              <a:ext cx="539195" cy="539195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套索 7"/>
            <p:cNvSpPr/>
            <p:nvPr/>
          </p:nvSpPr>
          <p:spPr>
            <a:xfrm>
              <a:off x="1415071" y="2474807"/>
              <a:ext cx="431356" cy="431356"/>
            </a:xfrm>
            <a:prstGeom prst="chord">
              <a:avLst>
                <a:gd name="adj1" fmla="val 1168272"/>
                <a:gd name="adj2" fmla="val 9631728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手繪多邊形 8"/>
            <p:cNvSpPr/>
            <p:nvPr/>
          </p:nvSpPr>
          <p:spPr>
            <a:xfrm>
              <a:off x="2012680" y="2420888"/>
              <a:ext cx="1595121" cy="539195"/>
            </a:xfrm>
            <a:custGeom>
              <a:avLst/>
              <a:gdLst>
                <a:gd name="connsiteX0" fmla="*/ 0 w 1595121"/>
                <a:gd name="connsiteY0" fmla="*/ 0 h 539195"/>
                <a:gd name="connsiteX1" fmla="*/ 1595121 w 1595121"/>
                <a:gd name="connsiteY1" fmla="*/ 0 h 539195"/>
                <a:gd name="connsiteX2" fmla="*/ 1595121 w 1595121"/>
                <a:gd name="connsiteY2" fmla="*/ 539195 h 539195"/>
                <a:gd name="connsiteX3" fmla="*/ 0 w 1595121"/>
                <a:gd name="connsiteY3" fmla="*/ 539195 h 539195"/>
                <a:gd name="connsiteX4" fmla="*/ 0 w 1595121"/>
                <a:gd name="connsiteY4" fmla="*/ 0 h 539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5121" h="539195">
                  <a:moveTo>
                    <a:pt x="0" y="0"/>
                  </a:moveTo>
                  <a:lnTo>
                    <a:pt x="1595121" y="0"/>
                  </a:lnTo>
                  <a:lnTo>
                    <a:pt x="1595121" y="539195"/>
                  </a:lnTo>
                  <a:lnTo>
                    <a:pt x="0" y="53919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b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baseline="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Restful API</a:t>
              </a:r>
              <a:endParaRPr lang="zh-TW" altLang="en-US" sz="2400" kern="1200" baseline="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3448676" y="3645024"/>
            <a:ext cx="2246649" cy="539195"/>
            <a:chOff x="3720134" y="2420888"/>
            <a:chExt cx="2246649" cy="539195"/>
          </a:xfrm>
        </p:grpSpPr>
        <p:sp>
          <p:nvSpPr>
            <p:cNvPr id="10" name="橢圓 9"/>
            <p:cNvSpPr/>
            <p:nvPr/>
          </p:nvSpPr>
          <p:spPr>
            <a:xfrm>
              <a:off x="3720134" y="2420888"/>
              <a:ext cx="539195" cy="539195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套索 10"/>
            <p:cNvSpPr/>
            <p:nvPr/>
          </p:nvSpPr>
          <p:spPr>
            <a:xfrm>
              <a:off x="3774053" y="2474807"/>
              <a:ext cx="431356" cy="431356"/>
            </a:xfrm>
            <a:prstGeom prst="chord">
              <a:avLst>
                <a:gd name="adj1" fmla="val 20431728"/>
                <a:gd name="adj2" fmla="val 11968272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手繪多邊形 11"/>
            <p:cNvSpPr/>
            <p:nvPr/>
          </p:nvSpPr>
          <p:spPr>
            <a:xfrm>
              <a:off x="4371662" y="2420888"/>
              <a:ext cx="1595121" cy="539195"/>
            </a:xfrm>
            <a:custGeom>
              <a:avLst/>
              <a:gdLst>
                <a:gd name="connsiteX0" fmla="*/ 0 w 1595121"/>
                <a:gd name="connsiteY0" fmla="*/ 0 h 539195"/>
                <a:gd name="connsiteX1" fmla="*/ 1595121 w 1595121"/>
                <a:gd name="connsiteY1" fmla="*/ 0 h 539195"/>
                <a:gd name="connsiteX2" fmla="*/ 1595121 w 1595121"/>
                <a:gd name="connsiteY2" fmla="*/ 539195 h 539195"/>
                <a:gd name="connsiteX3" fmla="*/ 0 w 1595121"/>
                <a:gd name="connsiteY3" fmla="*/ 539195 h 539195"/>
                <a:gd name="connsiteX4" fmla="*/ 0 w 1595121"/>
                <a:gd name="connsiteY4" fmla="*/ 0 h 539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5121" h="539195">
                  <a:moveTo>
                    <a:pt x="0" y="0"/>
                  </a:moveTo>
                  <a:lnTo>
                    <a:pt x="1595121" y="0"/>
                  </a:lnTo>
                  <a:lnTo>
                    <a:pt x="1595121" y="539195"/>
                  </a:lnTo>
                  <a:lnTo>
                    <a:pt x="0" y="53919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b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baseline="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FHIR API</a:t>
              </a:r>
              <a:endParaRPr lang="zh-TW" altLang="en-US" sz="2400" kern="1200" baseline="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5868144" y="4797152"/>
            <a:ext cx="2246649" cy="539195"/>
            <a:chOff x="6079116" y="2420888"/>
            <a:chExt cx="2246649" cy="539195"/>
          </a:xfrm>
        </p:grpSpPr>
        <p:sp>
          <p:nvSpPr>
            <p:cNvPr id="13" name="橢圓 12"/>
            <p:cNvSpPr/>
            <p:nvPr/>
          </p:nvSpPr>
          <p:spPr>
            <a:xfrm>
              <a:off x="6079116" y="2420888"/>
              <a:ext cx="539195" cy="539195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套索 13"/>
            <p:cNvSpPr/>
            <p:nvPr/>
          </p:nvSpPr>
          <p:spPr>
            <a:xfrm>
              <a:off x="6133035" y="2474807"/>
              <a:ext cx="431356" cy="431356"/>
            </a:xfrm>
            <a:prstGeom prst="chord">
              <a:avLst>
                <a:gd name="adj1" fmla="val 162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手繪多邊形 14"/>
            <p:cNvSpPr/>
            <p:nvPr/>
          </p:nvSpPr>
          <p:spPr>
            <a:xfrm>
              <a:off x="6730644" y="2420888"/>
              <a:ext cx="1595121" cy="539195"/>
            </a:xfrm>
            <a:custGeom>
              <a:avLst/>
              <a:gdLst>
                <a:gd name="connsiteX0" fmla="*/ 0 w 1595121"/>
                <a:gd name="connsiteY0" fmla="*/ 0 h 539195"/>
                <a:gd name="connsiteX1" fmla="*/ 1595121 w 1595121"/>
                <a:gd name="connsiteY1" fmla="*/ 0 h 539195"/>
                <a:gd name="connsiteX2" fmla="*/ 1595121 w 1595121"/>
                <a:gd name="connsiteY2" fmla="*/ 539195 h 539195"/>
                <a:gd name="connsiteX3" fmla="*/ 0 w 1595121"/>
                <a:gd name="connsiteY3" fmla="*/ 539195 h 539195"/>
                <a:gd name="connsiteX4" fmla="*/ 0 w 1595121"/>
                <a:gd name="connsiteY4" fmla="*/ 0 h 539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5121" h="539195">
                  <a:moveTo>
                    <a:pt x="0" y="0"/>
                  </a:moveTo>
                  <a:lnTo>
                    <a:pt x="1595121" y="0"/>
                  </a:lnTo>
                  <a:lnTo>
                    <a:pt x="1595121" y="539195"/>
                  </a:lnTo>
                  <a:lnTo>
                    <a:pt x="0" y="53919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b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400" kern="1200" baseline="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使用教學</a:t>
              </a:r>
              <a:endParaRPr lang="zh-TW" altLang="en-US" sz="2400" kern="1200" baseline="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761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應用</a:t>
            </a:r>
            <a:r>
              <a:rPr lang="zh-TW" altLang="en-US" dirty="0" smtClean="0"/>
              <a:t>情境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722688372"/>
              </p:ext>
            </p:extLst>
          </p:nvPr>
        </p:nvGraphicFramePr>
        <p:xfrm>
          <a:off x="1443490" y="1916832"/>
          <a:ext cx="6251303" cy="4167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183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Search API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18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FHIR search</a:t>
            </a:r>
            <a:r>
              <a:rPr lang="zh-TW" altLang="en-US" dirty="0"/>
              <a:t> 查詢條件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2679" y="1988840"/>
            <a:ext cx="6872925" cy="34506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全部 </a:t>
            </a:r>
            <a:r>
              <a:rPr lang="en-US" altLang="zh-TW" dirty="0"/>
              <a:t>resource </a:t>
            </a:r>
            <a:r>
              <a:rPr lang="zh-TW" altLang="en-US" dirty="0"/>
              <a:t>通用查詢條件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特定 </a:t>
            </a:r>
            <a:r>
              <a:rPr lang="en-US" altLang="zh-TW" dirty="0"/>
              <a:t>resource </a:t>
            </a:r>
            <a:r>
              <a:rPr lang="zh-TW" altLang="en-US" dirty="0"/>
              <a:t>之欄位的查詢條件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參考 </a:t>
            </a:r>
            <a:r>
              <a:rPr lang="en-US" altLang="zh-TW" dirty="0"/>
              <a:t>FHIR</a:t>
            </a:r>
            <a:r>
              <a:rPr lang="zh-TW" altLang="en-US" dirty="0"/>
              <a:t> </a:t>
            </a:r>
            <a:r>
              <a:rPr lang="en-US" altLang="zh-TW" dirty="0"/>
              <a:t>search </a:t>
            </a:r>
            <a:r>
              <a:rPr lang="zh-TW" altLang="en-US" dirty="0"/>
              <a:t>說明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hlinkClick r:id="rId3"/>
              </a:rPr>
              <a:t>https://www.hl7.org/fhir/search.html</a:t>
            </a:r>
            <a:endParaRPr lang="en-US" altLang="zh-TW" sz="1800" dirty="0"/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+mn-ea"/>
              </a:rPr>
              <a:t>Resource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有許多 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option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欄位，若上傳資料無此欄位，當然就無此資料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6551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通用查詢條件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42" y="1851023"/>
            <a:ext cx="7200000" cy="38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7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數值或日期查詢條件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42" y="1853755"/>
            <a:ext cx="7200000" cy="397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1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數值查詢範例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42" y="1852456"/>
            <a:ext cx="7200000" cy="169741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142" y="3789040"/>
            <a:ext cx="7200000" cy="26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8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日期時間查詢範例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862" y="1853755"/>
            <a:ext cx="5040560" cy="416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3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6251303" cy="1049235"/>
          </a:xfrm>
        </p:spPr>
        <p:txBody>
          <a:bodyPr/>
          <a:lstStyle/>
          <a:p>
            <a:r>
              <a:rPr lang="zh-TW" altLang="en-US" dirty="0" smtClean="0"/>
              <a:t>查詢範例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1" y="2015733"/>
            <a:ext cx="8784976" cy="4221579"/>
          </a:xfrm>
        </p:spPr>
        <p:txBody>
          <a:bodyPr/>
          <a:lstStyle/>
          <a:p>
            <a:r>
              <a:rPr lang="zh-TW" altLang="en-US" dirty="0" smtClean="0"/>
              <a:t>查健康紀錄管理單位之全部病人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</a:t>
            </a:r>
            <a:r>
              <a:rPr lang="en-US" altLang="zh-TW" dirty="0" smtClean="0"/>
              <a:t>hapi.fhir.org/baseR4/Patient?organization=632757</a:t>
            </a:r>
          </a:p>
          <a:p>
            <a:r>
              <a:rPr lang="zh-TW" altLang="en-US" dirty="0" smtClean="0"/>
              <a:t>查單位所屬女性病患</a:t>
            </a:r>
            <a:endParaRPr lang="en-US" altLang="zh-TW" dirty="0"/>
          </a:p>
          <a:p>
            <a:pPr lvl="1"/>
            <a:r>
              <a:rPr lang="en-US" altLang="zh-TW" dirty="0"/>
              <a:t>http://</a:t>
            </a:r>
            <a:r>
              <a:rPr lang="en-US" altLang="zh-TW" dirty="0" smtClean="0"/>
              <a:t>hapi.fhir.org/baseR4/Patient?organization=632757&amp;gender=female</a:t>
            </a:r>
          </a:p>
          <a:p>
            <a:r>
              <a:rPr lang="zh-TW" altLang="en-US" dirty="0" smtClean="0"/>
              <a:t>查</a:t>
            </a:r>
            <a:r>
              <a:rPr lang="en-US" altLang="zh-TW" dirty="0" smtClean="0"/>
              <a:t>1990-01-01</a:t>
            </a:r>
            <a:r>
              <a:rPr lang="zh-TW" altLang="en-US" dirty="0" smtClean="0"/>
              <a:t> 之前出生的病人</a:t>
            </a:r>
            <a:endParaRPr lang="zh-TW" altLang="en-US" dirty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</a:t>
            </a:r>
            <a:r>
              <a:rPr lang="en-US" altLang="zh-TW" dirty="0" smtClean="0"/>
              <a:t>hapi.fhir.org/baseR4/Patient?birthdate=</a:t>
            </a:r>
            <a:r>
              <a:rPr lang="en-US" altLang="zh-TW" dirty="0" smtClean="0">
                <a:solidFill>
                  <a:srgbClr val="FF0000"/>
                </a:solidFill>
              </a:rPr>
              <a:t>lt</a:t>
            </a:r>
            <a:r>
              <a:rPr lang="en-US" altLang="zh-TW" dirty="0" smtClean="0"/>
              <a:t>1900-01-01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474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字串查詢條件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42" y="1853755"/>
            <a:ext cx="7200000" cy="251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URL</a:t>
            </a:r>
            <a:r>
              <a:rPr lang="zh-TW" altLang="en-US" dirty="0"/>
              <a:t> 查詢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42" y="1853755"/>
            <a:ext cx="7200000" cy="13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9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Restful API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37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URL</a:t>
            </a:r>
            <a:r>
              <a:rPr lang="zh-TW" altLang="en-US" dirty="0"/>
              <a:t> 查詢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2679" y="1988840"/>
            <a:ext cx="6872925" cy="34506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The first line is a request to find any value set with the exact </a:t>
            </a:r>
            <a:r>
              <a:rPr lang="en-US" altLang="zh-TW" dirty="0" err="1"/>
              <a:t>url</a:t>
            </a:r>
            <a:r>
              <a:rPr lang="en-US" altLang="zh-TW" dirty="0"/>
              <a:t> "http://acme.org/</a:t>
            </a:r>
            <a:r>
              <a:rPr lang="en-US" altLang="zh-TW" dirty="0" err="1"/>
              <a:t>fhir</a:t>
            </a:r>
            <a:r>
              <a:rPr lang="en-US" altLang="zh-TW" dirty="0"/>
              <a:t>/</a:t>
            </a:r>
            <a:r>
              <a:rPr lang="en-US" altLang="zh-TW" dirty="0" err="1"/>
              <a:t>ValueSet</a:t>
            </a:r>
            <a:r>
              <a:rPr lang="en-US" altLang="zh-TW" dirty="0"/>
              <a:t>/123"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The second line performs a search that will return any value sets that have a URL that starts with "http://acme.org/</a:t>
            </a:r>
            <a:r>
              <a:rPr lang="en-US" altLang="zh-TW" dirty="0" err="1"/>
              <a:t>fhir</a:t>
            </a:r>
            <a:r>
              <a:rPr lang="en-US" altLang="zh-TW" dirty="0" smtClean="0"/>
              <a:t>/"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898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URL</a:t>
            </a:r>
            <a:r>
              <a:rPr lang="zh-TW" altLang="en-US" dirty="0"/>
              <a:t> 查詢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2679" y="1988840"/>
            <a:ext cx="6872925" cy="34506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The </a:t>
            </a:r>
            <a:r>
              <a:rPr lang="en-US" altLang="zh-TW" dirty="0"/>
              <a:t>third line shows the converse - search for any value set above a given specific URL. This will match on any value set with the specified URL, but also on http://acme.org/ValueSet/123. Note that there are not many use cases where :above is useful as compared to the :below search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The fourth line shows an example of searching by an OID. Note that the :above and :below modifiers only apply to URLs, and not URNS such as OIDs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248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token </a:t>
            </a:r>
            <a:r>
              <a:rPr lang="zh-TW" altLang="en-US" dirty="0"/>
              <a:t>及 </a:t>
            </a:r>
            <a:r>
              <a:rPr lang="en-US" altLang="zh-TW" dirty="0"/>
              <a:t>identifier </a:t>
            </a:r>
            <a:r>
              <a:rPr lang="zh-TW" altLang="en-US" dirty="0"/>
              <a:t>查詢條件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2679" y="1988840"/>
            <a:ext cx="6872925" cy="34506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病人身分證號範例</a:t>
            </a:r>
            <a:endParaRPr lang="en-US" altLang="zh-TW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400" dirty="0"/>
              <a:t>&lt;Patient&gt;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400" dirty="0"/>
              <a:t>         &lt;identifier&gt;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400" dirty="0"/>
              <a:t>          &lt;use value="usual" /&gt;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400" dirty="0"/>
              <a:t>          &lt;system value="</a:t>
            </a:r>
            <a:r>
              <a:rPr lang="zh-TW" altLang="en-US" sz="1400" dirty="0"/>
              <a:t>身分證字號</a:t>
            </a:r>
            <a:r>
              <a:rPr lang="en-US" altLang="zh-TW" sz="1400" dirty="0"/>
              <a:t>" /&gt;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400" dirty="0"/>
              <a:t>          &lt;value value="V1223456111" /&gt;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400" dirty="0"/>
              <a:t>&lt;/identifier&gt;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400" dirty="0"/>
              <a:t>        &lt;name&gt;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400" dirty="0"/>
              <a:t>          &lt;text value="</a:t>
            </a:r>
            <a:r>
              <a:rPr lang="zh-TW" altLang="en-US" sz="1400" dirty="0"/>
              <a:t>黃小明</a:t>
            </a:r>
            <a:r>
              <a:rPr lang="en-US" altLang="zh-TW" sz="1400" dirty="0"/>
              <a:t>"/&gt;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400" dirty="0"/>
              <a:t>        &lt;/name&gt;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400" dirty="0"/>
              <a:t>        &lt;gender value="male"/&gt;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400" dirty="0"/>
              <a:t>        &lt;</a:t>
            </a:r>
            <a:r>
              <a:rPr lang="en-US" altLang="zh-TW" sz="1400" dirty="0" err="1"/>
              <a:t>birthDate</a:t>
            </a:r>
            <a:r>
              <a:rPr lang="en-US" altLang="zh-TW" sz="1400" dirty="0"/>
              <a:t> value="1970-01-01" /&gt;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400" dirty="0"/>
              <a:t>&lt;/Patient</a:t>
            </a:r>
            <a:r>
              <a:rPr lang="en-US" altLang="zh-TW" sz="1400" dirty="0" smtClean="0"/>
              <a:t>&gt;</a:t>
            </a:r>
            <a:endParaRPr lang="en-US" altLang="zh-TW" sz="14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716016" y="1988840"/>
            <a:ext cx="414848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由</a:t>
            </a:r>
            <a:r>
              <a:rPr lang="en-US" altLang="zh-TW" dirty="0" smtClean="0"/>
              <a:t>identifier </a:t>
            </a:r>
            <a:r>
              <a:rPr lang="zh-TW" altLang="en-US" dirty="0" smtClean="0"/>
              <a:t>查病人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sz="1600" dirty="0" smtClean="0"/>
              <a:t> </a:t>
            </a:r>
            <a:r>
              <a:rPr lang="en-US" altLang="zh-TW" sz="1400" dirty="0" smtClean="0">
                <a:solidFill>
                  <a:schemeClr val="accent2"/>
                </a:solidFill>
              </a:rPr>
              <a:t>GET</a:t>
            </a:r>
            <a:r>
              <a:rPr lang="en-US" altLang="zh-TW" sz="1400" dirty="0" smtClean="0"/>
              <a:t> </a:t>
            </a:r>
            <a:r>
              <a:rPr lang="en-US" altLang="zh-TW" sz="1400" dirty="0" smtClean="0">
                <a:solidFill>
                  <a:schemeClr val="accent6"/>
                </a:solidFill>
              </a:rPr>
              <a:t>[base]</a:t>
            </a:r>
            <a:r>
              <a:rPr lang="en-US" altLang="zh-TW" sz="1400" dirty="0" smtClean="0">
                <a:solidFill>
                  <a:srgbClr val="92D050"/>
                </a:solidFill>
              </a:rPr>
              <a:t>/</a:t>
            </a:r>
            <a:r>
              <a:rPr lang="en-US" altLang="zh-TW" sz="1400" dirty="0" err="1" smtClean="0">
                <a:solidFill>
                  <a:srgbClr val="92D050"/>
                </a:solidFill>
              </a:rPr>
              <a:t>Patient</a:t>
            </a:r>
            <a:r>
              <a:rPr lang="en-US" altLang="zh-TW" sz="1400" dirty="0" err="1" smtClean="0">
                <a:solidFill>
                  <a:srgbClr val="FFFF00"/>
                </a:solidFill>
              </a:rPr>
              <a:t>?identifier</a:t>
            </a:r>
            <a:r>
              <a:rPr lang="en-US" altLang="zh-TW" sz="1400" dirty="0" smtClean="0">
                <a:solidFill>
                  <a:srgbClr val="FFFF00"/>
                </a:solidFill>
              </a:rPr>
              <a:t>=V1223456111</a:t>
            </a:r>
          </a:p>
        </p:txBody>
      </p:sp>
      <p:grpSp>
        <p:nvGrpSpPr>
          <p:cNvPr id="8" name="群組 23"/>
          <p:cNvGrpSpPr/>
          <p:nvPr/>
        </p:nvGrpSpPr>
        <p:grpSpPr>
          <a:xfrm>
            <a:off x="4960024" y="2564904"/>
            <a:ext cx="4004464" cy="443509"/>
            <a:chOff x="1525113" y="1507141"/>
            <a:chExt cx="4410114" cy="499272"/>
          </a:xfrm>
        </p:grpSpPr>
        <p:grpSp>
          <p:nvGrpSpPr>
            <p:cNvPr id="10" name="群組 32"/>
            <p:cNvGrpSpPr/>
            <p:nvPr/>
          </p:nvGrpSpPr>
          <p:grpSpPr>
            <a:xfrm>
              <a:off x="2162719" y="1507141"/>
              <a:ext cx="3772508" cy="499272"/>
              <a:chOff x="2162719" y="1507141"/>
              <a:chExt cx="3772508" cy="499272"/>
            </a:xfrm>
          </p:grpSpPr>
          <p:cxnSp>
            <p:nvCxnSpPr>
              <p:cNvPr id="12" name="直線接點 11"/>
              <p:cNvCxnSpPr/>
              <p:nvPr/>
            </p:nvCxnSpPr>
            <p:spPr>
              <a:xfrm rot="5400000">
                <a:off x="1913480" y="1756380"/>
                <a:ext cx="499272" cy="79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/>
              <p:nvPr/>
            </p:nvCxnSpPr>
            <p:spPr>
              <a:xfrm rot="5400000">
                <a:off x="3210542" y="1756380"/>
                <a:ext cx="499272" cy="79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" name="文字方塊 13"/>
              <p:cNvSpPr txBox="1"/>
              <p:nvPr/>
            </p:nvSpPr>
            <p:spPr>
              <a:xfrm>
                <a:off x="2190943" y="1583540"/>
                <a:ext cx="1271345" cy="346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accent6"/>
                    </a:solidFill>
                    <a:latin typeface="Times New Roman" pitchFamily="18" charset="0"/>
                    <a:cs typeface="Times New Roman" pitchFamily="18" charset="0"/>
                  </a:rPr>
                  <a:t>Service Base</a:t>
                </a:r>
                <a:endParaRPr lang="zh-TW" altLang="en-US" sz="1400" dirty="0">
                  <a:solidFill>
                    <a:schemeClr val="accent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" name="直線接點 14"/>
              <p:cNvCxnSpPr/>
              <p:nvPr/>
            </p:nvCxnSpPr>
            <p:spPr>
              <a:xfrm rot="5400000">
                <a:off x="3282773" y="1756380"/>
                <a:ext cx="499272" cy="794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 rot="5400000">
                <a:off x="4241472" y="1756380"/>
                <a:ext cx="499272" cy="794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7" name="文字方塊 16"/>
              <p:cNvSpPr txBox="1"/>
              <p:nvPr/>
            </p:nvSpPr>
            <p:spPr>
              <a:xfrm>
                <a:off x="3532806" y="1583540"/>
                <a:ext cx="1063324" cy="3464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92D050"/>
                    </a:solidFill>
                    <a:latin typeface="Times New Roman" pitchFamily="18" charset="0"/>
                    <a:cs typeface="Times New Roman" pitchFamily="18" charset="0"/>
                  </a:rPr>
                  <a:t>Resource</a:t>
                </a:r>
                <a:endParaRPr lang="zh-TW" altLang="en-US" sz="1400" dirty="0">
                  <a:solidFill>
                    <a:srgbClr val="92D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" name="直線接點 17"/>
              <p:cNvCxnSpPr/>
              <p:nvPr/>
            </p:nvCxnSpPr>
            <p:spPr>
              <a:xfrm rot="5400000">
                <a:off x="4310192" y="1756380"/>
                <a:ext cx="499272" cy="794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0" name="文字方塊 19"/>
              <p:cNvSpPr txBox="1"/>
              <p:nvPr/>
            </p:nvSpPr>
            <p:spPr>
              <a:xfrm>
                <a:off x="4649316" y="1583540"/>
                <a:ext cx="1285911" cy="3464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err="1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SearchParam</a:t>
                </a:r>
                <a:endParaRPr lang="zh-TW" altLang="en-US" sz="1400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1" name="文字方塊 10"/>
            <p:cNvSpPr txBox="1"/>
            <p:nvPr/>
          </p:nvSpPr>
          <p:spPr>
            <a:xfrm>
              <a:off x="1525113" y="1583540"/>
              <a:ext cx="665829" cy="3464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GET</a:t>
              </a:r>
              <a:endParaRPr lang="zh-TW" altLang="en-US" sz="1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34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基於 </a:t>
            </a:r>
            <a:r>
              <a:rPr lang="en-US" altLang="zh-TW" dirty="0"/>
              <a:t>reference </a:t>
            </a:r>
            <a:r>
              <a:rPr lang="zh-TW" altLang="en-US" dirty="0"/>
              <a:t>之查詢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2679" y="1988840"/>
            <a:ext cx="7903817" cy="34506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由 </a:t>
            </a:r>
            <a:r>
              <a:rPr lang="en-US" altLang="zh-TW" dirty="0"/>
              <a:t>resource </a:t>
            </a:r>
            <a:r>
              <a:rPr lang="zh-TW" altLang="en-US" dirty="0"/>
              <a:t>中之 </a:t>
            </a:r>
            <a:r>
              <a:rPr lang="en-US" altLang="zh-TW" dirty="0"/>
              <a:t>reference </a:t>
            </a:r>
            <a:r>
              <a:rPr lang="zh-TW" altLang="en-US" dirty="0"/>
              <a:t>欄位做</a:t>
            </a:r>
            <a:r>
              <a:rPr lang="zh-TW" altLang="en-US" dirty="0" smtClean="0"/>
              <a:t>搜尋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2"/>
                </a:solidFill>
              </a:rPr>
              <a:t>GET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chemeClr val="accent6"/>
                </a:solidFill>
              </a:rPr>
              <a:t>[base]/</a:t>
            </a:r>
            <a:r>
              <a:rPr lang="en-US" altLang="zh-TW" dirty="0" err="1">
                <a:solidFill>
                  <a:srgbClr val="92D050"/>
                </a:solidFill>
              </a:rPr>
              <a:t>Observation</a:t>
            </a:r>
            <a:r>
              <a:rPr lang="en-US" altLang="zh-TW" dirty="0" err="1">
                <a:solidFill>
                  <a:srgbClr val="FFFF00"/>
                </a:solidFill>
              </a:rPr>
              <a:t>?subject</a:t>
            </a:r>
            <a:r>
              <a:rPr lang="en-US" altLang="zh-TW" dirty="0">
                <a:solidFill>
                  <a:srgbClr val="FFFF00"/>
                </a:solidFill>
              </a:rPr>
              <a:t>=Patient/23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2"/>
                </a:solidFill>
              </a:rPr>
              <a:t>GET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6"/>
                </a:solidFill>
              </a:rPr>
              <a:t>[base]/</a:t>
            </a:r>
            <a:r>
              <a:rPr lang="en-US" altLang="zh-TW" dirty="0" err="1">
                <a:solidFill>
                  <a:srgbClr val="92D050"/>
                </a:solidFill>
              </a:rPr>
              <a:t>Observation</a:t>
            </a:r>
            <a:r>
              <a:rPr lang="en-US" altLang="zh-TW" dirty="0" err="1">
                <a:solidFill>
                  <a:srgbClr val="FFFF00"/>
                </a:solidFill>
              </a:rPr>
              <a:t>?subject:Patient</a:t>
            </a:r>
            <a:r>
              <a:rPr lang="en-US" altLang="zh-TW" dirty="0">
                <a:solidFill>
                  <a:srgbClr val="FFFF00"/>
                </a:solidFill>
              </a:rPr>
              <a:t>=23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2"/>
                </a:solidFill>
              </a:rPr>
              <a:t>GET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6"/>
                </a:solidFill>
              </a:rPr>
              <a:t>[base]/</a:t>
            </a:r>
            <a:r>
              <a:rPr lang="en-US" altLang="zh-TW" dirty="0" err="1">
                <a:solidFill>
                  <a:srgbClr val="92D050"/>
                </a:solidFill>
              </a:rPr>
              <a:t>Observation</a:t>
            </a:r>
            <a:r>
              <a:rPr lang="en-US" altLang="zh-TW" dirty="0" err="1">
                <a:solidFill>
                  <a:srgbClr val="FFFF00"/>
                </a:solidFill>
              </a:rPr>
              <a:t>?subject:identifier</a:t>
            </a:r>
            <a:r>
              <a:rPr lang="en-US" altLang="zh-TW" dirty="0">
                <a:solidFill>
                  <a:srgbClr val="FFFF00"/>
                </a:solidFill>
              </a:rPr>
              <a:t>=http://acme.org/fhir/identifier/mrn|123456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2"/>
                </a:solidFill>
              </a:rPr>
              <a:t>GET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6"/>
                </a:solidFill>
              </a:rPr>
              <a:t>[base]/</a:t>
            </a:r>
            <a:r>
              <a:rPr lang="en-US" altLang="zh-TW" dirty="0" err="1">
                <a:solidFill>
                  <a:srgbClr val="92D050"/>
                </a:solidFill>
              </a:rPr>
              <a:t>Observation</a:t>
            </a:r>
            <a:r>
              <a:rPr lang="en-US" altLang="zh-TW" dirty="0" err="1">
                <a:solidFill>
                  <a:srgbClr val="FFFF00"/>
                </a:solidFill>
              </a:rPr>
              <a:t>?subject:identifier</a:t>
            </a:r>
            <a:r>
              <a:rPr lang="en-US" altLang="zh-TW" dirty="0">
                <a:solidFill>
                  <a:srgbClr val="FFFF00"/>
                </a:solidFill>
              </a:rPr>
              <a:t>=123456</a:t>
            </a:r>
            <a:endParaRPr lang="zh-TW" altLang="en-US" dirty="0">
              <a:solidFill>
                <a:srgbClr val="FFFF00"/>
              </a:solidFill>
            </a:endParaRPr>
          </a:p>
        </p:txBody>
      </p:sp>
      <p:grpSp>
        <p:nvGrpSpPr>
          <p:cNvPr id="4" name="群組 23"/>
          <p:cNvGrpSpPr/>
          <p:nvPr/>
        </p:nvGrpSpPr>
        <p:grpSpPr>
          <a:xfrm>
            <a:off x="1443490" y="2564904"/>
            <a:ext cx="6051665" cy="443509"/>
            <a:chOff x="1525113" y="1507141"/>
            <a:chExt cx="4067064" cy="499272"/>
          </a:xfrm>
        </p:grpSpPr>
        <p:grpSp>
          <p:nvGrpSpPr>
            <p:cNvPr id="5" name="群組 32"/>
            <p:cNvGrpSpPr/>
            <p:nvPr/>
          </p:nvGrpSpPr>
          <p:grpSpPr>
            <a:xfrm>
              <a:off x="2162719" y="1507141"/>
              <a:ext cx="3429458" cy="499272"/>
              <a:chOff x="2162719" y="1507141"/>
              <a:chExt cx="3429458" cy="499272"/>
            </a:xfrm>
          </p:grpSpPr>
          <p:cxnSp>
            <p:nvCxnSpPr>
              <p:cNvPr id="7" name="直線接點 6"/>
              <p:cNvCxnSpPr/>
              <p:nvPr/>
            </p:nvCxnSpPr>
            <p:spPr>
              <a:xfrm rot="5400000">
                <a:off x="1913480" y="1756380"/>
                <a:ext cx="499272" cy="79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/>
              <p:cNvCxnSpPr/>
              <p:nvPr/>
            </p:nvCxnSpPr>
            <p:spPr>
              <a:xfrm rot="5400000">
                <a:off x="3210542" y="1756380"/>
                <a:ext cx="499272" cy="79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" name="文字方塊 8"/>
              <p:cNvSpPr txBox="1"/>
              <p:nvPr/>
            </p:nvSpPr>
            <p:spPr>
              <a:xfrm>
                <a:off x="2360395" y="1583540"/>
                <a:ext cx="929933" cy="41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6"/>
                    </a:solidFill>
                    <a:latin typeface="Times New Roman" pitchFamily="18" charset="0"/>
                    <a:cs typeface="Times New Roman" pitchFamily="18" charset="0"/>
                  </a:rPr>
                  <a:t>Service Base</a:t>
                </a:r>
                <a:endParaRPr lang="zh-TW" altLang="en-US" dirty="0">
                  <a:solidFill>
                    <a:schemeClr val="accent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" name="直線接點 9"/>
              <p:cNvCxnSpPr/>
              <p:nvPr/>
            </p:nvCxnSpPr>
            <p:spPr>
              <a:xfrm rot="5400000">
                <a:off x="3282773" y="1756380"/>
                <a:ext cx="499272" cy="794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 rot="5400000">
                <a:off x="4241472" y="1756380"/>
                <a:ext cx="499272" cy="794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文字方塊 11"/>
              <p:cNvSpPr txBox="1"/>
              <p:nvPr/>
            </p:nvSpPr>
            <p:spPr>
              <a:xfrm>
                <a:off x="3660986" y="1583540"/>
                <a:ext cx="701544" cy="415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92D050"/>
                    </a:solidFill>
                    <a:latin typeface="Times New Roman" pitchFamily="18" charset="0"/>
                    <a:cs typeface="Times New Roman" pitchFamily="18" charset="0"/>
                  </a:rPr>
                  <a:t>Resource</a:t>
                </a:r>
                <a:endParaRPr lang="zh-TW" altLang="en-US" dirty="0">
                  <a:solidFill>
                    <a:srgbClr val="92D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" name="直線接點 12"/>
              <p:cNvCxnSpPr/>
              <p:nvPr/>
            </p:nvCxnSpPr>
            <p:spPr>
              <a:xfrm rot="5400000">
                <a:off x="4310192" y="1756380"/>
                <a:ext cx="499272" cy="794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4" name="文字方塊 13"/>
              <p:cNvSpPr txBox="1"/>
              <p:nvPr/>
            </p:nvSpPr>
            <p:spPr>
              <a:xfrm>
                <a:off x="4649316" y="1583540"/>
                <a:ext cx="942861" cy="415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SearchParam</a:t>
                </a:r>
                <a:endParaRPr lang="zh-TW" altLang="en-US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" name="文字方塊 5"/>
            <p:cNvSpPr txBox="1"/>
            <p:nvPr/>
          </p:nvSpPr>
          <p:spPr>
            <a:xfrm>
              <a:off x="1525113" y="1583540"/>
              <a:ext cx="665829" cy="415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GET</a:t>
              </a:r>
              <a:endParaRPr lang="zh-TW" alt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65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進階</a:t>
            </a:r>
            <a:r>
              <a:rPr lang="zh-TW" altLang="en-US" dirty="0" smtClean="0"/>
              <a:t>查詢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2679" y="1988840"/>
            <a:ext cx="6872925" cy="34506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References and Versions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Searching Hierarchies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Chained parameters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Reverse Chaining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Composite Search Parameters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Handling Missing Data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Escaping Search Parameters </a:t>
            </a:r>
          </a:p>
        </p:txBody>
      </p:sp>
    </p:spTree>
    <p:extLst>
      <p:ext uri="{BB962C8B-B14F-4D97-AF65-F5344CB8AC3E}">
        <p14:creationId xmlns:p14="http://schemas.microsoft.com/office/powerpoint/2010/main" val="250758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進階</a:t>
            </a:r>
            <a:r>
              <a:rPr lang="zh-TW" altLang="en-US" dirty="0" smtClean="0"/>
              <a:t>查詢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2679" y="1988840"/>
            <a:ext cx="7255745" cy="34506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Searching by list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2"/>
                </a:solidFill>
              </a:rPr>
              <a:t>GET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6"/>
                </a:solidFill>
              </a:rPr>
              <a:t>[base]</a:t>
            </a:r>
            <a:r>
              <a:rPr lang="en-US" altLang="zh-TW" dirty="0">
                <a:solidFill>
                  <a:srgbClr val="92D050"/>
                </a:solidFill>
              </a:rPr>
              <a:t>/</a:t>
            </a:r>
            <a:r>
              <a:rPr lang="en-US" altLang="zh-TW" dirty="0" err="1">
                <a:solidFill>
                  <a:srgbClr val="92D050"/>
                </a:solidFill>
              </a:rPr>
              <a:t>Patient</a:t>
            </a:r>
            <a:r>
              <a:rPr lang="en-US" altLang="zh-TW" dirty="0" err="1">
                <a:solidFill>
                  <a:srgbClr val="FFFF00"/>
                </a:solidFill>
              </a:rPr>
              <a:t>?_list</a:t>
            </a:r>
            <a:r>
              <a:rPr lang="en-US" altLang="zh-TW" dirty="0">
                <a:solidFill>
                  <a:srgbClr val="FFFF00"/>
                </a:solidFill>
              </a:rPr>
              <a:t>=42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Advanced filtering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2"/>
                </a:solidFill>
              </a:rPr>
              <a:t>GET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6"/>
                </a:solidFill>
              </a:rPr>
              <a:t>[base]</a:t>
            </a:r>
            <a:r>
              <a:rPr lang="en-US" altLang="zh-TW" dirty="0">
                <a:solidFill>
                  <a:srgbClr val="92D050"/>
                </a:solidFill>
              </a:rPr>
              <a:t>/</a:t>
            </a:r>
            <a:r>
              <a:rPr lang="en-US" altLang="zh-TW" dirty="0" err="1">
                <a:solidFill>
                  <a:srgbClr val="92D050"/>
                </a:solidFill>
              </a:rPr>
              <a:t>Observation</a:t>
            </a:r>
            <a:r>
              <a:rPr lang="en-US" altLang="zh-TW" dirty="0" err="1">
                <a:solidFill>
                  <a:srgbClr val="FFFF00"/>
                </a:solidFill>
              </a:rPr>
              <a:t>?code</a:t>
            </a:r>
            <a:r>
              <a:rPr lang="en-US" altLang="zh-TW" dirty="0">
                <a:solidFill>
                  <a:srgbClr val="FFFF00"/>
                </a:solidFill>
              </a:rPr>
              <a:t>=http://loinc.org|1234-5&amp;subject.name=peter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Page Count</a:t>
            </a:r>
          </a:p>
        </p:txBody>
      </p:sp>
      <p:grpSp>
        <p:nvGrpSpPr>
          <p:cNvPr id="4" name="群組 23"/>
          <p:cNvGrpSpPr/>
          <p:nvPr/>
        </p:nvGrpSpPr>
        <p:grpSpPr>
          <a:xfrm>
            <a:off x="1187624" y="2564904"/>
            <a:ext cx="6051665" cy="443509"/>
            <a:chOff x="1525113" y="1507141"/>
            <a:chExt cx="4067064" cy="499272"/>
          </a:xfrm>
        </p:grpSpPr>
        <p:grpSp>
          <p:nvGrpSpPr>
            <p:cNvPr id="5" name="群組 32"/>
            <p:cNvGrpSpPr/>
            <p:nvPr/>
          </p:nvGrpSpPr>
          <p:grpSpPr>
            <a:xfrm>
              <a:off x="2162719" y="1507141"/>
              <a:ext cx="3429458" cy="499272"/>
              <a:chOff x="2162719" y="1507141"/>
              <a:chExt cx="3429458" cy="499272"/>
            </a:xfrm>
          </p:grpSpPr>
          <p:cxnSp>
            <p:nvCxnSpPr>
              <p:cNvPr id="7" name="直線接點 6"/>
              <p:cNvCxnSpPr/>
              <p:nvPr/>
            </p:nvCxnSpPr>
            <p:spPr>
              <a:xfrm rot="5400000">
                <a:off x="1913480" y="1756380"/>
                <a:ext cx="499272" cy="79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/>
              <p:cNvCxnSpPr/>
              <p:nvPr/>
            </p:nvCxnSpPr>
            <p:spPr>
              <a:xfrm rot="5400000">
                <a:off x="3210542" y="1756380"/>
                <a:ext cx="499272" cy="79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" name="文字方塊 8"/>
              <p:cNvSpPr txBox="1"/>
              <p:nvPr/>
            </p:nvSpPr>
            <p:spPr>
              <a:xfrm>
                <a:off x="2360395" y="1583540"/>
                <a:ext cx="929933" cy="41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6"/>
                    </a:solidFill>
                    <a:latin typeface="Times New Roman" pitchFamily="18" charset="0"/>
                    <a:cs typeface="Times New Roman" pitchFamily="18" charset="0"/>
                  </a:rPr>
                  <a:t>Service Base</a:t>
                </a:r>
                <a:endParaRPr lang="zh-TW" altLang="en-US" dirty="0">
                  <a:solidFill>
                    <a:schemeClr val="accent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" name="直線接點 9"/>
              <p:cNvCxnSpPr/>
              <p:nvPr/>
            </p:nvCxnSpPr>
            <p:spPr>
              <a:xfrm rot="5400000">
                <a:off x="3282773" y="1756380"/>
                <a:ext cx="499272" cy="794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 rot="5400000">
                <a:off x="4241472" y="1756380"/>
                <a:ext cx="499272" cy="794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文字方塊 11"/>
              <p:cNvSpPr txBox="1"/>
              <p:nvPr/>
            </p:nvSpPr>
            <p:spPr>
              <a:xfrm>
                <a:off x="3660986" y="1583540"/>
                <a:ext cx="701544" cy="415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92D050"/>
                    </a:solidFill>
                    <a:latin typeface="Times New Roman" pitchFamily="18" charset="0"/>
                    <a:cs typeface="Times New Roman" pitchFamily="18" charset="0"/>
                  </a:rPr>
                  <a:t>Resource</a:t>
                </a:r>
                <a:endParaRPr lang="zh-TW" altLang="en-US" dirty="0">
                  <a:solidFill>
                    <a:srgbClr val="92D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" name="直線接點 12"/>
              <p:cNvCxnSpPr/>
              <p:nvPr/>
            </p:nvCxnSpPr>
            <p:spPr>
              <a:xfrm rot="5400000">
                <a:off x="4310192" y="1756380"/>
                <a:ext cx="499272" cy="794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4" name="文字方塊 13"/>
              <p:cNvSpPr txBox="1"/>
              <p:nvPr/>
            </p:nvSpPr>
            <p:spPr>
              <a:xfrm>
                <a:off x="4649316" y="1583540"/>
                <a:ext cx="942861" cy="415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SearchParam</a:t>
                </a:r>
                <a:endParaRPr lang="zh-TW" altLang="en-US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" name="文字方塊 5"/>
            <p:cNvSpPr txBox="1"/>
            <p:nvPr/>
          </p:nvSpPr>
          <p:spPr>
            <a:xfrm>
              <a:off x="1525113" y="1583540"/>
              <a:ext cx="665829" cy="415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GET</a:t>
              </a:r>
              <a:endParaRPr lang="zh-TW" alt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群組 23"/>
          <p:cNvGrpSpPr/>
          <p:nvPr/>
        </p:nvGrpSpPr>
        <p:grpSpPr>
          <a:xfrm>
            <a:off x="1187624" y="4221088"/>
            <a:ext cx="6051665" cy="443509"/>
            <a:chOff x="1525113" y="1507141"/>
            <a:chExt cx="4067064" cy="499272"/>
          </a:xfrm>
        </p:grpSpPr>
        <p:grpSp>
          <p:nvGrpSpPr>
            <p:cNvPr id="16" name="群組 32"/>
            <p:cNvGrpSpPr/>
            <p:nvPr/>
          </p:nvGrpSpPr>
          <p:grpSpPr>
            <a:xfrm>
              <a:off x="2162719" y="1507141"/>
              <a:ext cx="3429458" cy="499272"/>
              <a:chOff x="2162719" y="1507141"/>
              <a:chExt cx="3429458" cy="499272"/>
            </a:xfrm>
          </p:grpSpPr>
          <p:cxnSp>
            <p:nvCxnSpPr>
              <p:cNvPr id="18" name="直線接點 17"/>
              <p:cNvCxnSpPr/>
              <p:nvPr/>
            </p:nvCxnSpPr>
            <p:spPr>
              <a:xfrm rot="5400000">
                <a:off x="1913480" y="1756380"/>
                <a:ext cx="499272" cy="79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/>
            </p:nvCxnSpPr>
            <p:spPr>
              <a:xfrm rot="5400000">
                <a:off x="3210542" y="1756380"/>
                <a:ext cx="499272" cy="79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0" name="文字方塊 19"/>
              <p:cNvSpPr txBox="1"/>
              <p:nvPr/>
            </p:nvSpPr>
            <p:spPr>
              <a:xfrm>
                <a:off x="2360395" y="1583540"/>
                <a:ext cx="929933" cy="41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6"/>
                    </a:solidFill>
                    <a:latin typeface="Times New Roman" pitchFamily="18" charset="0"/>
                    <a:cs typeface="Times New Roman" pitchFamily="18" charset="0"/>
                  </a:rPr>
                  <a:t>Service Base</a:t>
                </a:r>
                <a:endParaRPr lang="zh-TW" altLang="en-US" dirty="0">
                  <a:solidFill>
                    <a:schemeClr val="accent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" name="直線接點 20"/>
              <p:cNvCxnSpPr/>
              <p:nvPr/>
            </p:nvCxnSpPr>
            <p:spPr>
              <a:xfrm rot="5400000">
                <a:off x="3282773" y="1756380"/>
                <a:ext cx="499272" cy="794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 rot="5400000">
                <a:off x="4241472" y="1756380"/>
                <a:ext cx="499272" cy="794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3" name="文字方塊 22"/>
              <p:cNvSpPr txBox="1"/>
              <p:nvPr/>
            </p:nvSpPr>
            <p:spPr>
              <a:xfrm>
                <a:off x="3660986" y="1583540"/>
                <a:ext cx="701544" cy="415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92D050"/>
                    </a:solidFill>
                    <a:latin typeface="Times New Roman" pitchFamily="18" charset="0"/>
                    <a:cs typeface="Times New Roman" pitchFamily="18" charset="0"/>
                  </a:rPr>
                  <a:t>Resource</a:t>
                </a:r>
                <a:endParaRPr lang="zh-TW" altLang="en-US" dirty="0">
                  <a:solidFill>
                    <a:srgbClr val="92D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" name="直線接點 23"/>
              <p:cNvCxnSpPr/>
              <p:nvPr/>
            </p:nvCxnSpPr>
            <p:spPr>
              <a:xfrm rot="5400000">
                <a:off x="4310192" y="1756380"/>
                <a:ext cx="499272" cy="794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5" name="文字方塊 24"/>
              <p:cNvSpPr txBox="1"/>
              <p:nvPr/>
            </p:nvSpPr>
            <p:spPr>
              <a:xfrm>
                <a:off x="4649316" y="1583540"/>
                <a:ext cx="942861" cy="415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SearchParam</a:t>
                </a:r>
                <a:endParaRPr lang="zh-TW" altLang="en-US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7" name="文字方塊 16"/>
            <p:cNvSpPr txBox="1"/>
            <p:nvPr/>
          </p:nvSpPr>
          <p:spPr>
            <a:xfrm>
              <a:off x="1525113" y="1583540"/>
              <a:ext cx="665829" cy="415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GET</a:t>
              </a:r>
              <a:endParaRPr lang="zh-TW" alt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39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可用查詢參數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2679" y="1988840"/>
            <a:ext cx="6872925" cy="34506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如何設定查詢參數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sz="1800" dirty="0"/>
              <a:t>參考 </a:t>
            </a:r>
            <a:r>
              <a:rPr lang="en-US" altLang="zh-TW" sz="1800" dirty="0"/>
              <a:t>resources Search Parameters </a:t>
            </a:r>
            <a:r>
              <a:rPr lang="zh-TW" altLang="en-US" sz="1800" dirty="0" smtClean="0"/>
              <a:t>說明</a:t>
            </a:r>
            <a:endParaRPr lang="en-US" altLang="zh-TW" sz="1800" dirty="0"/>
          </a:p>
          <a:p>
            <a:pPr lvl="1">
              <a:lnSpc>
                <a:spcPct val="150000"/>
              </a:lnSpc>
            </a:pPr>
            <a:r>
              <a:rPr lang="zh-TW" altLang="en-US" sz="1800" dirty="0"/>
              <a:t>參數有誤時，測試網站會回應查詢</a:t>
            </a:r>
            <a:r>
              <a:rPr lang="zh-TW" altLang="en-US" sz="1800" dirty="0" smtClean="0"/>
              <a:t>參數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270166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It’s all about combining resources . . .</a:t>
            </a:r>
            <a:endParaRPr lang="zh-TW" altLang="en-US" dirty="0"/>
          </a:p>
        </p:txBody>
      </p:sp>
      <p:grpSp>
        <p:nvGrpSpPr>
          <p:cNvPr id="26" name="Group 5"/>
          <p:cNvGrpSpPr/>
          <p:nvPr/>
        </p:nvGrpSpPr>
        <p:grpSpPr>
          <a:xfrm>
            <a:off x="4572000" y="3042142"/>
            <a:ext cx="1656185" cy="1901825"/>
            <a:chOff x="4172447" y="3176791"/>
            <a:chExt cx="1656185" cy="1901825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10"/>
            <p:cNvSpPr txBox="1"/>
            <p:nvPr/>
          </p:nvSpPr>
          <p:spPr>
            <a:xfrm>
              <a:off x="4172447" y="3414137"/>
              <a:ext cx="1400648" cy="1229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2000" dirty="0" err="1" smtClean="0">
                  <a:solidFill>
                    <a:srgbClr val="FFFFFF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DiagnosticReport</a:t>
              </a:r>
              <a:endParaRPr lang="en-CA" sz="2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grpSp>
        <p:nvGrpSpPr>
          <p:cNvPr id="29" name="Group 4"/>
          <p:cNvGrpSpPr/>
          <p:nvPr/>
        </p:nvGrpSpPr>
        <p:grpSpPr>
          <a:xfrm>
            <a:off x="3027338" y="3071760"/>
            <a:ext cx="1901825" cy="1577975"/>
            <a:chOff x="2267744" y="3284984"/>
            <a:chExt cx="1901825" cy="1577975"/>
          </a:xfrm>
        </p:grpSpPr>
        <p:pic>
          <p:nvPicPr>
            <p:cNvPr id="30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19"/>
            <p:cNvSpPr txBox="1"/>
            <p:nvPr/>
          </p:nvSpPr>
          <p:spPr>
            <a:xfrm>
              <a:off x="2714600" y="3750941"/>
              <a:ext cx="10081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Patient</a:t>
              </a:r>
            </a:p>
            <a:p>
              <a:pPr algn="ctr"/>
              <a:endParaRPr lang="en-US" sz="1200" dirty="0" smtClean="0">
                <a:solidFill>
                  <a:srgbClr val="63636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endParaRPr lang="en-US" sz="1200" dirty="0">
                <a:solidFill>
                  <a:srgbClr val="63636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grpSp>
        <p:nvGrpSpPr>
          <p:cNvPr id="32" name="Group 8"/>
          <p:cNvGrpSpPr/>
          <p:nvPr/>
        </p:nvGrpSpPr>
        <p:grpSpPr>
          <a:xfrm>
            <a:off x="4323482" y="4581131"/>
            <a:ext cx="1901825" cy="1577975"/>
            <a:chOff x="3923928" y="5013176"/>
            <a:chExt cx="1901825" cy="1577975"/>
          </a:xfrm>
        </p:grpSpPr>
        <p:pic>
          <p:nvPicPr>
            <p:cNvPr id="3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5013176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20"/>
            <p:cNvSpPr txBox="1"/>
            <p:nvPr/>
          </p:nvSpPr>
          <p:spPr>
            <a:xfrm>
              <a:off x="4169568" y="5445221"/>
              <a:ext cx="151504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Practitioner</a:t>
              </a:r>
            </a:p>
            <a:p>
              <a:endParaRPr lang="en-US" sz="1200" dirty="0" smtClean="0">
                <a:solidFill>
                  <a:srgbClr val="63636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endParaRPr lang="en-US" sz="1200" dirty="0">
                <a:solidFill>
                  <a:srgbClr val="63636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grpSp>
        <p:nvGrpSpPr>
          <p:cNvPr id="35" name="Group 6"/>
          <p:cNvGrpSpPr/>
          <p:nvPr/>
        </p:nvGrpSpPr>
        <p:grpSpPr>
          <a:xfrm>
            <a:off x="4293865" y="1796821"/>
            <a:ext cx="1901825" cy="1577975"/>
            <a:chOff x="3895115" y="1724725"/>
            <a:chExt cx="1901825" cy="1577975"/>
          </a:xfrm>
        </p:grpSpPr>
        <p:pic>
          <p:nvPicPr>
            <p:cNvPr id="36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21"/>
            <p:cNvSpPr txBox="1"/>
            <p:nvPr/>
          </p:nvSpPr>
          <p:spPr>
            <a:xfrm>
              <a:off x="4029234" y="2420800"/>
              <a:ext cx="1626567" cy="769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Observation</a:t>
              </a:r>
            </a:p>
            <a:p>
              <a:pPr algn="ctr"/>
              <a:endParaRPr lang="en-US" sz="1200" dirty="0" smtClean="0">
                <a:solidFill>
                  <a:srgbClr val="63636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endParaRPr lang="en-US" sz="1200" dirty="0">
                <a:solidFill>
                  <a:srgbClr val="63636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grpSp>
        <p:nvGrpSpPr>
          <p:cNvPr id="38" name="Group 31"/>
          <p:cNvGrpSpPr/>
          <p:nvPr/>
        </p:nvGrpSpPr>
        <p:grpSpPr>
          <a:xfrm>
            <a:off x="1403648" y="2813445"/>
            <a:ext cx="2016227" cy="2535765"/>
            <a:chOff x="691389" y="3284984"/>
            <a:chExt cx="1699360" cy="1901825"/>
          </a:xfrm>
        </p:grpSpPr>
        <p:pic>
          <p:nvPicPr>
            <p:cNvPr id="39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3"/>
            <p:cNvSpPr txBox="1"/>
            <p:nvPr/>
          </p:nvSpPr>
          <p:spPr>
            <a:xfrm>
              <a:off x="691389" y="4070687"/>
              <a:ext cx="127679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Organization</a:t>
              </a:r>
            </a:p>
            <a:p>
              <a:pPr algn="ctr"/>
              <a:endParaRPr lang="en-US" sz="1600" dirty="0" smtClean="0">
                <a:solidFill>
                  <a:srgbClr val="63636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endParaRPr lang="en-US" sz="1600" dirty="0">
                <a:solidFill>
                  <a:srgbClr val="63636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grpSp>
        <p:nvGrpSpPr>
          <p:cNvPr id="41" name="Group 15"/>
          <p:cNvGrpSpPr/>
          <p:nvPr/>
        </p:nvGrpSpPr>
        <p:grpSpPr>
          <a:xfrm>
            <a:off x="545580" y="1829732"/>
            <a:ext cx="9628687" cy="4329372"/>
            <a:chOff x="718819" y="1234888"/>
            <a:chExt cx="9628686" cy="3247030"/>
          </a:xfrm>
        </p:grpSpPr>
        <p:sp>
          <p:nvSpPr>
            <p:cNvPr id="42" name="TextBox 9"/>
            <p:cNvSpPr txBox="1"/>
            <p:nvPr/>
          </p:nvSpPr>
          <p:spPr>
            <a:xfrm rot="918092">
              <a:off x="1409961" y="1645884"/>
              <a:ext cx="302198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http://</a:t>
              </a:r>
              <a:r>
                <a:rPr lang="en-US" sz="1600" dirty="0" err="1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moh.govt.nz</a:t>
              </a:r>
              <a:r>
                <a:rPr 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/</a:t>
              </a:r>
              <a:r>
                <a:rPr lang="en-US" sz="1600" dirty="0" err="1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nhi</a:t>
              </a:r>
              <a:r>
                <a:rPr 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/Patient/223</a:t>
              </a:r>
              <a:endParaRPr lang="nl-NL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3" name="TextBox 22"/>
            <p:cNvSpPr txBox="1"/>
            <p:nvPr/>
          </p:nvSpPr>
          <p:spPr>
            <a:xfrm>
              <a:off x="5746476" y="4228002"/>
              <a:ext cx="330891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http:/</a:t>
              </a:r>
              <a:r>
                <a:rPr lang="en-US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/</a:t>
              </a:r>
              <a:r>
                <a:rPr lang="en-US" sz="1600" dirty="0" err="1">
                  <a:latin typeface="Times New Roman" panose="02020603050405020304" pitchFamily="18" charset="0"/>
                  <a:ea typeface="標楷體" panose="03000509000000000000" pitchFamily="65" charset="-120"/>
                </a:rPr>
                <a:t>moh.govt.nz</a:t>
              </a:r>
              <a:r>
                <a:rPr lang="en-US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/</a:t>
              </a:r>
              <a:r>
                <a:rPr lang="en-US" sz="1600" dirty="0" err="1">
                  <a:latin typeface="Times New Roman" panose="02020603050405020304" pitchFamily="18" charset="0"/>
                  <a:ea typeface="標楷體" panose="03000509000000000000" pitchFamily="65" charset="-120"/>
                </a:rPr>
                <a:t>hpi</a:t>
              </a:r>
              <a:r>
                <a:rPr 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/Practitioner/87</a:t>
              </a:r>
              <a:endParaRPr lang="nl-NL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4" name="TextBox 23"/>
            <p:cNvSpPr txBox="1"/>
            <p:nvPr/>
          </p:nvSpPr>
          <p:spPr>
            <a:xfrm rot="20700000">
              <a:off x="5886715" y="2731174"/>
              <a:ext cx="3582969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http://lab.hospitalA.org/DiagnosticReport/4445</a:t>
              </a:r>
              <a:endParaRPr lang="nl-NL" sz="14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5" name="TextBox 24"/>
            <p:cNvSpPr txBox="1"/>
            <p:nvPr/>
          </p:nvSpPr>
          <p:spPr>
            <a:xfrm>
              <a:off x="5612435" y="1234888"/>
              <a:ext cx="47350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http://lab.hospitalA.org/Observation/3ff27</a:t>
              </a:r>
              <a:endParaRPr lang="nl-NL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6" name="TextBox 34"/>
            <p:cNvSpPr txBox="1"/>
            <p:nvPr/>
          </p:nvSpPr>
          <p:spPr>
            <a:xfrm>
              <a:off x="718819" y="3945636"/>
              <a:ext cx="33148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http://</a:t>
              </a:r>
              <a:r>
                <a:rPr lang="en-US" sz="1600" dirty="0" err="1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moh.govt.nz</a:t>
              </a:r>
              <a:r>
                <a:rPr 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/</a:t>
              </a:r>
              <a:r>
                <a:rPr lang="en-US" sz="1600" dirty="0" err="1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hpi</a:t>
              </a:r>
              <a:r>
                <a:rPr 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/Organization/1</a:t>
              </a:r>
              <a:endParaRPr lang="nl-NL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413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2679" y="1988840"/>
            <a:ext cx="6872925" cy="34506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FHIR API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hlinkClick r:id="rId3"/>
              </a:rPr>
              <a:t>https://</a:t>
            </a:r>
            <a:r>
              <a:rPr lang="en-US" altLang="zh-TW" sz="2000" dirty="0" smtClean="0">
                <a:hlinkClick r:id="rId3"/>
              </a:rPr>
              <a:t>www.hl7.org/fhir/http.html</a:t>
            </a:r>
            <a:r>
              <a:rPr lang="en-US" altLang="zh-TW" sz="2000" dirty="0" smtClean="0"/>
              <a:t> 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en-US" altLang="zh-TW" dirty="0"/>
              <a:t>RESTful API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hlinkClick r:id="rId3"/>
              </a:rPr>
              <a:t>https://</a:t>
            </a:r>
            <a:r>
              <a:rPr lang="en-US" altLang="zh-TW" sz="2000" dirty="0" smtClean="0">
                <a:hlinkClick r:id="rId3"/>
              </a:rPr>
              <a:t>www.hl7.org/fhir/http.html</a:t>
            </a:r>
            <a:r>
              <a:rPr lang="en-US" altLang="zh-TW" sz="2000" dirty="0" smtClean="0"/>
              <a:t> 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en-US" altLang="zh-TW" dirty="0"/>
              <a:t>FHIR </a:t>
            </a:r>
            <a:r>
              <a:rPr lang="en-US" altLang="zh-TW" dirty="0" smtClean="0"/>
              <a:t>Search </a:t>
            </a:r>
            <a:r>
              <a:rPr lang="en-US" altLang="zh-TW" dirty="0"/>
              <a:t>API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hlinkClick r:id="rId4"/>
              </a:rPr>
              <a:t>https://</a:t>
            </a:r>
            <a:r>
              <a:rPr lang="en-US" altLang="zh-TW" sz="2000" dirty="0" smtClean="0">
                <a:hlinkClick r:id="rId4"/>
              </a:rPr>
              <a:t>www.hl7.org/fhir/search.html</a:t>
            </a:r>
            <a:r>
              <a:rPr lang="en-US" altLang="zh-TW" sz="2000" dirty="0" smtClean="0"/>
              <a:t>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3619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Restful API?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2679" y="1988840"/>
            <a:ext cx="6872925" cy="34506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/>
              <a:t>基於 </a:t>
            </a:r>
            <a:r>
              <a:rPr lang="en-US" altLang="zh-TW" sz="2400" dirty="0" smtClean="0"/>
              <a:t>HTTP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or HTTPs</a:t>
            </a:r>
            <a:r>
              <a:rPr lang="zh-TW" altLang="en-US" sz="2400" dirty="0" smtClean="0"/>
              <a:t> 傳輸資料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有一致之 </a:t>
            </a:r>
            <a:r>
              <a:rPr lang="en-US" altLang="zh-TW" sz="2400" dirty="0" smtClean="0"/>
              <a:t>HTTP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action </a:t>
            </a:r>
            <a:r>
              <a:rPr lang="zh-TW" altLang="en-US" sz="2400" dirty="0" smtClean="0"/>
              <a:t>及 </a:t>
            </a:r>
            <a:r>
              <a:rPr lang="en-US" altLang="zh-TW" sz="2400" dirty="0" smtClean="0"/>
              <a:t>URL</a:t>
            </a:r>
            <a:r>
              <a:rPr lang="zh-TW" altLang="en-US" sz="2400" dirty="0" smtClean="0"/>
              <a:t> 風格</a:t>
            </a:r>
            <a:r>
              <a:rPr lang="en-US" altLang="zh-TW" sz="2400" dirty="0" smtClean="0"/>
              <a:t>(Restful style)</a:t>
            </a:r>
            <a:br>
              <a:rPr lang="en-US" altLang="zh-TW" sz="2400" dirty="0" smtClean="0"/>
            </a:b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endParaRPr lang="en-US" altLang="zh-TW" sz="24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1800" dirty="0" smtClean="0">
                <a:hlinkClick r:id="rId3"/>
              </a:rPr>
              <a:t>https</a:t>
            </a:r>
            <a:r>
              <a:rPr lang="en-US" altLang="zh-TW" sz="1800" dirty="0">
                <a:hlinkClick r:id="rId3"/>
              </a:rPr>
              <a:t>://</a:t>
            </a:r>
            <a:r>
              <a:rPr lang="en-US" altLang="zh-TW" sz="1800" dirty="0" smtClean="0">
                <a:hlinkClick r:id="rId3"/>
              </a:rPr>
              <a:t>developer.mozilla.org/zh-TW/docs/Web/HTTP/Methods</a:t>
            </a:r>
            <a:endParaRPr lang="en-US" altLang="zh-TW" sz="18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979719"/>
              </p:ext>
            </p:extLst>
          </p:nvPr>
        </p:nvGraphicFramePr>
        <p:xfrm>
          <a:off x="1521142" y="3458253"/>
          <a:ext cx="6096000" cy="1981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9481314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1543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Action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 Method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42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21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30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PUT</a:t>
                      </a:r>
                      <a:r>
                        <a:rPr lang="zh-TW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PATCH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636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49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88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Restful URL?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2679" y="1988840"/>
            <a:ext cx="6872925" cy="34506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優點：風格統一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建議格式</a:t>
            </a:r>
            <a:r>
              <a:rPr lang="zh-TW" altLang="en-US" sz="2400" dirty="0"/>
              <a:t>：</a:t>
            </a:r>
            <a:r>
              <a:rPr lang="zh-TW" altLang="en-US" sz="2400" b="1" dirty="0">
                <a:solidFill>
                  <a:schemeClr val="accent2"/>
                </a:solidFill>
              </a:rPr>
              <a:t>網站根目錄</a:t>
            </a:r>
            <a:r>
              <a:rPr lang="en-US" altLang="zh-TW" sz="2400" dirty="0"/>
              <a:t>/</a:t>
            </a:r>
            <a:r>
              <a:rPr lang="zh-TW" altLang="en-US" sz="2400" b="1" dirty="0">
                <a:solidFill>
                  <a:srgbClr val="92D050"/>
                </a:solidFill>
              </a:rPr>
              <a:t>資料名稱</a:t>
            </a:r>
            <a:r>
              <a:rPr lang="en-US" altLang="zh-TW" sz="2400" dirty="0"/>
              <a:t>/</a:t>
            </a:r>
            <a:r>
              <a:rPr lang="en-US" altLang="zh-TW" sz="2400" dirty="0" smtClean="0">
                <a:solidFill>
                  <a:schemeClr val="accent6"/>
                </a:solidFill>
              </a:rPr>
              <a:t>id</a:t>
            </a:r>
          </a:p>
          <a:p>
            <a:pPr lvl="1">
              <a:lnSpc>
                <a:spcPct val="150000"/>
              </a:lnSpc>
            </a:pPr>
            <a:r>
              <a:rPr lang="zh-TW" altLang="en-US" sz="2000" dirty="0" smtClean="0"/>
              <a:t>例如：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ServiceRoot</a:t>
            </a:r>
            <a:r>
              <a:rPr lang="en-US" altLang="zh-TW" sz="2000" dirty="0" smtClean="0"/>
              <a:t>/</a:t>
            </a:r>
            <a:r>
              <a:rPr lang="en-US" altLang="zh-TW" sz="2000" dirty="0" smtClean="0">
                <a:solidFill>
                  <a:srgbClr val="92D050"/>
                </a:solidFill>
              </a:rPr>
              <a:t>Patient</a:t>
            </a:r>
            <a:r>
              <a:rPr lang="en-US" altLang="zh-TW" sz="2000" dirty="0" smtClean="0"/>
              <a:t>/</a:t>
            </a:r>
            <a:r>
              <a:rPr lang="en-US" altLang="zh-TW" sz="2000" dirty="0" smtClean="0">
                <a:solidFill>
                  <a:schemeClr val="accent6"/>
                </a:solidFill>
              </a:rPr>
              <a:t>123</a:t>
            </a:r>
            <a:endParaRPr lang="en-US" altLang="zh-TW" sz="20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不建議格式</a:t>
            </a:r>
            <a:r>
              <a:rPr lang="en-US" altLang="zh-TW" sz="2400" dirty="0" smtClean="0"/>
              <a:t>: </a:t>
            </a:r>
            <a:endParaRPr lang="en-US" altLang="zh-TW" sz="2400" dirty="0"/>
          </a:p>
          <a:p>
            <a:pPr lvl="1">
              <a:lnSpc>
                <a:spcPct val="150000"/>
              </a:lnSpc>
            </a:pPr>
            <a:r>
              <a:rPr lang="en-US" altLang="zh-TW" sz="2000" dirty="0" err="1" smtClean="0"/>
              <a:t>ServiceRoot</a:t>
            </a:r>
            <a:r>
              <a:rPr lang="en-US" altLang="zh-TW" sz="2000" dirty="0" smtClean="0"/>
              <a:t>/</a:t>
            </a:r>
            <a:r>
              <a:rPr lang="en-US" altLang="zh-TW" sz="2000" dirty="0" err="1" smtClean="0"/>
              <a:t>api?type</a:t>
            </a:r>
            <a:r>
              <a:rPr lang="en-US" altLang="zh-TW" sz="2000" dirty="0" smtClean="0"/>
              <a:t>=</a:t>
            </a:r>
            <a:r>
              <a:rPr lang="en-US" altLang="zh-TW" sz="2000" dirty="0" err="1" smtClean="0"/>
              <a:t>patient&amp;id</a:t>
            </a:r>
            <a:r>
              <a:rPr lang="en-US" altLang="zh-TW" sz="2000" dirty="0" smtClean="0"/>
              <a:t>=23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err="1" smtClean="0"/>
              <a:t>ServiceRoot</a:t>
            </a:r>
            <a:r>
              <a:rPr lang="en-US" altLang="zh-TW" sz="2000" dirty="0" smtClean="0"/>
              <a:t>/</a:t>
            </a:r>
            <a:r>
              <a:rPr lang="en-US" altLang="zh-TW" sz="2000" dirty="0" err="1" smtClean="0"/>
              <a:t>getPatient.aspx?pid</a:t>
            </a:r>
            <a:r>
              <a:rPr lang="en-US" altLang="zh-TW" sz="2000" dirty="0" smtClean="0"/>
              <a:t>=123</a:t>
            </a:r>
            <a:endParaRPr lang="en-US" altLang="zh-TW" sz="2000" dirty="0"/>
          </a:p>
          <a:p>
            <a:pPr lvl="1">
              <a:lnSpc>
                <a:spcPct val="150000"/>
              </a:lnSpc>
            </a:pPr>
            <a:r>
              <a:rPr lang="en-US" altLang="zh-TW" sz="2000" dirty="0" err="1"/>
              <a:t>ServiceRoot</a:t>
            </a:r>
            <a:r>
              <a:rPr lang="en-US" altLang="zh-TW" sz="2000" dirty="0"/>
              <a:t>/</a:t>
            </a:r>
            <a:r>
              <a:rPr lang="en-US" altLang="zh-TW" sz="2000" dirty="0" err="1"/>
              <a:t>api?type</a:t>
            </a:r>
            <a:r>
              <a:rPr lang="en-US" altLang="zh-TW" sz="2000" dirty="0"/>
              <a:t>=</a:t>
            </a:r>
            <a:r>
              <a:rPr lang="en-US" altLang="zh-TW" sz="2000" dirty="0" err="1"/>
              <a:t>user&amp;id</a:t>
            </a:r>
            <a:r>
              <a:rPr lang="en-US" altLang="zh-TW" sz="2000" dirty="0"/>
              <a:t>=23</a:t>
            </a:r>
          </a:p>
        </p:txBody>
      </p:sp>
    </p:spTree>
    <p:extLst>
      <p:ext uri="{BB962C8B-B14F-4D97-AF65-F5344CB8AC3E}">
        <p14:creationId xmlns:p14="http://schemas.microsoft.com/office/powerpoint/2010/main" val="196142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自有風格 </a:t>
            </a:r>
            <a:r>
              <a:rPr lang="en-US" altLang="zh-TW" dirty="0"/>
              <a:t>API  VS Restful 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2679" y="1988840"/>
            <a:ext cx="6872925" cy="34506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自有</a:t>
            </a:r>
            <a:r>
              <a:rPr lang="zh-TW" altLang="en-US" sz="2400" dirty="0" smtClean="0"/>
              <a:t>風格</a:t>
            </a:r>
            <a:r>
              <a:rPr lang="en-US" altLang="zh-TW" sz="2400" dirty="0" smtClean="0"/>
              <a:t>API</a:t>
            </a:r>
            <a:endParaRPr lang="en-US" altLang="zh-TW" sz="2400" dirty="0"/>
          </a:p>
          <a:p>
            <a:pPr lvl="1">
              <a:lnSpc>
                <a:spcPct val="150000"/>
              </a:lnSpc>
            </a:pPr>
            <a:r>
              <a:rPr lang="zh-TW" altLang="en-US" sz="2000" dirty="0"/>
              <a:t>每個人設計</a:t>
            </a:r>
            <a:r>
              <a:rPr lang="zh-TW" altLang="en-US" sz="2000" dirty="0" smtClean="0"/>
              <a:t>之語法</a:t>
            </a:r>
            <a:r>
              <a:rPr lang="zh-TW" altLang="en-US" sz="2000" dirty="0"/>
              <a:t>及風格不一，造成使用</a:t>
            </a:r>
            <a:r>
              <a:rPr lang="zh-TW" altLang="en-US" sz="2000" dirty="0" smtClean="0"/>
              <a:t>上</a:t>
            </a:r>
            <a:r>
              <a:rPr lang="zh-TW" altLang="en-US" sz="2000" dirty="0"/>
              <a:t>的</a:t>
            </a:r>
            <a:r>
              <a:rPr lang="zh-TW" altLang="en-US" sz="2000" dirty="0" smtClean="0"/>
              <a:t>困擾</a:t>
            </a:r>
            <a:endParaRPr lang="en-US" altLang="zh-TW" sz="2000" dirty="0"/>
          </a:p>
          <a:p>
            <a:pPr lvl="2">
              <a:lnSpc>
                <a:spcPct val="150000"/>
              </a:lnSpc>
            </a:pPr>
            <a:r>
              <a:rPr lang="zh-TW" altLang="en-US" sz="1800" dirty="0" smtClean="0"/>
              <a:t>新增</a:t>
            </a:r>
            <a:r>
              <a:rPr lang="zh-TW" altLang="en-US" sz="1800" dirty="0"/>
              <a:t>病人 </a:t>
            </a:r>
            <a:r>
              <a:rPr lang="en-US" altLang="zh-TW" sz="1800" dirty="0"/>
              <a:t>(Post)    </a:t>
            </a:r>
            <a:r>
              <a:rPr lang="en-US" altLang="zh-TW" sz="1800" dirty="0" smtClean="0"/>
              <a:t>	 </a:t>
            </a:r>
            <a:r>
              <a:rPr lang="en-US" altLang="zh-TW" sz="1800" dirty="0"/>
              <a:t>/newPatient.aspx</a:t>
            </a:r>
          </a:p>
          <a:p>
            <a:pPr lvl="2">
              <a:lnSpc>
                <a:spcPct val="150000"/>
              </a:lnSpc>
            </a:pPr>
            <a:r>
              <a:rPr lang="zh-TW" altLang="en-US" sz="1800" dirty="0"/>
              <a:t>查詢所有病人 </a:t>
            </a:r>
            <a:r>
              <a:rPr lang="en-US" altLang="zh-TW" sz="1800" dirty="0"/>
              <a:t>(Get)  </a:t>
            </a:r>
            <a:r>
              <a:rPr lang="en-US" altLang="zh-TW" sz="1800" dirty="0" smtClean="0"/>
              <a:t>	 </a:t>
            </a:r>
            <a:r>
              <a:rPr lang="en-US" altLang="zh-TW" sz="1800" dirty="0"/>
              <a:t>/allPatient.aspx</a:t>
            </a:r>
          </a:p>
          <a:p>
            <a:pPr lvl="2">
              <a:lnSpc>
                <a:spcPct val="150000"/>
              </a:lnSpc>
            </a:pPr>
            <a:r>
              <a:rPr lang="zh-TW" altLang="en-US" sz="1800" dirty="0"/>
              <a:t>更新病人資料 </a:t>
            </a:r>
            <a:r>
              <a:rPr lang="en-US" altLang="zh-TW" sz="1800" dirty="0"/>
              <a:t>(Post)  </a:t>
            </a:r>
            <a:r>
              <a:rPr lang="en-US" altLang="zh-TW" sz="1800" dirty="0" smtClean="0"/>
              <a:t>	 </a:t>
            </a:r>
            <a:r>
              <a:rPr lang="en-US" altLang="zh-TW" sz="1800" dirty="0"/>
              <a:t>/</a:t>
            </a:r>
            <a:r>
              <a:rPr lang="en-US" altLang="zh-TW" sz="1800" dirty="0" err="1"/>
              <a:t>upPatient.aspx?pid</a:t>
            </a:r>
            <a:r>
              <a:rPr lang="en-US" altLang="zh-TW" sz="1800" dirty="0"/>
              <a:t>=123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Restful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API </a:t>
            </a:r>
            <a:r>
              <a:rPr lang="en-US" altLang="zh-TW" sz="2400" dirty="0"/>
              <a:t>: </a:t>
            </a:r>
            <a:r>
              <a:rPr lang="zh-TW" altLang="en-US" sz="2400" dirty="0"/>
              <a:t>資料的增修改查有一致的風格</a:t>
            </a:r>
            <a:endParaRPr lang="en-US" altLang="zh-TW" sz="2400" dirty="0"/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Ref: https://</a:t>
            </a:r>
            <a:r>
              <a:rPr lang="en-US" altLang="zh-TW" sz="2000" dirty="0" smtClean="0"/>
              <a:t>progressbar.tw/posts/53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4111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FHIR API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1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FHIR API?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2679" y="1988840"/>
            <a:ext cx="6872925" cy="34506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國際大廠也都支援 </a:t>
            </a:r>
            <a:r>
              <a:rPr lang="en-US" altLang="zh-TW" dirty="0"/>
              <a:t>FHIR </a:t>
            </a:r>
            <a:r>
              <a:rPr lang="en-US" altLang="zh-TW" dirty="0" smtClean="0"/>
              <a:t>API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格式：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 smtClean="0">
                <a:cs typeface="Times New Roman" pitchFamily="18" charset="0"/>
              </a:rPr>
              <a:t>    </a:t>
            </a:r>
            <a:r>
              <a:rPr lang="en-US" altLang="zh-TW" dirty="0">
                <a:solidFill>
                  <a:schemeClr val="accent2"/>
                </a:solidFill>
                <a:cs typeface="Times New Roman" pitchFamily="18" charset="0"/>
              </a:rPr>
              <a:t>POST</a:t>
            </a:r>
            <a:r>
              <a:rPr lang="en-US" altLang="zh-TW" dirty="0">
                <a:cs typeface="Times New Roman" pitchFamily="18" charset="0"/>
              </a:rPr>
              <a:t>		</a:t>
            </a:r>
            <a:r>
              <a:rPr lang="en-US" altLang="zh-TW" dirty="0">
                <a:solidFill>
                  <a:schemeClr val="accent6"/>
                </a:solidFill>
                <a:cs typeface="Times New Roman" pitchFamily="18" charset="0"/>
              </a:rPr>
              <a:t>http://fhir.base.root/</a:t>
            </a:r>
            <a:r>
              <a:rPr lang="en-US" altLang="zh-TW" dirty="0">
                <a:solidFill>
                  <a:srgbClr val="92D050"/>
                </a:solidFill>
                <a:cs typeface="Times New Roman" pitchFamily="18" charset="0"/>
              </a:rPr>
              <a:t>Patient</a:t>
            </a:r>
            <a:endParaRPr lang="en-US" altLang="zh-TW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>
                <a:solidFill>
                  <a:schemeClr val="accent2"/>
                </a:solidFill>
                <a:cs typeface="Times New Roman" pitchFamily="18" charset="0"/>
              </a:rPr>
              <a:t>    GET</a:t>
            </a:r>
            <a:r>
              <a:rPr lang="en-US" altLang="zh-TW" dirty="0" smtClean="0">
                <a:cs typeface="Times New Roman" pitchFamily="18" charset="0"/>
              </a:rPr>
              <a:t> 		</a:t>
            </a:r>
            <a:r>
              <a:rPr lang="en-US" altLang="zh-TW" dirty="0" smtClean="0">
                <a:solidFill>
                  <a:schemeClr val="accent6"/>
                </a:solidFill>
                <a:cs typeface="Times New Roman" pitchFamily="18" charset="0"/>
              </a:rPr>
              <a:t>http</a:t>
            </a:r>
            <a:r>
              <a:rPr lang="en-US" altLang="zh-TW" dirty="0">
                <a:solidFill>
                  <a:schemeClr val="accent6"/>
                </a:solidFill>
                <a:cs typeface="Times New Roman" pitchFamily="18" charset="0"/>
              </a:rPr>
              <a:t>://</a:t>
            </a:r>
            <a:r>
              <a:rPr lang="en-US" altLang="zh-TW" dirty="0" smtClean="0">
                <a:solidFill>
                  <a:schemeClr val="accent6"/>
                </a:solidFill>
                <a:cs typeface="Times New Roman" pitchFamily="18" charset="0"/>
              </a:rPr>
              <a:t>fhir.base.root/</a:t>
            </a:r>
            <a:r>
              <a:rPr lang="en-US" altLang="zh-TW" dirty="0" smtClean="0">
                <a:solidFill>
                  <a:srgbClr val="92D050"/>
                </a:solidFill>
                <a:cs typeface="Times New Roman" pitchFamily="18" charset="0"/>
              </a:rPr>
              <a:t>Patient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>
                <a:solidFill>
                  <a:schemeClr val="accent2"/>
                </a:solidFill>
                <a:cs typeface="Times New Roman" pitchFamily="18" charset="0"/>
              </a:rPr>
              <a:t>    PUT</a:t>
            </a:r>
            <a:r>
              <a:rPr lang="en-US" altLang="zh-TW" dirty="0" smtClean="0">
                <a:cs typeface="Times New Roman" pitchFamily="18" charset="0"/>
              </a:rPr>
              <a:t> 		</a:t>
            </a:r>
            <a:r>
              <a:rPr lang="en-US" altLang="zh-TW" dirty="0" smtClean="0">
                <a:solidFill>
                  <a:schemeClr val="accent6"/>
                </a:solidFill>
                <a:cs typeface="Times New Roman" pitchFamily="18" charset="0"/>
              </a:rPr>
              <a:t>http</a:t>
            </a:r>
            <a:r>
              <a:rPr lang="en-US" altLang="zh-TW" dirty="0">
                <a:solidFill>
                  <a:schemeClr val="accent6"/>
                </a:solidFill>
                <a:cs typeface="Times New Roman" pitchFamily="18" charset="0"/>
              </a:rPr>
              <a:t>://</a:t>
            </a:r>
            <a:r>
              <a:rPr lang="en-US" altLang="zh-TW" dirty="0" smtClean="0">
                <a:solidFill>
                  <a:schemeClr val="accent6"/>
                </a:solidFill>
                <a:cs typeface="Times New Roman" pitchFamily="18" charset="0"/>
              </a:rPr>
              <a:t>fhir.base.root/</a:t>
            </a:r>
            <a:r>
              <a:rPr lang="en-US" altLang="zh-TW" dirty="0">
                <a:solidFill>
                  <a:srgbClr val="92D050"/>
                </a:solidFill>
                <a:cs typeface="Times New Roman" pitchFamily="18" charset="0"/>
              </a:rPr>
              <a:t>Patient</a:t>
            </a:r>
            <a:r>
              <a:rPr lang="en-US" altLang="zh-TW" dirty="0" smtClean="0">
                <a:solidFill>
                  <a:srgbClr val="92D050"/>
                </a:solidFill>
                <a:cs typeface="Times New Roman" pitchFamily="18" charset="0"/>
              </a:rPr>
              <a:t>/</a:t>
            </a:r>
            <a:r>
              <a:rPr lang="en-US" altLang="zh-TW" dirty="0" smtClean="0">
                <a:solidFill>
                  <a:srgbClr val="00B050"/>
                </a:solidFill>
                <a:cs typeface="Times New Roman" pitchFamily="18" charset="0"/>
              </a:rPr>
              <a:t>123</a:t>
            </a:r>
            <a:endParaRPr lang="en-US" altLang="zh-TW" dirty="0">
              <a:solidFill>
                <a:srgbClr val="00B050"/>
              </a:solidFill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>
                <a:cs typeface="Times New Roman" pitchFamily="18" charset="0"/>
              </a:rPr>
              <a:t>    </a:t>
            </a:r>
            <a:r>
              <a:rPr lang="en-US" altLang="zh-TW" dirty="0" smtClean="0">
                <a:solidFill>
                  <a:schemeClr val="accent2"/>
                </a:solidFill>
                <a:cs typeface="Times New Roman" pitchFamily="18" charset="0"/>
              </a:rPr>
              <a:t>DELETE</a:t>
            </a:r>
            <a:r>
              <a:rPr lang="en-US" altLang="zh-TW" dirty="0" smtClean="0">
                <a:cs typeface="Times New Roman" pitchFamily="18" charset="0"/>
              </a:rPr>
              <a:t> 		</a:t>
            </a:r>
            <a:r>
              <a:rPr lang="en-US" altLang="zh-TW" dirty="0" smtClean="0">
                <a:solidFill>
                  <a:schemeClr val="accent6"/>
                </a:solidFill>
                <a:cs typeface="Times New Roman" pitchFamily="18" charset="0"/>
              </a:rPr>
              <a:t>http</a:t>
            </a:r>
            <a:r>
              <a:rPr lang="en-US" altLang="zh-TW" dirty="0">
                <a:solidFill>
                  <a:schemeClr val="accent6"/>
                </a:solidFill>
                <a:cs typeface="Times New Roman" pitchFamily="18" charset="0"/>
              </a:rPr>
              <a:t>://fhir.base.root</a:t>
            </a:r>
            <a:r>
              <a:rPr lang="en-US" altLang="zh-TW" dirty="0" smtClean="0">
                <a:solidFill>
                  <a:schemeClr val="accent6"/>
                </a:solidFill>
                <a:cs typeface="Times New Roman" pitchFamily="18" charset="0"/>
              </a:rPr>
              <a:t>//</a:t>
            </a:r>
            <a:r>
              <a:rPr lang="en-US" altLang="zh-TW" dirty="0">
                <a:solidFill>
                  <a:srgbClr val="92D050"/>
                </a:solidFill>
                <a:cs typeface="Times New Roman" pitchFamily="18" charset="0"/>
              </a:rPr>
              <a:t>Patient</a:t>
            </a:r>
            <a:r>
              <a:rPr lang="en-US" altLang="zh-TW" dirty="0" smtClean="0">
                <a:solidFill>
                  <a:srgbClr val="92D050"/>
                </a:solidFill>
                <a:cs typeface="Times New Roman" pitchFamily="18" charset="0"/>
              </a:rPr>
              <a:t>/</a:t>
            </a:r>
            <a:r>
              <a:rPr lang="en-US" altLang="zh-TW" dirty="0" smtClean="0">
                <a:solidFill>
                  <a:srgbClr val="00B050"/>
                </a:solidFill>
                <a:cs typeface="Times New Roman" pitchFamily="18" charset="0"/>
              </a:rPr>
              <a:t>123</a:t>
            </a:r>
            <a:endParaRPr lang="en-US" altLang="zh-TW" dirty="0">
              <a:solidFill>
                <a:srgbClr val="00B050"/>
              </a:solidFill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dirty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grpSp>
        <p:nvGrpSpPr>
          <p:cNvPr id="4" name="群組 34"/>
          <p:cNvGrpSpPr/>
          <p:nvPr/>
        </p:nvGrpSpPr>
        <p:grpSpPr>
          <a:xfrm>
            <a:off x="1413976" y="3140968"/>
            <a:ext cx="6706912" cy="499272"/>
            <a:chOff x="334577" y="1507141"/>
            <a:chExt cx="6767626" cy="499272"/>
          </a:xfrm>
        </p:grpSpPr>
        <p:grpSp>
          <p:nvGrpSpPr>
            <p:cNvPr id="5" name="群組 23"/>
            <p:cNvGrpSpPr/>
            <p:nvPr/>
          </p:nvGrpSpPr>
          <p:grpSpPr>
            <a:xfrm>
              <a:off x="334577" y="1507141"/>
              <a:ext cx="5673620" cy="499272"/>
              <a:chOff x="334577" y="1507141"/>
              <a:chExt cx="5673620" cy="499272"/>
            </a:xfrm>
          </p:grpSpPr>
          <p:grpSp>
            <p:nvGrpSpPr>
              <p:cNvPr id="7" name="群組 32"/>
              <p:cNvGrpSpPr/>
              <p:nvPr/>
            </p:nvGrpSpPr>
            <p:grpSpPr>
              <a:xfrm>
                <a:off x="2162719" y="1507141"/>
                <a:ext cx="3845478" cy="499272"/>
                <a:chOff x="2162719" y="1507141"/>
                <a:chExt cx="3845478" cy="499272"/>
              </a:xfrm>
            </p:grpSpPr>
            <p:cxnSp>
              <p:nvCxnSpPr>
                <p:cNvPr id="9" name="直線接點 8"/>
                <p:cNvCxnSpPr/>
                <p:nvPr/>
              </p:nvCxnSpPr>
              <p:spPr>
                <a:xfrm rot="5400000">
                  <a:off x="1913480" y="1756380"/>
                  <a:ext cx="499272" cy="794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接點 9"/>
                <p:cNvCxnSpPr/>
                <p:nvPr/>
              </p:nvCxnSpPr>
              <p:spPr>
                <a:xfrm rot="5400000">
                  <a:off x="3642180" y="1756380"/>
                  <a:ext cx="499272" cy="794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" name="文字方塊 10"/>
                <p:cNvSpPr txBox="1"/>
                <p:nvPr/>
              </p:nvSpPr>
              <p:spPr>
                <a:xfrm>
                  <a:off x="2274695" y="1556722"/>
                  <a:ext cx="15151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 smtClean="0">
                      <a:solidFill>
                        <a:schemeClr val="accent6"/>
                      </a:solidFill>
                      <a:latin typeface="Times New Roman" pitchFamily="18" charset="0"/>
                      <a:cs typeface="Times New Roman" pitchFamily="18" charset="0"/>
                    </a:rPr>
                    <a:t>Service Base</a:t>
                  </a:r>
                  <a:endParaRPr lang="zh-TW" altLang="en-US" sz="2000" dirty="0">
                    <a:solidFill>
                      <a:schemeClr val="accent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2" name="直線接點 11"/>
                <p:cNvCxnSpPr/>
                <p:nvPr/>
              </p:nvCxnSpPr>
              <p:spPr>
                <a:xfrm rot="5400000">
                  <a:off x="3714411" y="1756380"/>
                  <a:ext cx="499272" cy="794"/>
                </a:xfrm>
                <a:prstGeom prst="line">
                  <a:avLst/>
                </a:prstGeom>
                <a:ln>
                  <a:solidFill>
                    <a:srgbClr val="92D050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接點 12"/>
                <p:cNvCxnSpPr/>
                <p:nvPr/>
              </p:nvCxnSpPr>
              <p:spPr>
                <a:xfrm rot="5400000">
                  <a:off x="5073585" y="1756380"/>
                  <a:ext cx="499272" cy="794"/>
                </a:xfrm>
                <a:prstGeom prst="line">
                  <a:avLst/>
                </a:prstGeom>
                <a:ln>
                  <a:solidFill>
                    <a:srgbClr val="92D050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字方塊 13"/>
                <p:cNvSpPr txBox="1"/>
                <p:nvPr/>
              </p:nvSpPr>
              <p:spPr>
                <a:xfrm>
                  <a:off x="4074805" y="1556722"/>
                  <a:ext cx="1138453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 smtClean="0">
                      <a:solidFill>
                        <a:srgbClr val="92D050"/>
                      </a:solidFill>
                      <a:latin typeface="Times New Roman" pitchFamily="18" charset="0"/>
                      <a:cs typeface="Times New Roman" pitchFamily="18" charset="0"/>
                    </a:rPr>
                    <a:t>Resource</a:t>
                  </a:r>
                  <a:endParaRPr lang="zh-TW" altLang="en-US" sz="2000" dirty="0">
                    <a:solidFill>
                      <a:srgbClr val="92D05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5" name="直線接點 14"/>
                <p:cNvCxnSpPr/>
                <p:nvPr/>
              </p:nvCxnSpPr>
              <p:spPr>
                <a:xfrm rot="5400000">
                  <a:off x="5142305" y="1756380"/>
                  <a:ext cx="499272" cy="794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/>
                <p:cNvCxnSpPr/>
                <p:nvPr/>
              </p:nvCxnSpPr>
              <p:spPr>
                <a:xfrm rot="5400000">
                  <a:off x="5758164" y="1756380"/>
                  <a:ext cx="499272" cy="794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17" name="文字方塊 16"/>
                <p:cNvSpPr txBox="1"/>
                <p:nvPr/>
              </p:nvSpPr>
              <p:spPr>
                <a:xfrm>
                  <a:off x="5501335" y="1556722"/>
                  <a:ext cx="397866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 smtClean="0">
                      <a:solidFill>
                        <a:srgbClr val="00B050"/>
                      </a:solidFill>
                      <a:latin typeface="Times New Roman" pitchFamily="18" charset="0"/>
                      <a:cs typeface="Times New Roman" pitchFamily="18" charset="0"/>
                    </a:rPr>
                    <a:t>Id</a:t>
                  </a:r>
                  <a:endParaRPr lang="zh-TW" altLang="en-US" sz="20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8" name="文字方塊 7"/>
              <p:cNvSpPr txBox="1"/>
              <p:nvPr/>
            </p:nvSpPr>
            <p:spPr>
              <a:xfrm>
                <a:off x="334577" y="1556722"/>
                <a:ext cx="172917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Http</a:t>
                </a:r>
                <a:r>
                  <a:rPr lang="zh-TW" altLang="en-US" sz="20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TW" sz="20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Operation</a:t>
                </a:r>
                <a:endParaRPr lang="zh-TW" altLang="en-US" sz="2000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" name="文字方塊 5"/>
            <p:cNvSpPr txBox="1"/>
            <p:nvPr/>
          </p:nvSpPr>
          <p:spPr>
            <a:xfrm>
              <a:off x="6111960" y="1556722"/>
              <a:ext cx="99024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Method</a:t>
              </a:r>
              <a:endParaRPr lang="zh-TW" alt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群組 20"/>
          <p:cNvGrpSpPr/>
          <p:nvPr/>
        </p:nvGrpSpPr>
        <p:grpSpPr>
          <a:xfrm>
            <a:off x="7189218" y="3861048"/>
            <a:ext cx="925253" cy="2160240"/>
            <a:chOff x="6142476" y="2500306"/>
            <a:chExt cx="1095722" cy="3283267"/>
          </a:xfrm>
        </p:grpSpPr>
        <p:sp>
          <p:nvSpPr>
            <p:cNvPr id="19" name="文字方塊 18"/>
            <p:cNvSpPr txBox="1"/>
            <p:nvPr/>
          </p:nvSpPr>
          <p:spPr>
            <a:xfrm>
              <a:off x="6142476" y="2500306"/>
              <a:ext cx="1010298" cy="608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TW" sz="20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reate</a:t>
              </a:r>
              <a:endParaRPr lang="zh-TW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142476" y="3424386"/>
              <a:ext cx="843243" cy="608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TW" sz="20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ead</a:t>
              </a:r>
              <a:endParaRPr lang="zh-TW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142476" y="4251382"/>
              <a:ext cx="1095722" cy="608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TW" sz="20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pdate</a:t>
              </a:r>
              <a:endParaRPr lang="zh-TW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142476" y="5175461"/>
              <a:ext cx="1010298" cy="608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TW" sz="20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elete</a:t>
              </a:r>
              <a:endParaRPr lang="zh-TW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215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 </a:t>
            </a:r>
            <a:r>
              <a:rPr lang="en-US" altLang="zh-TW" dirty="0"/>
              <a:t>resources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2679" y="1988840"/>
            <a:ext cx="6872925" cy="34506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accent2"/>
                </a:solidFill>
                <a:cs typeface="Times New Roman" pitchFamily="18" charset="0"/>
              </a:rPr>
              <a:t>POST</a:t>
            </a:r>
            <a:r>
              <a:rPr lang="en-US" altLang="zh-TW" dirty="0">
                <a:cs typeface="Times New Roman" pitchFamily="18" charset="0"/>
              </a:rPr>
              <a:t> </a:t>
            </a:r>
            <a:r>
              <a:rPr lang="en-US" altLang="zh-TW" dirty="0" smtClean="0"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chemeClr val="accent6"/>
                </a:solidFill>
                <a:cs typeface="Times New Roman" pitchFamily="18" charset="0"/>
              </a:rPr>
              <a:t>http</a:t>
            </a:r>
            <a:r>
              <a:rPr lang="en-US" altLang="zh-TW" dirty="0">
                <a:solidFill>
                  <a:schemeClr val="accent6"/>
                </a:solidFill>
                <a:cs typeface="Times New Roman" pitchFamily="18" charset="0"/>
              </a:rPr>
              <a:t>://</a:t>
            </a:r>
            <a:r>
              <a:rPr lang="en-US" altLang="zh-TW" dirty="0" smtClean="0">
                <a:solidFill>
                  <a:schemeClr val="accent6"/>
                </a:solidFill>
                <a:cs typeface="Times New Roman" pitchFamily="18" charset="0"/>
              </a:rPr>
              <a:t>fhir.base.root/</a:t>
            </a:r>
            <a:r>
              <a:rPr lang="en-US" altLang="zh-TW" dirty="0" smtClean="0">
                <a:solidFill>
                  <a:srgbClr val="92D050"/>
                </a:solidFill>
                <a:cs typeface="Times New Roman" pitchFamily="18" charset="0"/>
              </a:rPr>
              <a:t>ResourceName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用途：新增某類</a:t>
            </a:r>
            <a:r>
              <a:rPr lang="en-US" altLang="zh-TW" dirty="0" smtClean="0"/>
              <a:t>Resource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說明：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sz="1800" dirty="0" err="1" smtClean="0">
                <a:solidFill>
                  <a:srgbClr val="92D050"/>
                </a:solidFill>
                <a:cs typeface="Times New Roman" pitchFamily="18" charset="0"/>
              </a:rPr>
              <a:t>ResourceName</a:t>
            </a:r>
            <a:r>
              <a:rPr lang="zh-TW" altLang="en-US" sz="1800" dirty="0" smtClean="0"/>
              <a:t>：</a:t>
            </a:r>
            <a:r>
              <a:rPr lang="en-US" altLang="zh-TW" sz="1800" dirty="0" smtClean="0"/>
              <a:t>Resource</a:t>
            </a:r>
            <a:r>
              <a:rPr lang="zh-TW" altLang="en-US" sz="1800" dirty="0" smtClean="0"/>
              <a:t>名稱</a:t>
            </a:r>
            <a:endParaRPr lang="en-US" altLang="zh-TW" sz="1800" dirty="0" smtClean="0"/>
          </a:p>
          <a:p>
            <a:pPr lvl="2">
              <a:lnSpc>
                <a:spcPct val="150000"/>
              </a:lnSpc>
            </a:pPr>
            <a:r>
              <a:rPr lang="en-US" altLang="zh-TW" dirty="0" smtClean="0"/>
              <a:t>Ex</a:t>
            </a:r>
            <a:r>
              <a:rPr lang="zh-TW" altLang="en-US" dirty="0" smtClean="0"/>
              <a:t>：</a:t>
            </a:r>
            <a:r>
              <a:rPr lang="en-US" altLang="zh-TW" dirty="0" smtClean="0"/>
              <a:t>Organization(</a:t>
            </a:r>
            <a:r>
              <a:rPr lang="zh-TW" altLang="en-US" dirty="0" smtClean="0"/>
              <a:t>組織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Patient(</a:t>
            </a:r>
            <a:r>
              <a:rPr lang="zh-TW" altLang="en-US" dirty="0" smtClean="0"/>
              <a:t>病人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Observation(</a:t>
            </a:r>
            <a:r>
              <a:rPr lang="zh-TW" altLang="en-US" dirty="0" smtClean="0"/>
              <a:t>量測資料</a:t>
            </a:r>
            <a:r>
              <a:rPr lang="en-US" altLang="zh-TW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zh-TW" altLang="en-US" dirty="0"/>
              <a:t>透過</a:t>
            </a:r>
            <a:r>
              <a:rPr lang="en-US" altLang="zh-TW" dirty="0">
                <a:solidFill>
                  <a:schemeClr val="accent2"/>
                </a:solidFill>
              </a:rPr>
              <a:t>HTTP</a:t>
            </a:r>
            <a:r>
              <a:rPr lang="zh-TW" altLang="en-US" dirty="0">
                <a:solidFill>
                  <a:schemeClr val="accent2"/>
                </a:solidFill>
              </a:rPr>
              <a:t> </a:t>
            </a:r>
            <a:r>
              <a:rPr lang="en-US" altLang="zh-TW" dirty="0">
                <a:solidFill>
                  <a:schemeClr val="accent2"/>
                </a:solidFill>
              </a:rPr>
              <a:t>POST</a:t>
            </a:r>
            <a:r>
              <a:rPr lang="zh-TW" altLang="en-US" dirty="0" smtClean="0"/>
              <a:t>方式上</a:t>
            </a:r>
            <a:r>
              <a:rPr lang="zh-TW" altLang="en-US" dirty="0"/>
              <a:t>傳</a:t>
            </a:r>
            <a:r>
              <a:rPr lang="en-US" altLang="zh-TW" dirty="0" smtClean="0"/>
              <a:t>Resource</a:t>
            </a:r>
          </a:p>
          <a:p>
            <a:pPr>
              <a:lnSpc>
                <a:spcPct val="150000"/>
              </a:lnSpc>
            </a:pPr>
            <a:r>
              <a:rPr lang="zh-TW" altLang="en-US" sz="1800" dirty="0" smtClean="0"/>
              <a:t>注意事項：</a:t>
            </a:r>
            <a:endParaRPr lang="en-US" altLang="zh-TW" sz="1800" dirty="0" smtClean="0"/>
          </a:p>
          <a:p>
            <a:pPr lvl="1">
              <a:lnSpc>
                <a:spcPct val="150000"/>
              </a:lnSpc>
            </a:pPr>
            <a:r>
              <a:rPr lang="zh-TW" altLang="en-US" sz="1800" dirty="0" smtClean="0">
                <a:cs typeface="Times New Roman" pitchFamily="18" charset="0"/>
              </a:rPr>
              <a:t>若有</a:t>
            </a:r>
            <a:r>
              <a:rPr lang="zh-TW" altLang="en-US" sz="1800" dirty="0">
                <a:cs typeface="Times New Roman" pitchFamily="18" charset="0"/>
              </a:rPr>
              <a:t>參考</a:t>
            </a:r>
            <a:r>
              <a:rPr lang="zh-TW" altLang="en-US" sz="1800" dirty="0" smtClean="0">
                <a:cs typeface="Times New Roman" pitchFamily="18" charset="0"/>
              </a:rPr>
              <a:t>到其他</a:t>
            </a:r>
            <a:r>
              <a:rPr lang="en-US" altLang="zh-TW" sz="1800" dirty="0">
                <a:cs typeface="Times New Roman" pitchFamily="18" charset="0"/>
              </a:rPr>
              <a:t>R</a:t>
            </a:r>
            <a:r>
              <a:rPr lang="en-US" altLang="zh-TW" sz="1800" dirty="0" smtClean="0">
                <a:cs typeface="Times New Roman" pitchFamily="18" charset="0"/>
              </a:rPr>
              <a:t>esource</a:t>
            </a:r>
            <a:r>
              <a:rPr lang="zh-TW" altLang="en-US" sz="1800" dirty="0" smtClean="0">
                <a:cs typeface="Times New Roman" pitchFamily="18" charset="0"/>
              </a:rPr>
              <a:t>，被參考的</a:t>
            </a:r>
            <a:r>
              <a:rPr lang="en-US" altLang="zh-TW" sz="1800" dirty="0" smtClean="0">
                <a:cs typeface="Times New Roman" pitchFamily="18" charset="0"/>
              </a:rPr>
              <a:t>FHIR</a:t>
            </a:r>
            <a:r>
              <a:rPr lang="zh-TW" altLang="en-US" sz="1800" dirty="0" smtClean="0">
                <a:cs typeface="Times New Roman" pitchFamily="18" charset="0"/>
              </a:rPr>
              <a:t> </a:t>
            </a:r>
            <a:r>
              <a:rPr lang="en-US" altLang="zh-TW" sz="1800" dirty="0">
                <a:cs typeface="Times New Roman" pitchFamily="18" charset="0"/>
              </a:rPr>
              <a:t>R</a:t>
            </a:r>
            <a:r>
              <a:rPr lang="en-US" altLang="zh-TW" sz="1800" dirty="0" smtClean="0">
                <a:cs typeface="Times New Roman" pitchFamily="18" charset="0"/>
              </a:rPr>
              <a:t>esource</a:t>
            </a:r>
            <a:r>
              <a:rPr lang="zh-TW" altLang="en-US" sz="1800" dirty="0" smtClean="0">
                <a:cs typeface="Times New Roman" pitchFamily="18" charset="0"/>
              </a:rPr>
              <a:t>必須存在</a:t>
            </a:r>
            <a:endParaRPr lang="en-US" altLang="zh-TW" sz="18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dirty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25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4662</TotalTime>
  <Words>2302</Words>
  <Application>Microsoft Office PowerPoint</Application>
  <PresentationFormat>如螢幕大小 (4:3)</PresentationFormat>
  <Paragraphs>438</Paragraphs>
  <Slides>38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5" baseType="lpstr">
      <vt:lpstr>新細明體</vt:lpstr>
      <vt:lpstr>標楷體</vt:lpstr>
      <vt:lpstr>Arial</vt:lpstr>
      <vt:lpstr>Calibri</vt:lpstr>
      <vt:lpstr>Rockwell</vt:lpstr>
      <vt:lpstr>Times New Roman</vt:lpstr>
      <vt:lpstr>Gallery</vt:lpstr>
      <vt:lpstr>FHIR API</vt:lpstr>
      <vt:lpstr>課程大綱 </vt:lpstr>
      <vt:lpstr>Restful API</vt:lpstr>
      <vt:lpstr>What is Restful API?</vt:lpstr>
      <vt:lpstr>What is Restful URL?</vt:lpstr>
      <vt:lpstr>自有風格 API  VS Restful API</vt:lpstr>
      <vt:lpstr>FHIR API</vt:lpstr>
      <vt:lpstr>What FHIR API?</vt:lpstr>
      <vt:lpstr>新增 resources</vt:lpstr>
      <vt:lpstr>Case1：新增病人基本資料</vt:lpstr>
      <vt:lpstr>Case2：新增病人的狀況</vt:lpstr>
      <vt:lpstr>Case3：新增病人的檢測資訊</vt:lpstr>
      <vt:lpstr>修改 resources</vt:lpstr>
      <vt:lpstr>刪除 resources</vt:lpstr>
      <vt:lpstr>查詢 resources</vt:lpstr>
      <vt:lpstr>查詢 resources</vt:lpstr>
      <vt:lpstr>查詢 resources</vt:lpstr>
      <vt:lpstr>使用教學</vt:lpstr>
      <vt:lpstr>指定HTTP mine type</vt:lpstr>
      <vt:lpstr>應用情境</vt:lpstr>
      <vt:lpstr>FHIR Search API</vt:lpstr>
      <vt:lpstr>FHIR search 查詢條件</vt:lpstr>
      <vt:lpstr>通用查詢條件</vt:lpstr>
      <vt:lpstr>數值或日期查詢條件</vt:lpstr>
      <vt:lpstr>數值查詢範例</vt:lpstr>
      <vt:lpstr>日期時間查詢範例</vt:lpstr>
      <vt:lpstr>查詢範例</vt:lpstr>
      <vt:lpstr>字串查詢條件</vt:lpstr>
      <vt:lpstr>URL 查詢</vt:lpstr>
      <vt:lpstr>URL 查詢</vt:lpstr>
      <vt:lpstr>URL 查詢</vt:lpstr>
      <vt:lpstr>token 及 identifier 查詢條件</vt:lpstr>
      <vt:lpstr>基於 reference 之查詢</vt:lpstr>
      <vt:lpstr>進階查詢</vt:lpstr>
      <vt:lpstr>進階查詢</vt:lpstr>
      <vt:lpstr>可用查詢參數</vt:lpstr>
      <vt:lpstr>It’s all about combining resources . . 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健保署鼓勵醫事服務機構即時查詢病患就醫資訊方案 上傳醫療檢查影像格式與機制 問題討論</dc:title>
  <dc:creator>Administrator</dc:creator>
  <cp:lastModifiedBy>chhsiao</cp:lastModifiedBy>
  <cp:revision>716</cp:revision>
  <dcterms:created xsi:type="dcterms:W3CDTF">2018-01-24T01:28:29Z</dcterms:created>
  <dcterms:modified xsi:type="dcterms:W3CDTF">2020-03-01T00:49:18Z</dcterms:modified>
</cp:coreProperties>
</file>