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81" r:id="rId3"/>
    <p:sldId id="306" r:id="rId4"/>
    <p:sldId id="291" r:id="rId5"/>
    <p:sldId id="304" r:id="rId6"/>
    <p:sldId id="305" r:id="rId7"/>
    <p:sldId id="294" r:id="rId8"/>
    <p:sldId id="295" r:id="rId9"/>
    <p:sldId id="296" r:id="rId10"/>
    <p:sldId id="297" r:id="rId11"/>
    <p:sldId id="302" r:id="rId12"/>
    <p:sldId id="303" r:id="rId13"/>
    <p:sldId id="299" r:id="rId14"/>
    <p:sldId id="300" r:id="rId15"/>
    <p:sldId id="283" r:id="rId16"/>
    <p:sldId id="307" r:id="rId1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1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4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5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1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2020/3/10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+mj-ea"/>
              </a:rPr>
              <a:t>FHIR</a:t>
            </a:r>
            <a:r>
              <a:rPr lang="zh-TW" altLang="en-US" sz="5400" dirty="0" smtClean="0">
                <a:latin typeface="+mj-ea"/>
              </a:rPr>
              <a:t> 醫護表單</a:t>
            </a:r>
            <a:r>
              <a:rPr lang="zh-TW" altLang="en-US" sz="5400" dirty="0">
                <a:latin typeface="+mj-ea"/>
              </a:rPr>
              <a:t>初</a:t>
            </a:r>
            <a:r>
              <a:rPr lang="zh-TW" altLang="en-US" sz="5400" dirty="0" smtClean="0">
                <a:latin typeface="+mj-ea"/>
              </a:rPr>
              <a:t>體驗</a:t>
            </a:r>
            <a:endParaRPr lang="zh-TW" altLang="en-US" sz="54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Patient </a:t>
            </a:r>
            <a:r>
              <a:rPr lang="en-US" altLang="zh-TW" dirty="0" smtClean="0"/>
              <a:t>Organization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355084" y="3198783"/>
            <a:ext cx="1692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b="1" dirty="0" err="1" smtClean="0">
                <a:solidFill>
                  <a:srgbClr val="FF0000"/>
                </a:solidFill>
              </a:rPr>
              <a:t>managingOrganization</a:t>
            </a:r>
            <a:r>
              <a:rPr lang="zh-TW" altLang="en-US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reference to </a:t>
            </a:r>
            <a:endParaRPr lang="en-US" altLang="zh-TW" sz="27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411863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先有組織</a:t>
            </a:r>
            <a:endParaRPr lang="en-US" altLang="zh-TW" b="1" dirty="0" smtClean="0"/>
          </a:p>
          <a:p>
            <a:r>
              <a:rPr lang="zh-TW" altLang="en-US" b="1" dirty="0" smtClean="0"/>
              <a:t>再新增病人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480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Organization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0460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67948"/>
            <a:ext cx="8229600" cy="4158215"/>
          </a:xfrm>
        </p:spPr>
        <p:txBody>
          <a:bodyPr/>
          <a:lstStyle/>
          <a:p>
            <a:r>
              <a:rPr lang="zh-TW" altLang="en-US" dirty="0" smtClean="0"/>
              <a:t>新增組織</a:t>
            </a:r>
            <a:endParaRPr lang="en-US" altLang="zh-TW" dirty="0" smtClean="0"/>
          </a:p>
          <a:p>
            <a:r>
              <a:rPr lang="zh-TW" altLang="en-US" dirty="0" smtClean="0"/>
              <a:t>新增組織所屬人員</a:t>
            </a:r>
            <a:endParaRPr lang="en-US" altLang="zh-TW" dirty="0" smtClean="0"/>
          </a:p>
          <a:p>
            <a:r>
              <a:rPr lang="zh-TW" altLang="en-US" dirty="0" smtClean="0"/>
              <a:t>查詢組織所屬人員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59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FHIR</a:t>
            </a:r>
            <a:r>
              <a:rPr lang="zh-TW" altLang="en-US" sz="2400" dirty="0" smtClean="0"/>
              <a:t> 表單新增與查詢，步驟說明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400" dirty="0"/>
              <a:t>https://</a:t>
            </a:r>
            <a:r>
              <a:rPr lang="en-US" altLang="zh-TW" sz="2400" dirty="0" smtClean="0"/>
              <a:t>mos2718.github.io/JS-FHIR2020/formStep.html</a:t>
            </a:r>
          </a:p>
          <a:p>
            <a:r>
              <a:rPr lang="zh-TW" altLang="en-US" sz="2400" dirty="0" smtClean="0"/>
              <a:t>範例程式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/>
              <a:t>Repository URL</a:t>
            </a:r>
          </a:p>
          <a:p>
            <a:pPr lvl="2"/>
            <a:r>
              <a:rPr lang="en-US" altLang="zh-TW" sz="2000" dirty="0"/>
              <a:t>https://github.com/mos2718/JS-FHIR2020</a:t>
            </a:r>
          </a:p>
          <a:p>
            <a:pPr lvl="1"/>
            <a:r>
              <a:rPr lang="en-US" altLang="zh-TW" sz="2000" dirty="0" smtClean="0"/>
              <a:t>Post </a:t>
            </a:r>
            <a:r>
              <a:rPr lang="en-US" altLang="zh-TW" sz="2000" dirty="0"/>
              <a:t>resource URL</a:t>
            </a:r>
          </a:p>
          <a:p>
            <a:pPr lvl="2"/>
            <a:r>
              <a:rPr lang="en-US" altLang="zh-TW" sz="2000" dirty="0"/>
              <a:t>https://mos2718.github.io/JS-FHIR2020/postResorce.html</a:t>
            </a:r>
          </a:p>
          <a:p>
            <a:pPr lvl="1"/>
            <a:r>
              <a:rPr lang="en-US" altLang="zh-TW" sz="2000" dirty="0" smtClean="0"/>
              <a:t>Patient </a:t>
            </a:r>
            <a:r>
              <a:rPr lang="en-US" altLang="zh-TW" sz="2000" dirty="0"/>
              <a:t>list URL</a:t>
            </a:r>
          </a:p>
          <a:p>
            <a:pPr lvl="2"/>
            <a:r>
              <a:rPr lang="en-US" altLang="zh-TW" sz="2000" dirty="0"/>
              <a:t>https://mos2718.github.io/JS-FHIR2020/FHIRdata2Table.html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7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dirty="0" smtClean="0"/>
              <a:t>Observation: </a:t>
            </a:r>
            <a:r>
              <a:rPr lang="zh-TW" altLang="en-US" dirty="0" smtClean="0"/>
              <a:t>檢查及觀察資訊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</a:t>
            </a:r>
            <a:r>
              <a:rPr lang="zh-TW" altLang="en-US" smtClean="0"/>
              <a:t>檢驗值、影像發現等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Observation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Conduction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9574" y="3198783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Observation</a:t>
            </a:r>
          </a:p>
          <a:p>
            <a:pPr algn="ctr"/>
            <a:r>
              <a:rPr lang="en-US" altLang="zh-TW" sz="2700" dirty="0" smtClean="0"/>
              <a:t>Condition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Subset </a:t>
            </a:r>
            <a:r>
              <a:rPr lang="zh-TW" altLang="en-US" sz="2700" dirty="0" smtClean="0"/>
              <a:t> </a:t>
            </a:r>
            <a:r>
              <a:rPr lang="en-US" altLang="zh-TW" sz="2700" dirty="0" smtClean="0"/>
              <a:t>reference to </a:t>
            </a:r>
            <a:endParaRPr lang="en-US" altLang="zh-TW" sz="27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218974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先有病人</a:t>
            </a:r>
            <a:endParaRPr lang="en-US" altLang="zh-TW" b="1" dirty="0" smtClean="0"/>
          </a:p>
          <a:p>
            <a:r>
              <a:rPr lang="zh-TW" altLang="en-US" b="1" dirty="0" smtClean="0"/>
              <a:t>再新增病人問題及量測資料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51952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Patient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007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resource id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Resource id: </a:t>
            </a:r>
          </a:p>
          <a:p>
            <a:pPr lvl="1"/>
            <a:r>
              <a:rPr lang="zh-TW" altLang="en-US" dirty="0" smtClean="0"/>
              <a:t>資料上傳後 </a:t>
            </a:r>
            <a:r>
              <a:rPr lang="en-US" altLang="zh-TW" dirty="0" smtClean="0">
                <a:solidFill>
                  <a:srgbClr val="FF0000"/>
                </a:solidFill>
              </a:rPr>
              <a:t>FHIR server </a:t>
            </a:r>
            <a:r>
              <a:rPr lang="zh-TW" altLang="en-US" dirty="0" smtClean="0">
                <a:solidFill>
                  <a:srgbClr val="FF0000"/>
                </a:solidFill>
              </a:rPr>
              <a:t>統一產生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代表此筆資料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類似主健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利於其他資料參考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 </a:t>
            </a:r>
            <a:r>
              <a:rPr lang="en-US" altLang="zh-TW" dirty="0" smtClean="0"/>
              <a:t>foreign key)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err="1" smtClean="0"/>
              <a:t>patient.manageOrganization</a:t>
            </a:r>
            <a:r>
              <a:rPr lang="en-US" altLang="zh-TW" dirty="0" smtClean="0"/>
              <a:t> to Organization</a:t>
            </a:r>
          </a:p>
          <a:p>
            <a:pPr lvl="2"/>
            <a:r>
              <a:rPr lang="en-US" altLang="zh-TW" dirty="0" err="1" smtClean="0"/>
              <a:t>Condiction.subject</a:t>
            </a:r>
            <a:r>
              <a:rPr lang="en-US" altLang="zh-TW" dirty="0" smtClean="0"/>
              <a:t> reference to Patient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查詢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如何</a:t>
            </a:r>
            <a:r>
              <a:rPr lang="zh-TW" altLang="en-US" dirty="0" smtClean="0"/>
              <a:t>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r>
              <a:rPr lang="zh-TW" altLang="en-US" dirty="0" smtClean="0"/>
              <a:t>範例，查詢組織所屬病人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serviceRoot</a:t>
            </a:r>
            <a:r>
              <a:rPr lang="en-US" altLang="zh-TW" dirty="0" smtClean="0"/>
              <a:t>/</a:t>
            </a:r>
            <a:r>
              <a:rPr lang="en-US" altLang="zh-TW" dirty="0" err="1" smtClean="0">
                <a:solidFill>
                  <a:srgbClr val="00B050"/>
                </a:solidFill>
              </a:rPr>
              <a:t>Patient</a:t>
            </a:r>
            <a:r>
              <a:rPr lang="en-US" altLang="zh-TW" dirty="0" err="1" smtClean="0"/>
              <a:t>?</a:t>
            </a:r>
            <a:r>
              <a:rPr lang="en-US" altLang="zh-TW" dirty="0" err="1" smtClean="0">
                <a:solidFill>
                  <a:srgbClr val="002060"/>
                </a:solidFill>
              </a:rPr>
              <a:t>organization</a:t>
            </a:r>
            <a:r>
              <a:rPr lang="en-US" altLang="zh-TW" dirty="0" smtClean="0"/>
              <a:t>=***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876" y="1341411"/>
            <a:ext cx="8192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verdana" panose="020B0604030504040204" pitchFamily="34" charset="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F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ast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ealthcare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nteroperability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R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esources</a:t>
            </a:r>
            <a:endParaRPr lang="en-US" altLang="zh-TW" sz="2700" dirty="0"/>
          </a:p>
          <a:p>
            <a:endParaRPr lang="en-US" altLang="zh-TW" sz="27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700" dirty="0" err="1">
                <a:latin typeface="+mn-ea"/>
              </a:rPr>
              <a:t>HL7</a:t>
            </a:r>
            <a:r>
              <a:rPr lang="zh-TW" altLang="en-US" sz="2700" dirty="0">
                <a:latin typeface="+mn-ea"/>
              </a:rPr>
              <a:t> 定義新一代的標準協定</a:t>
            </a: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2700" b="1" dirty="0" err="1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 or XML 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2700" b="1" dirty="0">
              <a:solidFill>
                <a:srgbClr val="FF0000"/>
              </a:solidFill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>
                <a:latin typeface="+mn-ea"/>
              </a:rPr>
              <a:t>使用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  <a:hlinkClick r:id="" action="ppaction://noaction"/>
              </a:rPr>
              <a:t>REST</a:t>
            </a:r>
            <a:r>
              <a:rPr lang="zh-TW" altLang="en-US" sz="2700" dirty="0" smtClean="0">
                <a:latin typeface="+mn-ea"/>
              </a:rPr>
              <a:t>風格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定義一百多類資料規格</a:t>
            </a:r>
            <a:r>
              <a:rPr lang="en-US" altLang="zh-TW" sz="2700" dirty="0" smtClean="0">
                <a:latin typeface="+mn-ea"/>
              </a:rPr>
              <a:t>(resources)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各式健康醫療系統之資訊互通規格</a:t>
            </a:r>
            <a:endParaRPr lang="en-US" altLang="zh-TW" sz="2700" dirty="0" smtClean="0">
              <a:latin typeface="+mn-ea"/>
            </a:endParaRPr>
          </a:p>
          <a:p>
            <a:pPr marL="1128713" lvl="2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穿戴式生理監測</a:t>
            </a:r>
            <a:r>
              <a:rPr lang="en-US" altLang="zh-TW" sz="2700" dirty="0" smtClean="0">
                <a:latin typeface="+mn-ea"/>
              </a:rPr>
              <a:t>(</a:t>
            </a:r>
            <a:r>
              <a:rPr lang="en-US" altLang="zh-TW" sz="2700" dirty="0" err="1" smtClean="0">
                <a:latin typeface="+mn-ea"/>
              </a:rPr>
              <a:t>IoT</a:t>
            </a:r>
            <a:r>
              <a:rPr lang="en-US" altLang="zh-TW" sz="2700" dirty="0" smtClean="0">
                <a:latin typeface="+mn-ea"/>
              </a:rPr>
              <a:t>)</a:t>
            </a:r>
            <a:r>
              <a:rPr lang="zh-TW" altLang="en-US" sz="2700" dirty="0" smtClean="0">
                <a:latin typeface="+mn-ea"/>
              </a:rPr>
              <a:t>、智慧醫療、基因序列精準醫療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7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86820" y="0"/>
            <a:ext cx="443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發展各式健康醫療</a:t>
            </a:r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與標準化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伺服器整合應用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 :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發展前端網頁及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可用各種程式撰寫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</a:t>
            </a:r>
          </a:p>
          <a:p>
            <a:pPr lvl="1"/>
            <a:r>
              <a:rPr lang="zh-TW" altLang="en-US" dirty="0" smtClean="0"/>
              <a:t>以此連結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，曾修改查資料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18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定義連結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FHIR </a:t>
            </a:r>
            <a:r>
              <a:rPr lang="en-US" altLang="zh-TW" dirty="0"/>
              <a:t>Resources 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https://www.hl7.org/fhir/resourcelist.html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範例連結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www.hl7.org/fhir/patient.html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https://www.hl7.org/fhir/organization.html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97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2337" y="396876"/>
            <a:ext cx="8229600" cy="85725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27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557142" indent="-214285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857141" indent="-171428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199997" indent="-171428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542852" indent="-171428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1885709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228565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571422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2914277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9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9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538288"/>
            <a:ext cx="43418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2771775" y="5697142"/>
            <a:ext cx="2736850" cy="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5" tIns="34278" rIns="68555" bIns="34278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35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88"/>
            <a:ext cx="457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https://www.hl7.org/fhir/patient.html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https://mos2718.github.io/FHIRspec/Spec/Patient/patient.html</a:t>
            </a:r>
            <a:endParaRPr lang="en-US" altLang="zh-TW" dirty="0" smtClean="0"/>
          </a:p>
          <a:p>
            <a:pPr lvl="1"/>
            <a:r>
              <a:rPr lang="zh-TW" altLang="en-US" dirty="0"/>
              <a:t>進一步確認我們需要的細部欄位規格，如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是否放身分證號，放哪裡</a:t>
            </a:r>
          </a:p>
          <a:p>
            <a:pPr lvl="2"/>
            <a:r>
              <a:rPr lang="zh-TW" altLang="en-US" dirty="0"/>
              <a:t>中文姓名、電話之基本格式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3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使用者端產生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252" y="1143000"/>
            <a:ext cx="8229600" cy="58143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       </a:t>
            </a:r>
            <a:r>
              <a:rPr lang="en-US" altLang="zh-TW" dirty="0"/>
              <a:t>"</a:t>
            </a:r>
            <a:r>
              <a:rPr lang="en-US" altLang="zh-TW" dirty="0" err="1"/>
              <a:t>resourceType</a:t>
            </a:r>
            <a:r>
              <a:rPr lang="en-US" altLang="zh-TW" dirty="0"/>
              <a:t>": "Patient",     </a:t>
            </a:r>
          </a:p>
          <a:p>
            <a:pPr marL="0" indent="0">
              <a:buNone/>
            </a:pPr>
            <a:r>
              <a:rPr lang="en-US" altLang="zh-TW" dirty="0"/>
              <a:t>        "identifier":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"system": "</a:t>
            </a:r>
            <a:r>
              <a:rPr lang="zh-TW" altLang="en-US" dirty="0"/>
              <a:t>身分證字號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"value": "U12341111111111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"name":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 "text": "</a:t>
            </a:r>
            <a:r>
              <a:rPr lang="zh-TW" altLang="en-US" dirty="0"/>
              <a:t>林小妹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"family": "</a:t>
            </a:r>
            <a:r>
              <a:rPr lang="zh-TW" altLang="en-US" dirty="0"/>
              <a:t>林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"given": ["</a:t>
            </a:r>
            <a:r>
              <a:rPr lang="zh-TW" altLang="en-US" dirty="0"/>
              <a:t>林小妹</a:t>
            </a:r>
            <a:r>
              <a:rPr lang="en-US" altLang="zh-TW" dirty="0"/>
              <a:t>"]</a:t>
            </a:r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"gender": "female",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birthDate</a:t>
            </a:r>
            <a:r>
              <a:rPr lang="en-US" altLang="zh-TW" dirty="0"/>
              <a:t>": "1973-01-21",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managingOrganization</a:t>
            </a:r>
            <a:r>
              <a:rPr lang="en-US" altLang="zh-TW" dirty="0"/>
              <a:t>": {</a:t>
            </a:r>
          </a:p>
          <a:p>
            <a:pPr marL="0" indent="0">
              <a:buNone/>
            </a:pPr>
            <a:r>
              <a:rPr lang="en-US" altLang="zh-TW" dirty="0"/>
              <a:t>          "reference": "Organization/4"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32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FHIR resource </a:t>
            </a:r>
            <a:r>
              <a:rPr lang="zh-TW" altLang="en-US" sz="3600" dirty="0" smtClean="0"/>
              <a:t>範例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伺服器端添加資訊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861" y="1560443"/>
            <a:ext cx="8229600" cy="702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{  </a:t>
            </a:r>
            <a:r>
              <a:rPr lang="en-US" altLang="zh-TW" sz="1400" dirty="0"/>
              <a:t>"</a:t>
            </a:r>
            <a:r>
              <a:rPr lang="en-US" altLang="zh-TW" sz="1400" dirty="0" err="1"/>
              <a:t>resourceType</a:t>
            </a:r>
            <a:r>
              <a:rPr lang="en-US" altLang="zh-TW" sz="1400" dirty="0"/>
              <a:t>": "Patient",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"id": "4987",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"meta":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versionId</a:t>
            </a:r>
            <a:r>
              <a:rPr lang="en-US" altLang="zh-TW" sz="1400" dirty="0">
                <a:solidFill>
                  <a:srgbClr val="FF0000"/>
                </a:solidFill>
              </a:rPr>
              <a:t>": "1",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lastUpdated</a:t>
            </a:r>
            <a:r>
              <a:rPr lang="en-US" altLang="zh-TW" sz="1400" dirty="0">
                <a:solidFill>
                  <a:srgbClr val="FF0000"/>
                </a:solidFill>
              </a:rPr>
              <a:t>": "2020-01-14T02:43:09.000+00:00"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"text":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"status": "generated",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"div": "&lt;div </a:t>
            </a:r>
            <a:r>
              <a:rPr lang="en-US" altLang="zh-TW" sz="1400" dirty="0" err="1">
                <a:solidFill>
                  <a:srgbClr val="FF0000"/>
                </a:solidFill>
              </a:rPr>
              <a:t>xmlns</a:t>
            </a:r>
            <a:r>
              <a:rPr lang="en-US" altLang="zh-TW" sz="1400" dirty="0">
                <a:solidFill>
                  <a:srgbClr val="FF0000"/>
                </a:solidFill>
              </a:rPr>
              <a:t>=\"http://www.w3.org/1999/xhtml\"&gt;&lt;div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hapiHeaderText</a:t>
            </a:r>
            <a:r>
              <a:rPr lang="en-US" altLang="zh-TW" sz="1400" dirty="0">
                <a:solidFill>
                  <a:srgbClr val="FF0000"/>
                </a:solidFill>
              </a:rPr>
              <a:t>\"&gt;</a:t>
            </a:r>
            <a:r>
              <a:rPr lang="zh-TW" altLang="en-US" sz="1400" dirty="0">
                <a:solidFill>
                  <a:srgbClr val="FF0000"/>
                </a:solidFill>
              </a:rPr>
              <a:t>林小妹 </a:t>
            </a:r>
            <a:r>
              <a:rPr lang="en-US" altLang="zh-TW" sz="1400" dirty="0">
                <a:solidFill>
                  <a:srgbClr val="FF0000"/>
                </a:solidFill>
              </a:rPr>
              <a:t>&lt;b&gt;</a:t>
            </a:r>
            <a:r>
              <a:rPr lang="zh-TW" altLang="en-US" sz="1400" dirty="0">
                <a:solidFill>
                  <a:srgbClr val="FF0000"/>
                </a:solidFill>
              </a:rPr>
              <a:t>林 </a:t>
            </a:r>
            <a:r>
              <a:rPr lang="en-US" altLang="zh-TW" sz="1400" dirty="0">
                <a:solidFill>
                  <a:srgbClr val="FF0000"/>
                </a:solidFill>
              </a:rPr>
              <a:t>&lt;/b&gt;&lt;/div&gt;&lt;table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hapiPropertyTable</a:t>
            </a:r>
            <a:r>
              <a:rPr lang="en-US" altLang="zh-TW" sz="1400" dirty="0">
                <a:solidFill>
                  <a:srgbClr val="FF0000"/>
                </a:solidFill>
              </a:rPr>
              <a:t>\"&gt;&lt;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&gt;&lt;td&gt;Identifier&lt;/td&gt;&lt;td&gt;U12341111111111&lt;/td&gt;&lt;/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&gt;&lt;td&gt;Date of birth&lt;/td&gt;&lt;td&gt;&lt;span&gt;21 January 1973&lt;/span&gt;&lt;/td&gt;&lt;/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&gt;&lt;/table&gt;&lt;/div&gt;"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/>
              <a:t>  "identifier":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"system": "</a:t>
            </a:r>
            <a:r>
              <a:rPr lang="zh-TW" altLang="en-US" sz="1400" dirty="0"/>
              <a:t>身分證字號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"value": "U12341111111111"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"name":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"text":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"family": "</a:t>
            </a:r>
            <a:r>
              <a:rPr lang="zh-TW" altLang="en-US" sz="1400" dirty="0"/>
              <a:t>林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"given": [</a:t>
            </a:r>
          </a:p>
          <a:p>
            <a:pPr marL="0" indent="0">
              <a:buNone/>
            </a:pPr>
            <a:r>
              <a:rPr lang="en-US" altLang="zh-TW" sz="1400" dirty="0"/>
              <a:t>       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</a:t>
            </a:r>
          </a:p>
          <a:p>
            <a:pPr marL="0" indent="0">
              <a:buNone/>
            </a:pPr>
            <a:r>
              <a:rPr lang="en-US" altLang="zh-TW" sz="1400" dirty="0"/>
              <a:t>      ]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"gender": "female",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birthDate</a:t>
            </a:r>
            <a:r>
              <a:rPr lang="en-US" altLang="zh-TW" sz="1400" dirty="0"/>
              <a:t>": "1973-01-21",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managingOrganization</a:t>
            </a:r>
            <a:r>
              <a:rPr lang="en-US" altLang="zh-TW" sz="1400" dirty="0"/>
              <a:t>": {</a:t>
            </a:r>
          </a:p>
          <a:p>
            <a:pPr marL="0" indent="0">
              <a:buNone/>
            </a:pPr>
            <a:r>
              <a:rPr lang="en-US" altLang="zh-TW" sz="1400" dirty="0"/>
              <a:t>    "reference": "Organization/4"</a:t>
            </a:r>
          </a:p>
          <a:p>
            <a:pPr marL="0" indent="0">
              <a:buNone/>
            </a:pPr>
            <a:r>
              <a:rPr lang="en-US" altLang="zh-TW" sz="1400" dirty="0"/>
              <a:t>  }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5861" y="958334"/>
            <a:ext cx="86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伺服器端連結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https</a:t>
            </a:r>
            <a:r>
              <a:rPr lang="en-US" altLang="zh-TW" dirty="0"/>
              <a:t>://hapi.fhir.tw/fhir/Patient/4987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88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4672" y="90178"/>
            <a:ext cx="6826315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>
                <a:latin typeface="+mn-ea"/>
                <a:ea typeface="+mn-ea"/>
              </a:rPr>
              <a:t>人員組織 </a:t>
            </a:r>
            <a:r>
              <a:rPr lang="en-US" altLang="zh-TW" sz="3600" b="1" dirty="0">
                <a:latin typeface="+mn-ea"/>
                <a:ea typeface="+mn-ea"/>
              </a:rPr>
              <a:t>resources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165" y="1483415"/>
            <a:ext cx="8079092" cy="3246350"/>
          </a:xfrm>
        </p:spPr>
        <p:txBody>
          <a:bodyPr>
            <a:noAutofit/>
          </a:bodyPr>
          <a:lstStyle/>
          <a:p>
            <a:r>
              <a:rPr lang="en-US" altLang="zh-TW" sz="2500" b="1" dirty="0" smtClean="0">
                <a:latin typeface="+mn-ea"/>
              </a:rPr>
              <a:t>Organization </a:t>
            </a:r>
            <a:r>
              <a:rPr lang="zh-TW" altLang="en-US" sz="2500" b="1" dirty="0">
                <a:latin typeface="+mn-ea"/>
              </a:rPr>
              <a:t>組織</a:t>
            </a:r>
          </a:p>
          <a:p>
            <a:r>
              <a:rPr lang="en-US" altLang="zh-TW" sz="2500" b="1" dirty="0">
                <a:latin typeface="+mn-ea"/>
              </a:rPr>
              <a:t>Patient </a:t>
            </a:r>
            <a:r>
              <a:rPr lang="zh-TW" altLang="en-US" sz="2500" b="1" dirty="0">
                <a:latin typeface="+mn-ea"/>
              </a:rPr>
              <a:t>病人基本資料 </a:t>
            </a:r>
            <a:r>
              <a:rPr lang="en-US" altLang="zh-TW" sz="2500" b="1" dirty="0">
                <a:latin typeface="+mn-ea"/>
              </a:rPr>
              <a:t>(</a:t>
            </a:r>
            <a:r>
              <a:rPr lang="zh-TW" altLang="en-US" sz="2500" b="1" dirty="0">
                <a:latin typeface="+mn-ea"/>
              </a:rPr>
              <a:t>不含帳號</a:t>
            </a:r>
            <a:r>
              <a:rPr lang="en-US" altLang="zh-TW" sz="2500" b="1" dirty="0">
                <a:latin typeface="+mn-ea"/>
              </a:rPr>
              <a:t>)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>
                <a:latin typeface="+mn-ea"/>
              </a:rPr>
              <a:t>Practitioner</a:t>
            </a:r>
            <a:r>
              <a:rPr lang="zh-TW" altLang="en-US" sz="2500" dirty="0">
                <a:latin typeface="+mn-ea"/>
              </a:rPr>
              <a:t> 醫護從業人員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 err="1" smtClean="0">
                <a:latin typeface="+mn-ea"/>
              </a:rPr>
              <a:t>PractitionerRole</a:t>
            </a:r>
            <a:r>
              <a:rPr lang="en-US" altLang="zh-TW" sz="2500" dirty="0" smtClean="0">
                <a:latin typeface="+mn-ea"/>
              </a:rPr>
              <a:t>:</a:t>
            </a:r>
            <a:r>
              <a:rPr lang="zh-TW" altLang="en-US" sz="2500" dirty="0" smtClean="0">
                <a:latin typeface="+mn-ea"/>
              </a:rPr>
              <a:t>某組織、某醫療情境之工作參與人員</a:t>
            </a:r>
            <a:endParaRPr lang="en-US" altLang="zh-TW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925</Words>
  <Application>Microsoft Office PowerPoint</Application>
  <PresentationFormat>如螢幕大小 (4:3)</PresentationFormat>
  <Paragraphs>185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Cambria Math</vt:lpstr>
      <vt:lpstr>verdana</vt:lpstr>
      <vt:lpstr>Wingdings</vt:lpstr>
      <vt:lpstr>Office 佈景主題</vt:lpstr>
      <vt:lpstr>FHIR 醫護表單初體驗</vt:lpstr>
      <vt:lpstr>PowerPoint 簡報</vt:lpstr>
      <vt:lpstr>發展各式健康醫療前端應用</vt:lpstr>
      <vt:lpstr>FHIR resource 定義連結</vt:lpstr>
      <vt:lpstr> FHIR PATIENT resource example</vt:lpstr>
      <vt:lpstr>FHIR patient</vt:lpstr>
      <vt:lpstr>FHIR resource 範例(使用者端產生)</vt:lpstr>
      <vt:lpstr>FHIR resource 範例(伺服器端添加資訊)</vt:lpstr>
      <vt:lpstr>人員組織 resources</vt:lpstr>
      <vt:lpstr>Patient Organization Relation</vt:lpstr>
      <vt:lpstr>新增及查詢人員組織 應用情境</vt:lpstr>
      <vt:lpstr>新增及查詢人員組織 應用情境</vt:lpstr>
      <vt:lpstr>個人健康紀錄相關 Resources</vt:lpstr>
      <vt:lpstr>Observation、Conduction、Patient Relation</vt:lpstr>
      <vt:lpstr>FHIR resource id   </vt:lpstr>
      <vt:lpstr>查詢 FHIR resources 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93</cp:revision>
  <dcterms:created xsi:type="dcterms:W3CDTF">2018-02-03T05:10:10Z</dcterms:created>
  <dcterms:modified xsi:type="dcterms:W3CDTF">2020-03-09T21:53:49Z</dcterms:modified>
</cp:coreProperties>
</file>