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6" r:id="rId2"/>
    <p:sldId id="299" r:id="rId3"/>
    <p:sldId id="331" r:id="rId4"/>
    <p:sldId id="328" r:id="rId5"/>
    <p:sldId id="329" r:id="rId6"/>
    <p:sldId id="330" r:id="rId7"/>
    <p:sldId id="312" r:id="rId8"/>
    <p:sldId id="313" r:id="rId9"/>
    <p:sldId id="314" r:id="rId10"/>
    <p:sldId id="316" r:id="rId11"/>
    <p:sldId id="317" r:id="rId12"/>
    <p:sldId id="320" r:id="rId13"/>
    <p:sldId id="321" r:id="rId14"/>
    <p:sldId id="322" r:id="rId15"/>
    <p:sldId id="332" r:id="rId16"/>
    <p:sldId id="333" r:id="rId17"/>
    <p:sldId id="319" r:id="rId18"/>
    <p:sldId id="324" r:id="rId19"/>
    <p:sldId id="325" r:id="rId20"/>
    <p:sldId id="323" r:id="rId21"/>
    <p:sldId id="326" r:id="rId22"/>
    <p:sldId id="327" r:id="rId23"/>
    <p:sldId id="318" r:id="rId24"/>
    <p:sldId id="308" r:id="rId25"/>
    <p:sldId id="309" r:id="rId26"/>
    <p:sldId id="307" r:id="rId27"/>
    <p:sldId id="304" r:id="rId28"/>
    <p:sldId id="300" r:id="rId29"/>
    <p:sldId id="301" r:id="rId30"/>
    <p:sldId id="283" r:id="rId31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C4D1-671C-4261-8517-51F04ECBC99E}" type="datetimeFigureOut">
              <a:rPr lang="zh-TW" altLang="en-US" smtClean="0"/>
              <a:t>2020/3/9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C532-0E4C-40AB-BCFB-9EE2E97661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atient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51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http://hl7.org/fhir/patient.html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E01DF-69BB-4348-B727-DEDC92AC883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87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27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7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26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48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5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415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1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07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4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9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2020/3/9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77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3301-3204-5541-A90F-129CF5D78E71}" type="datetimeFigureOut">
              <a:rPr kumimoji="1" lang="zh-TW" altLang="en-US" smtClean="0"/>
              <a:t>2020/3/9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0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l7.org/fhir/observation-example-abdo-tender.html" TargetMode="External"/><Relationship Id="rId3" Type="http://schemas.openxmlformats.org/officeDocument/2006/relationships/hyperlink" Target="https://www.hl7.org/fhir/observation-example-bloodpressure.html" TargetMode="External"/><Relationship Id="rId7" Type="http://schemas.openxmlformats.org/officeDocument/2006/relationships/hyperlink" Target="https://www.hl7.org/fhir/observation-example-bmd.html" TargetMode="External"/><Relationship Id="rId2" Type="http://schemas.openxmlformats.org/officeDocument/2006/relationships/hyperlink" Target="https://www.hl7.org/fhir/observation-examp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l7.org/fhir/observation-example-f205-egfr.html" TargetMode="External"/><Relationship Id="rId5" Type="http://schemas.openxmlformats.org/officeDocument/2006/relationships/hyperlink" Target="https://www.hl7.org/fhir/observation-example-f001-glucose.html" TargetMode="External"/><Relationship Id="rId10" Type="http://schemas.openxmlformats.org/officeDocument/2006/relationships/hyperlink" Target="https://www.hl7.org/fhir/observation-example-satO2.html" TargetMode="External"/><Relationship Id="rId4" Type="http://schemas.openxmlformats.org/officeDocument/2006/relationships/hyperlink" Target="https://www.hl7.org/fhir/observation-example-f202-temperature.html" TargetMode="External"/><Relationship Id="rId9" Type="http://schemas.openxmlformats.org/officeDocument/2006/relationships/hyperlink" Target="https://www.hl7.org/fhir/observation-example-sample-data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observation-example-glasgow.html" TargetMode="External"/><Relationship Id="rId2" Type="http://schemas.openxmlformats.org/officeDocument/2006/relationships/hyperlink" Target="https://www.hl7.org/fhir/observation-example-5minute-apgar-sco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l7.org/fhir/observation-example-eye-colo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>
                <a:latin typeface="+mj-ea"/>
              </a:rPr>
              <a:t>FHIR</a:t>
            </a:r>
            <a:r>
              <a:rPr lang="zh-TW" altLang="en-US" sz="5400" dirty="0" smtClean="0">
                <a:latin typeface="+mj-ea"/>
              </a:rPr>
              <a:t> </a:t>
            </a:r>
            <a:r>
              <a:rPr lang="en-US" altLang="zh-TW" sz="5400" b="1" dirty="0" smtClean="0">
                <a:solidFill>
                  <a:srgbClr val="FF0000"/>
                </a:solidFill>
                <a:latin typeface="+mj-ea"/>
              </a:rPr>
              <a:t>observation</a:t>
            </a:r>
            <a:r>
              <a:rPr lang="en-US" altLang="zh-TW" sz="5400" dirty="0" smtClean="0">
                <a:latin typeface="+mj-ea"/>
              </a:rPr>
              <a:t> </a:t>
            </a:r>
            <a:r>
              <a:rPr lang="en-US" altLang="zh-TW" sz="5400" dirty="0">
                <a:latin typeface="+mj-ea"/>
              </a:rPr>
              <a:t/>
            </a:r>
            <a:br>
              <a:rPr lang="en-US" altLang="zh-TW" sz="5400" dirty="0">
                <a:latin typeface="+mj-ea"/>
              </a:rPr>
            </a:br>
            <a:r>
              <a:rPr lang="zh-TW" altLang="en-US" sz="5400" dirty="0" smtClean="0">
                <a:latin typeface="+mj-ea"/>
              </a:rPr>
              <a:t>標準化量測及檢查資料</a:t>
            </a:r>
            <a:endParaRPr lang="zh-TW" altLang="en-US" sz="54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4340"/>
            <a:ext cx="8229600" cy="1143000"/>
          </a:xfrm>
        </p:spPr>
        <p:txBody>
          <a:bodyPr/>
          <a:lstStyle/>
          <a:p>
            <a:r>
              <a:rPr lang="en-US" altLang="zh-TW" dirty="0"/>
              <a:t>Observation </a:t>
            </a:r>
            <a:r>
              <a:rPr lang="zh-TW" altLang="en-US" dirty="0"/>
              <a:t>主要</a:t>
            </a:r>
            <a:r>
              <a:rPr lang="zh-TW" altLang="en-US" dirty="0" smtClean="0"/>
              <a:t>欄位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269" y="1108660"/>
            <a:ext cx="8229600" cy="4525963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參考資料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reference)</a:t>
            </a:r>
            <a:r>
              <a:rPr lang="zh-TW" altLang="en-US" dirty="0" smtClean="0"/>
              <a:t>，如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basedOn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 </a:t>
            </a:r>
            <a:r>
              <a:rPr lang="en-US" altLang="zh-TW" dirty="0" err="1" smtClean="0"/>
              <a:t>CarePlan</a:t>
            </a:r>
            <a:r>
              <a:rPr lang="en-US" altLang="zh-TW" dirty="0" smtClean="0"/>
              <a:t> :</a:t>
            </a:r>
            <a:r>
              <a:rPr lang="zh-TW" altLang="en-US" dirty="0" smtClean="0"/>
              <a:t> 基於某照護計畫做量測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subject -&gt; Patient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ncounter -&gt; Encounter</a:t>
            </a:r>
          </a:p>
          <a:p>
            <a:pPr lvl="1"/>
            <a:r>
              <a:rPr lang="en-US" altLang="zh-TW" dirty="0"/>
              <a:t>Performer -&gt; Practitioner 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specimen -&gt;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Specimen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 </a:t>
            </a:r>
            <a:r>
              <a:rPr lang="en-US" altLang="zh-TW" dirty="0"/>
              <a:t>-&gt;  </a:t>
            </a:r>
            <a:r>
              <a:rPr lang="en-US" altLang="zh-TW" dirty="0" smtClean="0"/>
              <a:t>Device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參考資料事先建立在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，提供 </a:t>
            </a:r>
            <a:r>
              <a:rPr lang="en-US" altLang="zh-TW" dirty="0" smtClean="0"/>
              <a:t>resource id </a:t>
            </a:r>
            <a:r>
              <a:rPr lang="zh-TW" altLang="en-US" dirty="0" smtClean="0"/>
              <a:t>，利於參照及查詢</a:t>
            </a:r>
            <a:endParaRPr lang="en-US" altLang="zh-TW" dirty="0" smtClean="0"/>
          </a:p>
          <a:p>
            <a:endParaRPr lang="en-US" altLang="zh-TW" dirty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784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4340"/>
            <a:ext cx="8229600" cy="1143000"/>
          </a:xfrm>
        </p:spPr>
        <p:txBody>
          <a:bodyPr/>
          <a:lstStyle/>
          <a:p>
            <a:r>
              <a:rPr lang="en-US" altLang="zh-TW" dirty="0"/>
              <a:t>Observation </a:t>
            </a:r>
            <a:r>
              <a:rPr lang="zh-TW" altLang="en-US" dirty="0"/>
              <a:t>主要欄位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269" y="1108660"/>
            <a:ext cx="8229600" cy="4525963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必填資料 </a:t>
            </a:r>
            <a:r>
              <a:rPr lang="en-US" altLang="zh-TW" dirty="0" smtClean="0">
                <a:solidFill>
                  <a:srgbClr val="FF0000"/>
                </a:solidFill>
              </a:rPr>
              <a:t>(1-1 or 1-*)</a:t>
            </a:r>
            <a:r>
              <a:rPr lang="zh-TW" altLang="en-US" dirty="0" smtClean="0"/>
              <a:t>，如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status</a:t>
            </a:r>
          </a:p>
          <a:p>
            <a:pPr lvl="1"/>
            <a:r>
              <a:rPr lang="en-US" altLang="zh-TW" dirty="0" smtClean="0"/>
              <a:t>code</a:t>
            </a:r>
          </a:p>
          <a:p>
            <a:pPr lvl="2"/>
            <a:r>
              <a:rPr lang="zh-TW" altLang="en-US" dirty="0"/>
              <a:t>以 </a:t>
            </a:r>
            <a:r>
              <a:rPr lang="en-US" altLang="zh-TW" dirty="0"/>
              <a:t>code  </a:t>
            </a:r>
            <a:r>
              <a:rPr lang="zh-TW" altLang="en-US" dirty="0"/>
              <a:t>欄位定義其為哪一種觀察值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Resources </a:t>
            </a:r>
            <a:r>
              <a:rPr lang="zh-TW" altLang="en-US" dirty="0" smtClean="0"/>
              <a:t>通常僅有少數必填資料，其餘皆為選用欄位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658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Observation.code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430308"/>
              </p:ext>
            </p:extLst>
          </p:nvPr>
        </p:nvGraphicFramePr>
        <p:xfrm>
          <a:off x="685800" y="1679715"/>
          <a:ext cx="7921487" cy="307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3567">
                  <a:extLst>
                    <a:ext uri="{9D8B030D-6E8A-4147-A177-3AD203B41FA5}">
                      <a16:colId xmlns:a16="http://schemas.microsoft.com/office/drawing/2014/main" val="3961103257"/>
                    </a:ext>
                  </a:extLst>
                </a:gridCol>
                <a:gridCol w="2634224">
                  <a:extLst>
                    <a:ext uri="{9D8B030D-6E8A-4147-A177-3AD203B41FA5}">
                      <a16:colId xmlns:a16="http://schemas.microsoft.com/office/drawing/2014/main" val="2840352288"/>
                    </a:ext>
                  </a:extLst>
                </a:gridCol>
                <a:gridCol w="2483696">
                  <a:extLst>
                    <a:ext uri="{9D8B030D-6E8A-4147-A177-3AD203B41FA5}">
                      <a16:colId xmlns:a16="http://schemas.microsoft.com/office/drawing/2014/main" val="3807409022"/>
                    </a:ext>
                  </a:extLst>
                </a:gridCol>
              </a:tblGrid>
              <a:tr h="614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 dirty="0">
                          <a:effectLst/>
                        </a:rPr>
                        <a:t>生理</a:t>
                      </a:r>
                      <a:r>
                        <a:rPr lang="zh-TW" sz="3200" dirty="0" smtClean="0">
                          <a:effectLst/>
                        </a:rPr>
                        <a:t>監測</a:t>
                      </a:r>
                      <a:r>
                        <a:rPr lang="zh-TW" altLang="en-US" sz="3200" dirty="0" smtClean="0">
                          <a:effectLst/>
                        </a:rPr>
                        <a:t>種類</a:t>
                      </a:r>
                      <a:endParaRPr lang="zh-TW" sz="3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>
                          <a:effectLst/>
                        </a:rPr>
                        <a:t>編碼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>
                          <a:effectLst/>
                        </a:rPr>
                        <a:t>單位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68999890"/>
                  </a:ext>
                </a:extLst>
              </a:tr>
              <a:tr h="614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>
                          <a:effectLst/>
                        </a:rPr>
                        <a:t>心跳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29463-7</a:t>
                      </a:r>
                      <a:endParaRPr lang="zh-TW" sz="3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/min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59541188"/>
                  </a:ext>
                </a:extLst>
              </a:tr>
              <a:tr h="614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>
                          <a:effectLst/>
                        </a:rPr>
                        <a:t>血壓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85354-9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mm[Hg]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96283135"/>
                  </a:ext>
                </a:extLst>
              </a:tr>
              <a:tr h="614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>
                          <a:effectLst/>
                        </a:rPr>
                        <a:t>體溫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8310-5</a:t>
                      </a:r>
                      <a:endParaRPr lang="zh-TW" sz="3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Cel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96418930"/>
                  </a:ext>
                </a:extLst>
              </a:tr>
              <a:tr h="614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>
                          <a:effectLst/>
                        </a:rPr>
                        <a:t>血氧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59408-5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%</a:t>
                      </a:r>
                      <a:endParaRPr lang="zh-TW" sz="3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1474001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60343" y="5015192"/>
            <a:ext cx="76233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 get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取得全部之血壓量測資料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hapi.fhir.org/baseR4/Observation?code=85354-9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取得 </a:t>
            </a:r>
            <a:r>
              <a:rPr lang="en-US" altLang="zh-TW" dirty="0" smtClean="0"/>
              <a:t>patient.id =402 </a:t>
            </a:r>
            <a:r>
              <a:rPr lang="zh-TW" altLang="en-US" dirty="0"/>
              <a:t>之全部之血壓量測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http://</a:t>
            </a:r>
            <a:r>
              <a:rPr lang="en-US" altLang="zh-TW" dirty="0" smtClean="0"/>
              <a:t>hapi.fhir.org/baseR4/Observation?code=85354-9&amp;subject=402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805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Observation </a:t>
            </a:r>
            <a:r>
              <a:rPr lang="zh-TW" altLang="en-US" dirty="0" smtClean="0"/>
              <a:t>當中的時間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904" y="1417638"/>
            <a:ext cx="8507896" cy="45259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"</a:t>
            </a:r>
            <a:r>
              <a:rPr lang="en-US" altLang="zh-TW" sz="2800" dirty="0" err="1"/>
              <a:t>effectiveDateTime</a:t>
            </a:r>
            <a:r>
              <a:rPr lang="en-US" altLang="zh-TW" sz="2800" dirty="0"/>
              <a:t>": "2019-09-19T17:17:57+03:00</a:t>
            </a:r>
            <a:r>
              <a:rPr lang="en-US" altLang="zh-TW" sz="2800" dirty="0" smtClean="0"/>
              <a:t>"</a:t>
            </a:r>
            <a:endParaRPr lang="en-US" altLang="zh-TW" sz="2800" dirty="0"/>
          </a:p>
          <a:p>
            <a:pPr lvl="1"/>
            <a:r>
              <a:rPr lang="zh-TW" altLang="en-US" sz="2400" dirty="0" smtClean="0"/>
              <a:t>生效時間</a:t>
            </a:r>
            <a:endParaRPr lang="en-US" altLang="zh-TW" sz="2400" dirty="0" smtClean="0"/>
          </a:p>
          <a:p>
            <a:r>
              <a:rPr lang="en-US" altLang="zh-TW" sz="2800" dirty="0" smtClean="0"/>
              <a:t>"</a:t>
            </a:r>
            <a:r>
              <a:rPr lang="en-US" altLang="zh-TW" sz="2800" dirty="0"/>
              <a:t>issued": "2019-09-19T17:19:11</a:t>
            </a:r>
            <a:r>
              <a:rPr lang="en-US" altLang="zh-TW" sz="2800" dirty="0">
                <a:solidFill>
                  <a:srgbClr val="FF0000"/>
                </a:solidFill>
              </a:rPr>
              <a:t>.098</a:t>
            </a:r>
            <a:r>
              <a:rPr lang="en-US" altLang="zh-TW" sz="2800" dirty="0"/>
              <a:t>+03:00</a:t>
            </a:r>
            <a:r>
              <a:rPr lang="en-US" altLang="zh-TW" sz="2800" dirty="0" smtClean="0"/>
              <a:t>"</a:t>
            </a:r>
          </a:p>
          <a:p>
            <a:pPr lvl="1"/>
            <a:r>
              <a:rPr lang="zh-TW" altLang="en-US" sz="2400" dirty="0" smtClean="0"/>
              <a:t>資料確認時間</a:t>
            </a:r>
            <a:endParaRPr lang="en-US" altLang="zh-TW" sz="2400" dirty="0" smtClean="0"/>
          </a:p>
          <a:p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https://hl7.org/fhir/2018May/datatypes.html#dateTime</a:t>
            </a:r>
          </a:p>
          <a:p>
            <a:r>
              <a:rPr lang="en-US" altLang="zh-TW" sz="2800" dirty="0"/>
              <a:t>Date format: YYYY-MM-DD, e.g. 2018, 1973-06, or 1905-08-23</a:t>
            </a:r>
          </a:p>
          <a:p>
            <a:r>
              <a:rPr lang="en-US" altLang="zh-TW" sz="2800" dirty="0" err="1" smtClean="0"/>
              <a:t>DateTime</a:t>
            </a:r>
            <a:r>
              <a:rPr lang="en-US" altLang="zh-TW" sz="2800" dirty="0" smtClean="0"/>
              <a:t> format: </a:t>
            </a:r>
            <a:r>
              <a:rPr lang="en-US" altLang="zh-TW" sz="2800" dirty="0" err="1" smtClean="0"/>
              <a:t>YYYY-MM-DDThh:mm:ss+zz:zz</a:t>
            </a:r>
            <a:r>
              <a:rPr lang="en-US" altLang="zh-TW" sz="2800" dirty="0"/>
              <a:t>, e.g. 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2015-02-07T13:28:17-05:00 </a:t>
            </a:r>
            <a:endParaRPr lang="en-US" altLang="zh-TW" sz="2800" dirty="0" smtClean="0"/>
          </a:p>
          <a:p>
            <a:r>
              <a:rPr lang="en-US" altLang="zh-TW" sz="2800" dirty="0"/>
              <a:t>instant </a:t>
            </a:r>
            <a:r>
              <a:rPr lang="en-US" altLang="zh-TW" sz="2800" dirty="0" smtClean="0"/>
              <a:t>format: </a:t>
            </a:r>
            <a:r>
              <a:rPr lang="en-US" altLang="zh-TW" sz="2800" dirty="0" err="1"/>
              <a:t>YYYY-MM-DDThh:mm:ss.sss+zz:zz</a:t>
            </a:r>
            <a:r>
              <a:rPr lang="en-US" altLang="zh-TW" sz="2800" dirty="0"/>
              <a:t> 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6235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量測部位及</a:t>
            </a:r>
            <a:r>
              <a:rPr lang="zh-TW" altLang="en-US" dirty="0"/>
              <a:t>量</a:t>
            </a:r>
            <a:r>
              <a:rPr lang="zh-TW" altLang="en-US" dirty="0" smtClean="0"/>
              <a:t>測方式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bodySite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Method</a:t>
            </a:r>
            <a:r>
              <a:rPr lang="zh-TW" altLang="en-US" dirty="0" smtClean="0"/>
              <a:t>，如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心電圖、頭部斷層掃描</a:t>
            </a:r>
            <a:r>
              <a:rPr lang="en-US" altLang="zh-TW" dirty="0" smtClean="0"/>
              <a:t>…</a:t>
            </a:r>
          </a:p>
          <a:p>
            <a:pPr lvl="2"/>
            <a:r>
              <a:rPr lang="zh-TW" altLang="en-US" dirty="0" smtClean="0"/>
              <a:t>一種</a:t>
            </a:r>
            <a:r>
              <a:rPr lang="zh-TW" altLang="en-US" dirty="0"/>
              <a:t>量</a:t>
            </a:r>
            <a:r>
              <a:rPr lang="zh-TW" altLang="en-US" dirty="0" smtClean="0"/>
              <a:t>測方法，可能產生多個檢查值，如</a:t>
            </a:r>
            <a:r>
              <a:rPr lang="en-US" altLang="zh-TW" dirty="0" smtClean="0"/>
              <a:t>:</a:t>
            </a:r>
          </a:p>
          <a:p>
            <a:pPr lvl="3"/>
            <a:r>
              <a:rPr lang="zh-TW" altLang="en-US" dirty="0" smtClean="0"/>
              <a:t>心電圖</a:t>
            </a:r>
            <a:r>
              <a:rPr lang="en-US" altLang="zh-TW" dirty="0" smtClean="0"/>
              <a:t>:</a:t>
            </a:r>
            <a:r>
              <a:rPr lang="zh-TW" altLang="en-US" dirty="0" smtClean="0"/>
              <a:t> 心律、房室傳導、心室異常等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753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生醫及影音資訊標準化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支援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標準</a:t>
            </a:r>
            <a:endParaRPr lang="en-US" altLang="zh-TW" dirty="0" smtClean="0"/>
          </a:p>
          <a:p>
            <a:r>
              <a:rPr lang="zh-TW" altLang="en-US" dirty="0" smtClean="0"/>
              <a:t>規範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</a:t>
            </a:r>
            <a:r>
              <a:rPr lang="zh-TW" altLang="en-US" dirty="0" smtClean="0"/>
              <a:t>近端整合架構</a:t>
            </a:r>
            <a:endParaRPr lang="en-US" altLang="zh-TW" dirty="0" smtClean="0"/>
          </a:p>
          <a:p>
            <a:r>
              <a:rPr lang="zh-TW" altLang="en-US" dirty="0" smtClean="0"/>
              <a:t>標準、安全之有線及無線互通機制</a:t>
            </a:r>
            <a:endParaRPr lang="en-US" altLang="zh-TW" dirty="0" smtClean="0"/>
          </a:p>
          <a:p>
            <a:r>
              <a:rPr lang="zh-TW" altLang="en-US" dirty="0" smtClean="0"/>
              <a:t>標準化波形、圖片、影音管理平台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08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078" y="0"/>
            <a:ext cx="8229600" cy="1143000"/>
          </a:xfrm>
        </p:spPr>
        <p:txBody>
          <a:bodyPr/>
          <a:lstStyle/>
          <a:p>
            <a:r>
              <a:rPr lang="en-US" altLang="zh-TW" dirty="0" err="1" smtClean="0"/>
              <a:t>IoMT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與就醫情境整合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42" y="1116773"/>
            <a:ext cx="8746435" cy="54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6713" y="0"/>
            <a:ext cx="8229600" cy="616226"/>
          </a:xfrm>
        </p:spPr>
        <p:txBody>
          <a:bodyPr/>
          <a:lstStyle/>
          <a:p>
            <a:r>
              <a:rPr lang="en-US" altLang="zh-TW" dirty="0" err="1" smtClean="0"/>
              <a:t>Observation.value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6713" y="6291987"/>
            <a:ext cx="8607287" cy="566013"/>
          </a:xfrm>
        </p:spPr>
        <p:txBody>
          <a:bodyPr/>
          <a:lstStyle/>
          <a:p>
            <a:r>
              <a:rPr lang="zh-TW" altLang="en-US" dirty="0" smtClean="0"/>
              <a:t>可選用恰當的資料型態紀錄數值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016"/>
            <a:ext cx="9144000" cy="52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2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6713" y="0"/>
            <a:ext cx="8229600" cy="616226"/>
          </a:xfrm>
        </p:spPr>
        <p:txBody>
          <a:bodyPr/>
          <a:lstStyle/>
          <a:p>
            <a:r>
              <a:rPr lang="en-US" altLang="zh-TW" dirty="0" err="1" smtClean="0"/>
              <a:t>Observation.value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7382" y="1103761"/>
            <a:ext cx="8607287" cy="566013"/>
          </a:xfrm>
        </p:spPr>
        <p:txBody>
          <a:bodyPr/>
          <a:lstStyle/>
          <a:p>
            <a:r>
              <a:rPr lang="zh-TW" altLang="en-US" dirty="0" smtClean="0"/>
              <a:t>可選用恰當的資料型態紀錄數值，如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病毒感染</a:t>
            </a:r>
            <a:r>
              <a:rPr lang="en-US" altLang="zh-TW" dirty="0" smtClean="0"/>
              <a:t>:</a:t>
            </a:r>
            <a:r>
              <a:rPr lang="zh-TW" altLang="en-US" dirty="0" smtClean="0"/>
              <a:t> 陰性、陽性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新生兒 </a:t>
            </a:r>
            <a:r>
              <a:rPr lang="en-US" altLang="zh-TW" dirty="0" smtClean="0"/>
              <a:t>APGAR</a:t>
            </a:r>
            <a:r>
              <a:rPr lang="zh-TW" altLang="en-US" dirty="0" smtClean="0"/>
              <a:t> 評分表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/>
            <a:r>
              <a:rPr lang="en-US" altLang="zh-TW" dirty="0"/>
              <a:t>http://www.healthofchildren.com/A/Apgar-Testing.html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65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936104"/>
          </a:xfrm>
        </p:spPr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輸入介面範例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1545" y="5085184"/>
            <a:ext cx="8229600" cy="752947"/>
          </a:xfrm>
        </p:spPr>
        <p:txBody>
          <a:bodyPr/>
          <a:lstStyle/>
          <a:p>
            <a:r>
              <a:rPr lang="zh-TW" altLang="en-US" dirty="0" smtClean="0"/>
              <a:t>新生兒 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10 </a:t>
            </a:r>
            <a:r>
              <a:rPr lang="zh-TW" altLang="en-US" dirty="0" smtClean="0"/>
              <a:t>分鐘</a:t>
            </a:r>
            <a:r>
              <a:rPr lang="zh-TW" altLang="en-US" dirty="0"/>
              <a:t>生理資訊</a:t>
            </a:r>
            <a:r>
              <a:rPr lang="zh-TW" altLang="en-US" dirty="0" smtClean="0"/>
              <a:t>評估</a:t>
            </a:r>
            <a:endParaRPr lang="en-US" altLang="zh-TW" dirty="0" smtClean="0"/>
          </a:p>
          <a:p>
            <a:r>
              <a:rPr lang="zh-TW" altLang="en-US" dirty="0" smtClean="0"/>
              <a:t>慈大</a:t>
            </a:r>
            <a:r>
              <a:rPr lang="zh-TW" altLang="en-US" b="1" dirty="0" smtClean="0">
                <a:solidFill>
                  <a:srgbClr val="FF0000"/>
                </a:solidFill>
              </a:rPr>
              <a:t>公衛系同學</a:t>
            </a:r>
            <a:r>
              <a:rPr lang="zh-TW" altLang="en-US" dirty="0" smtClean="0"/>
              <a:t>開發</a:t>
            </a:r>
            <a:endParaRPr lang="en-US" altLang="zh-TW" dirty="0" smtClean="0"/>
          </a:p>
          <a:p>
            <a:pPr lvl="1"/>
            <a:r>
              <a:rPr lang="zh-TW" altLang="en-US" dirty="0"/>
              <a:t>經</a:t>
            </a:r>
            <a:r>
              <a:rPr lang="zh-TW" altLang="en-US" dirty="0" smtClean="0"/>
              <a:t>簡單之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JS </a:t>
            </a:r>
            <a:r>
              <a:rPr lang="zh-TW" altLang="en-US" dirty="0" smtClean="0"/>
              <a:t>教育訓練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6296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21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217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個人健康紀錄相關 </a:t>
            </a:r>
            <a:r>
              <a:rPr lang="en-US" altLang="zh-TW" dirty="0" smtClean="0"/>
              <a:t>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Patient:</a:t>
            </a:r>
            <a:r>
              <a:rPr lang="zh-TW" altLang="en-US" dirty="0" smtClean="0"/>
              <a:t> 病人基本資料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Condition:</a:t>
            </a:r>
            <a:r>
              <a:rPr lang="zh-TW" altLang="en-US" dirty="0" smtClean="0"/>
              <a:t>身體、心理、或日常生活狀況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/>
              <a:t>心臟有裝支架、工作壓力大、需安排到院交通</a:t>
            </a:r>
            <a:r>
              <a:rPr lang="en-US" altLang="zh-TW" dirty="0" smtClean="0"/>
              <a:t>…</a:t>
            </a:r>
          </a:p>
          <a:p>
            <a:endParaRPr lang="en-US" altLang="zh-TW" dirty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Observation</a:t>
            </a:r>
            <a:r>
              <a:rPr lang="en-US" altLang="zh-TW" dirty="0" smtClean="0"/>
              <a:t>: </a:t>
            </a:r>
            <a:r>
              <a:rPr lang="zh-TW" altLang="en-US" dirty="0" smtClean="0"/>
              <a:t>量測及檢查資料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體重、血壓、心跳、檢驗值、影像發現等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定義網址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https://www.hl7.org/fhir/observation.html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……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6713" y="0"/>
            <a:ext cx="8229600" cy="616226"/>
          </a:xfrm>
        </p:spPr>
        <p:txBody>
          <a:bodyPr/>
          <a:lstStyle/>
          <a:p>
            <a:r>
              <a:rPr lang="en-US" altLang="zh-TW" dirty="0" err="1" smtClean="0"/>
              <a:t>Observation.component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078038"/>
            <a:ext cx="8607287" cy="566013"/>
          </a:xfrm>
        </p:spPr>
        <p:txBody>
          <a:bodyPr/>
          <a:lstStyle/>
          <a:p>
            <a:r>
              <a:rPr lang="zh-TW" altLang="en-US" dirty="0" smtClean="0"/>
              <a:t>可記錄多個數值，如血壓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864705"/>
            <a:ext cx="9000492" cy="496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8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022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04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4340"/>
            <a:ext cx="8229600" cy="1143000"/>
          </a:xfrm>
        </p:spPr>
        <p:txBody>
          <a:bodyPr/>
          <a:lstStyle/>
          <a:p>
            <a:r>
              <a:rPr lang="en-US" altLang="zh-TW" dirty="0"/>
              <a:t>Observation </a:t>
            </a:r>
            <a:r>
              <a:rPr lang="zh-TW" altLang="en-US" dirty="0"/>
              <a:t>主要欄位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269" y="1108660"/>
            <a:ext cx="8229600" cy="4525963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必填資料 </a:t>
            </a:r>
            <a:r>
              <a:rPr lang="en-US" altLang="zh-TW" dirty="0" smtClean="0">
                <a:solidFill>
                  <a:srgbClr val="FF0000"/>
                </a:solidFill>
              </a:rPr>
              <a:t>(1-1 or 1-</a:t>
            </a:r>
            <a:r>
              <a:rPr lang="zh-TW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，如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status</a:t>
            </a:r>
          </a:p>
          <a:p>
            <a:pPr lvl="1"/>
            <a:r>
              <a:rPr lang="en-US" altLang="zh-TW" dirty="0" smtClean="0"/>
              <a:t>code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Resources </a:t>
            </a:r>
            <a:r>
              <a:rPr lang="zh-TW" altLang="en-US" dirty="0" smtClean="0"/>
              <a:t>通常僅有少數必填資料，其餘皆為選用欄位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86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4340"/>
            <a:ext cx="8229600" cy="1143000"/>
          </a:xfrm>
        </p:spPr>
        <p:txBody>
          <a:bodyPr/>
          <a:lstStyle/>
          <a:p>
            <a:r>
              <a:rPr lang="en-US" altLang="zh-TW" dirty="0"/>
              <a:t>Observation </a:t>
            </a:r>
            <a:r>
              <a:rPr lang="zh-TW" altLang="en-US" dirty="0" smtClean="0"/>
              <a:t>主要欄位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525963"/>
          </a:xfrm>
        </p:spPr>
        <p:txBody>
          <a:bodyPr/>
          <a:lstStyle/>
          <a:p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多用途</a:t>
            </a:r>
            <a:r>
              <a:rPr lang="zh-TW" altLang="en-US" dirty="0"/>
              <a:t>之 </a:t>
            </a:r>
            <a:r>
              <a:rPr lang="en-US" altLang="zh-TW" dirty="0"/>
              <a:t>resource </a:t>
            </a:r>
            <a:r>
              <a:rPr lang="zh-TW" altLang="en-US" dirty="0" smtClean="0"/>
              <a:t>類別</a:t>
            </a:r>
            <a:r>
              <a:rPr lang="zh-TW" altLang="en-US" dirty="0"/>
              <a:t>，</a:t>
            </a:r>
            <a:r>
              <a:rPr lang="zh-TW" altLang="en-US" dirty="0" smtClean="0"/>
              <a:t>例如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 smtClean="0"/>
              <a:t>Observation </a:t>
            </a:r>
            <a:r>
              <a:rPr lang="zh-TW" altLang="en-US" dirty="0" smtClean="0"/>
              <a:t>可存取</a:t>
            </a:r>
            <a:r>
              <a:rPr lang="zh-TW" altLang="en-US" dirty="0"/>
              <a:t>各式</a:t>
            </a:r>
            <a:r>
              <a:rPr lang="zh-TW" altLang="en-US" dirty="0" smtClean="0"/>
              <a:t>檢驗、生理監測、影像發現資料</a:t>
            </a:r>
            <a:endParaRPr lang="en-US" altLang="zh-TW" dirty="0" smtClean="0"/>
          </a:p>
          <a:p>
            <a:pPr marL="1371600" lvl="3" indent="0">
              <a:buNone/>
            </a:pPr>
            <a:r>
              <a:rPr lang="zh-TW" altLang="en-US" dirty="0" smtClean="0"/>
              <a:t>以 </a:t>
            </a:r>
            <a:r>
              <a:rPr lang="en-US" altLang="zh-TW" dirty="0" smtClean="0"/>
              <a:t>code </a:t>
            </a:r>
            <a:r>
              <a:rPr lang="zh-TW" altLang="en-US" dirty="0" smtClean="0"/>
              <a:t> 欄位定義其為哪一種觀察值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29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434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引入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標準的好處 </a:t>
            </a:r>
            <a:r>
              <a:rPr lang="zh-TW" altLang="en-US" dirty="0"/>
              <a:t>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具擴充性及應用彈性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各式 </a:t>
            </a:r>
            <a:r>
              <a:rPr lang="en-US" altLang="zh-TW" dirty="0" smtClean="0"/>
              <a:t>resource </a:t>
            </a:r>
            <a:r>
              <a:rPr lang="zh-TW" altLang="en-US" dirty="0" smtClean="0"/>
              <a:t>細部欄位是否存在具</a:t>
            </a:r>
            <a:r>
              <a:rPr lang="zh-TW" altLang="en-US" dirty="0"/>
              <a:t>選擇性</a:t>
            </a:r>
          </a:p>
          <a:p>
            <a:pPr lvl="2"/>
            <a:r>
              <a:rPr lang="zh-TW" altLang="en-US" dirty="0"/>
              <a:t>例如 </a:t>
            </a:r>
            <a:r>
              <a:rPr lang="en-US" altLang="zh-TW" dirty="0"/>
              <a:t>patient </a:t>
            </a:r>
            <a:r>
              <a:rPr lang="zh-TW" altLang="en-US" dirty="0"/>
              <a:t>基本資料可很簡化</a:t>
            </a:r>
            <a:r>
              <a:rPr lang="en-US" altLang="zh-TW" dirty="0"/>
              <a:t>(</a:t>
            </a:r>
            <a:r>
              <a:rPr lang="zh-TW" altLang="en-US" dirty="0"/>
              <a:t>如臨床資料庫</a:t>
            </a:r>
            <a:r>
              <a:rPr lang="en-US" altLang="zh-TW" dirty="0"/>
              <a:t>)</a:t>
            </a:r>
            <a:r>
              <a:rPr lang="zh-TW" altLang="en-US" dirty="0"/>
              <a:t>，也可很</a:t>
            </a:r>
            <a:r>
              <a:rPr lang="zh-TW" altLang="en-US" dirty="0" smtClean="0"/>
              <a:t>詳盡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如存 </a:t>
            </a:r>
            <a:r>
              <a:rPr lang="en-US" altLang="zh-TW" dirty="0" smtClean="0"/>
              <a:t>n </a:t>
            </a:r>
            <a:r>
              <a:rPr lang="zh-TW" altLang="en-US" dirty="0" smtClean="0"/>
              <a:t>筆各式聯絡資訊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多用途</a:t>
            </a:r>
            <a:r>
              <a:rPr lang="zh-TW" altLang="en-US" dirty="0"/>
              <a:t>之 </a:t>
            </a:r>
            <a:r>
              <a:rPr lang="en-US" altLang="zh-TW" dirty="0"/>
              <a:t>resource </a:t>
            </a:r>
            <a:r>
              <a:rPr lang="zh-TW" altLang="en-US" dirty="0" smtClean="0"/>
              <a:t>類別</a:t>
            </a:r>
            <a:r>
              <a:rPr lang="zh-TW" altLang="en-US" dirty="0"/>
              <a:t>，</a:t>
            </a:r>
            <a:r>
              <a:rPr lang="zh-TW" altLang="en-US" dirty="0" smtClean="0"/>
              <a:t>例如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Observation </a:t>
            </a:r>
            <a:r>
              <a:rPr lang="zh-TW" altLang="en-US" dirty="0" smtClean="0"/>
              <a:t>可存取</a:t>
            </a:r>
            <a:r>
              <a:rPr lang="zh-TW" altLang="en-US" dirty="0"/>
              <a:t>各式</a:t>
            </a:r>
            <a:r>
              <a:rPr lang="zh-TW" altLang="en-US" dirty="0" smtClean="0"/>
              <a:t>檢驗、生理監測、影像發現資料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以 </a:t>
            </a:r>
            <a:r>
              <a:rPr lang="en-US" altLang="zh-TW" dirty="0" smtClean="0"/>
              <a:t>code </a:t>
            </a:r>
            <a:r>
              <a:rPr lang="zh-TW" altLang="en-US" dirty="0" smtClean="0"/>
              <a:t> 欄位定義其為哪一種觀察值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Diagnostic report </a:t>
            </a:r>
            <a:r>
              <a:rPr lang="zh-TW" altLang="en-US" dirty="0" smtClean="0"/>
              <a:t>包含檢驗、影像檢查、病理檢查報告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767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observation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170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91326-D1A3-42F3-944E-4C7369F6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Observation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Conduction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Patient Relation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69574" y="3198783"/>
            <a:ext cx="1977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 smtClean="0"/>
              <a:t>Observation</a:t>
            </a:r>
          </a:p>
          <a:p>
            <a:pPr algn="ctr"/>
            <a:r>
              <a:rPr lang="en-US" altLang="zh-TW" sz="2700" dirty="0" smtClean="0"/>
              <a:t>Condition</a:t>
            </a:r>
            <a:endParaRPr lang="zh-TW" altLang="en-US" sz="27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6E350-666E-47E2-BF46-5921C478A230}"/>
              </a:ext>
            </a:extLst>
          </p:cNvPr>
          <p:cNvSpPr txBox="1"/>
          <p:nvPr/>
        </p:nvSpPr>
        <p:spPr>
          <a:xfrm>
            <a:off x="1753361" y="2883613"/>
            <a:ext cx="53601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 smtClean="0"/>
              <a:t>Subset </a:t>
            </a:r>
            <a:r>
              <a:rPr lang="zh-TW" altLang="en-US" sz="2700" dirty="0" smtClean="0"/>
              <a:t> </a:t>
            </a:r>
            <a:r>
              <a:rPr lang="en-US" altLang="zh-TW" sz="2700" dirty="0" smtClean="0"/>
              <a:t>reference to </a:t>
            </a:r>
            <a:endParaRPr lang="en-US" altLang="zh-TW" sz="27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948008A-F023-439D-A02A-9E6A49034CAC}"/>
              </a:ext>
            </a:extLst>
          </p:cNvPr>
          <p:cNvSpPr txBox="1"/>
          <p:nvPr/>
        </p:nvSpPr>
        <p:spPr>
          <a:xfrm>
            <a:off x="3042776" y="2218974"/>
            <a:ext cx="32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病人資料保管組織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醫院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7EADB5-471F-4EA3-B466-EA9EF6D142CF}"/>
              </a:ext>
            </a:extLst>
          </p:cNvPr>
          <p:cNvSpPr txBox="1"/>
          <p:nvPr/>
        </p:nvSpPr>
        <p:spPr>
          <a:xfrm>
            <a:off x="1458245" y="4488339"/>
            <a:ext cx="311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先有病人</a:t>
            </a:r>
            <a:endParaRPr lang="en-US" altLang="zh-TW" b="1" dirty="0" smtClean="0"/>
          </a:p>
          <a:p>
            <a:r>
              <a:rPr lang="zh-TW" altLang="en-US" b="1" dirty="0" smtClean="0"/>
              <a:t>再新增病人問題及量測資料</a:t>
            </a:r>
            <a:endParaRPr lang="zh-TW" altLang="en-US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CA637E0-2FD1-40D2-AB10-E577A1B8F95F}"/>
              </a:ext>
            </a:extLst>
          </p:cNvPr>
          <p:cNvCxnSpPr/>
          <p:nvPr/>
        </p:nvCxnSpPr>
        <p:spPr>
          <a:xfrm flipV="1">
            <a:off x="1918252" y="3528391"/>
            <a:ext cx="519526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6819417" y="3274475"/>
            <a:ext cx="2229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 smtClean="0"/>
              <a:t>Patient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000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初步之影像結構化報告範例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5893904"/>
            <a:ext cx="8547652" cy="618055"/>
          </a:xfrm>
        </p:spPr>
        <p:txBody>
          <a:bodyPr/>
          <a:lstStyle/>
          <a:p>
            <a:r>
              <a:rPr lang="en-US" altLang="zh-TW" dirty="0"/>
              <a:t>https://hapi.fhir.tw/fhir/DiagnosticReport/5268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615765"/>
            <a:ext cx="127063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43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Observation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通用之</a:t>
            </a:r>
            <a:r>
              <a:rPr lang="zh-TW" altLang="en-US" dirty="0"/>
              <a:t>健康</a:t>
            </a:r>
            <a:r>
              <a:rPr lang="zh-TW" altLang="en-US" dirty="0" smtClean="0"/>
              <a:t>醫療</a:t>
            </a:r>
            <a:r>
              <a:rPr lang="zh-TW" altLang="en-US" b="1" dirty="0">
                <a:solidFill>
                  <a:srgbClr val="FF0000"/>
                </a:solidFill>
              </a:rPr>
              <a:t>檢查數據</a:t>
            </a:r>
            <a:r>
              <a:rPr lang="zh-TW" altLang="en-US" b="1" dirty="0">
                <a:solidFill>
                  <a:srgbClr val="0070C0"/>
                </a:solidFill>
              </a:rPr>
              <a:t>存取</a:t>
            </a:r>
            <a:r>
              <a:rPr lang="zh-TW" altLang="en-US" b="1" dirty="0" smtClean="0">
                <a:solidFill>
                  <a:srgbClr val="0070C0"/>
                </a:solidFill>
              </a:rPr>
              <a:t>規格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各式</a:t>
            </a:r>
            <a:r>
              <a:rPr lang="zh-TW" altLang="en-US" dirty="0"/>
              <a:t>檢驗、生理監測</a:t>
            </a:r>
            <a:r>
              <a:rPr lang="zh-TW" altLang="en-US" dirty="0" smtClean="0"/>
              <a:t>、人體觀察發現資料皆可轉成 </a:t>
            </a:r>
            <a:r>
              <a:rPr lang="en-US" altLang="zh-TW" dirty="0"/>
              <a:t>FHIR Observation </a:t>
            </a:r>
            <a:r>
              <a:rPr lang="zh-TW" altLang="en-US" dirty="0" smtClean="0"/>
              <a:t>資料</a:t>
            </a:r>
            <a:endParaRPr lang="en-US" altLang="zh-TW" smtClean="0"/>
          </a:p>
          <a:p>
            <a:pPr lvl="1"/>
            <a:endParaRPr lang="en-US" altLang="zh-TW" dirty="0" smtClean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透過標準 </a:t>
            </a:r>
            <a:r>
              <a:rPr lang="en-US" altLang="zh-TW" b="1" dirty="0">
                <a:solidFill>
                  <a:srgbClr val="0070C0"/>
                </a:solidFill>
              </a:rPr>
              <a:t>API </a:t>
            </a:r>
            <a:r>
              <a:rPr lang="zh-TW" altLang="en-US" b="1" dirty="0" smtClean="0">
                <a:solidFill>
                  <a:srgbClr val="0070C0"/>
                </a:solidFill>
              </a:rPr>
              <a:t>存取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42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FHIR </a:t>
            </a:r>
            <a:r>
              <a:rPr lang="en-US" altLang="zh-TW" dirty="0" smtClean="0"/>
              <a:t>resource id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Resource id: </a:t>
            </a:r>
          </a:p>
          <a:p>
            <a:pPr lvl="1"/>
            <a:r>
              <a:rPr lang="zh-TW" altLang="en-US" dirty="0" smtClean="0"/>
              <a:t>資料上傳後 </a:t>
            </a:r>
            <a:r>
              <a:rPr lang="en-US" altLang="zh-TW" dirty="0" smtClean="0">
                <a:solidFill>
                  <a:srgbClr val="FF0000"/>
                </a:solidFill>
              </a:rPr>
              <a:t>FHIR server </a:t>
            </a:r>
            <a:r>
              <a:rPr lang="zh-TW" altLang="en-US" dirty="0" smtClean="0">
                <a:solidFill>
                  <a:srgbClr val="FF0000"/>
                </a:solidFill>
              </a:rPr>
              <a:t>統一產生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代表此筆資料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類似主健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利於其他資料參考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類似 </a:t>
            </a:r>
            <a:r>
              <a:rPr lang="en-US" altLang="zh-TW" dirty="0" smtClean="0"/>
              <a:t>foreign key)</a:t>
            </a:r>
            <a:r>
              <a:rPr lang="zh-TW" altLang="en-US" dirty="0" smtClean="0"/>
              <a:t>，例如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 err="1" smtClean="0"/>
              <a:t>patient.manageOrganization</a:t>
            </a:r>
            <a:r>
              <a:rPr lang="en-US" altLang="zh-TW" dirty="0" smtClean="0"/>
              <a:t> to Organization</a:t>
            </a:r>
          </a:p>
          <a:p>
            <a:pPr lvl="2"/>
            <a:r>
              <a:rPr lang="en-US" altLang="zh-TW" dirty="0" err="1" smtClean="0"/>
              <a:t>Condiction.subject</a:t>
            </a:r>
            <a:r>
              <a:rPr lang="en-US" altLang="zh-TW" dirty="0" smtClean="0"/>
              <a:t> reference to Patient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1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Observation</a:t>
            </a:r>
            <a:r>
              <a:rPr lang="en-US" altLang="zh-TW" dirty="0" smtClean="0"/>
              <a:t> usage(</a:t>
            </a:r>
            <a:r>
              <a:rPr lang="zh-TW" altLang="en-US" dirty="0" smtClean="0"/>
              <a:t>應用範圍</a:t>
            </a:r>
            <a:r>
              <a:rPr lang="en-US" altLang="zh-TW" dirty="0" smtClean="0"/>
              <a:t>)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Vital signs such as </a:t>
            </a:r>
            <a:r>
              <a:rPr lang="en-US" altLang="zh-TW" sz="2800" dirty="0">
                <a:solidFill>
                  <a:srgbClr val="428BCA"/>
                </a:solidFill>
                <a:latin typeface="verdana" panose="020B0604030504040204" pitchFamily="34" charset="0"/>
                <a:hlinkClick r:id="rId2"/>
              </a:rPr>
              <a:t>body weight</a:t>
            </a: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, </a:t>
            </a:r>
            <a:r>
              <a:rPr lang="en-US" altLang="zh-TW" sz="2800" dirty="0">
                <a:solidFill>
                  <a:srgbClr val="428BCA"/>
                </a:solidFill>
                <a:latin typeface="verdana" panose="020B0604030504040204" pitchFamily="34" charset="0"/>
                <a:hlinkClick r:id="rId3"/>
              </a:rPr>
              <a:t>blood pressure</a:t>
            </a: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, and </a:t>
            </a:r>
            <a:r>
              <a:rPr lang="en-US" altLang="zh-TW" sz="2800" dirty="0">
                <a:solidFill>
                  <a:srgbClr val="428BCA"/>
                </a:solidFill>
                <a:latin typeface="verdana" panose="020B0604030504040204" pitchFamily="34" charset="0"/>
                <a:hlinkClick r:id="rId4"/>
              </a:rPr>
              <a:t>temperature</a:t>
            </a:r>
            <a:endParaRPr lang="en-US" altLang="zh-TW" sz="28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Laboratory Data like </a:t>
            </a:r>
            <a:r>
              <a:rPr lang="en-US" altLang="zh-TW" sz="2800" dirty="0">
                <a:solidFill>
                  <a:srgbClr val="428BCA"/>
                </a:solidFill>
                <a:latin typeface="verdana" panose="020B0604030504040204" pitchFamily="34" charset="0"/>
                <a:hlinkClick r:id="rId5"/>
              </a:rPr>
              <a:t>blood glucose</a:t>
            </a: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, or an </a:t>
            </a:r>
            <a:r>
              <a:rPr lang="en-US" altLang="zh-TW" sz="2800" dirty="0">
                <a:solidFill>
                  <a:srgbClr val="428BCA"/>
                </a:solidFill>
                <a:latin typeface="verdana" panose="020B0604030504040204" pitchFamily="34" charset="0"/>
                <a:hlinkClick r:id="rId6"/>
              </a:rPr>
              <a:t>estimated GFR</a:t>
            </a:r>
            <a:endParaRPr lang="en-US" altLang="zh-TW" sz="28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Imaging results like </a:t>
            </a:r>
            <a:r>
              <a:rPr lang="en-US" altLang="zh-TW" sz="2800" dirty="0">
                <a:solidFill>
                  <a:srgbClr val="428BCA"/>
                </a:solidFill>
                <a:latin typeface="verdana" panose="020B0604030504040204" pitchFamily="34" charset="0"/>
                <a:hlinkClick r:id="rId7"/>
              </a:rPr>
              <a:t>bone density</a:t>
            </a: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 or fetal </a:t>
            </a:r>
            <a:r>
              <a:rPr lang="en-US" altLang="zh-TW" sz="2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measurements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Clinical Findings</a:t>
            </a:r>
            <a:r>
              <a:rPr lang="en-US" altLang="zh-TW" sz="2800" baseline="300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*</a:t>
            </a:r>
            <a:r>
              <a:rPr lang="en-US" altLang="zh-TW" sz="2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 such as </a:t>
            </a:r>
            <a:r>
              <a:rPr lang="en-US" altLang="zh-TW" sz="2800" dirty="0" smtClean="0">
                <a:solidFill>
                  <a:srgbClr val="428BCA"/>
                </a:solidFill>
                <a:latin typeface="verdana" panose="020B0604030504040204" pitchFamily="34" charset="0"/>
                <a:hlinkClick r:id="rId8"/>
              </a:rPr>
              <a:t>abdominal tenderness</a:t>
            </a:r>
            <a:endParaRPr lang="en-US" altLang="zh-TW" sz="28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Device measurements such as </a:t>
            </a:r>
            <a:r>
              <a:rPr lang="en-US" altLang="zh-TW" sz="2800" u="sng" dirty="0" smtClean="0">
                <a:solidFill>
                  <a:srgbClr val="2A6496"/>
                </a:solidFill>
                <a:latin typeface="verdana" panose="020B0604030504040204" pitchFamily="34" charset="0"/>
                <a:hlinkClick r:id="rId9"/>
              </a:rPr>
              <a:t>EKG data</a:t>
            </a:r>
            <a:r>
              <a:rPr lang="en-US" altLang="zh-TW" sz="28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 or </a:t>
            </a:r>
            <a:r>
              <a:rPr lang="en-US" altLang="zh-TW" sz="2800" dirty="0" smtClean="0">
                <a:solidFill>
                  <a:srgbClr val="428BCA"/>
                </a:solidFill>
                <a:latin typeface="verdana" panose="020B0604030504040204" pitchFamily="34" charset="0"/>
                <a:hlinkClick r:id="rId10"/>
              </a:rPr>
              <a:t>Pulse Oximetry data</a:t>
            </a:r>
            <a:endParaRPr lang="en-US" altLang="zh-TW" sz="2800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Observation</a:t>
            </a:r>
            <a:r>
              <a:rPr lang="en-US" altLang="zh-TW" dirty="0"/>
              <a:t> </a:t>
            </a:r>
            <a:r>
              <a:rPr lang="en-US" altLang="zh-TW" dirty="0" smtClean="0"/>
              <a:t>usage(</a:t>
            </a:r>
            <a:r>
              <a:rPr lang="zh-TW" altLang="en-US" dirty="0" smtClean="0"/>
              <a:t>應用範圍</a:t>
            </a:r>
            <a:r>
              <a:rPr lang="en-US" altLang="zh-TW" dirty="0" smtClean="0"/>
              <a:t>)2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333333"/>
                </a:solidFill>
                <a:latin typeface="verdana" panose="020B0604030504040204" pitchFamily="34" charset="0"/>
              </a:rPr>
              <a:t>Clinical </a:t>
            </a:r>
            <a:r>
              <a:rPr lang="en-US" altLang="zh-TW" dirty="0">
                <a:solidFill>
                  <a:srgbClr val="333333"/>
                </a:solidFill>
                <a:latin typeface="verdana" panose="020B0604030504040204" pitchFamily="34" charset="0"/>
              </a:rPr>
              <a:t>assessment tools such as </a:t>
            </a:r>
            <a:r>
              <a:rPr lang="en-US" altLang="zh-TW" dirty="0">
                <a:solidFill>
                  <a:srgbClr val="428BCA"/>
                </a:solidFill>
                <a:latin typeface="verdana" panose="020B0604030504040204" pitchFamily="34" charset="0"/>
                <a:hlinkClick r:id="rId2"/>
              </a:rPr>
              <a:t>APGAR</a:t>
            </a:r>
            <a:r>
              <a:rPr lang="en-US" altLang="zh-TW" dirty="0">
                <a:solidFill>
                  <a:srgbClr val="333333"/>
                </a:solidFill>
                <a:latin typeface="verdana" panose="020B0604030504040204" pitchFamily="34" charset="0"/>
              </a:rPr>
              <a:t> or a </a:t>
            </a:r>
            <a:r>
              <a:rPr lang="en-US" altLang="zh-TW" dirty="0">
                <a:solidFill>
                  <a:srgbClr val="428BCA"/>
                </a:solidFill>
                <a:latin typeface="verdana" panose="020B0604030504040204" pitchFamily="34" charset="0"/>
                <a:hlinkClick r:id="rId3"/>
              </a:rPr>
              <a:t>Glasgow Coma Score</a:t>
            </a:r>
            <a:endParaRPr lang="en-US" altLang="zh-TW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333333"/>
                </a:solidFill>
                <a:latin typeface="verdana" panose="020B0604030504040204" pitchFamily="34" charset="0"/>
              </a:rPr>
              <a:t>Personal characteristics: such as </a:t>
            </a:r>
            <a:r>
              <a:rPr lang="en-US" altLang="zh-TW" dirty="0">
                <a:solidFill>
                  <a:srgbClr val="428BCA"/>
                </a:solidFill>
                <a:latin typeface="verdana" panose="020B0604030504040204" pitchFamily="34" charset="0"/>
                <a:hlinkClick r:id="rId4"/>
              </a:rPr>
              <a:t>eye-color</a:t>
            </a:r>
            <a:endParaRPr lang="en-US" altLang="zh-TW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333333"/>
                </a:solidFill>
                <a:latin typeface="verdana" panose="020B0604030504040204" pitchFamily="34" charset="0"/>
              </a:rPr>
              <a:t>Social history like tobacco use, family support, or cognitive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333333"/>
                </a:solidFill>
                <a:latin typeface="verdana" panose="020B0604030504040204" pitchFamily="34" charset="0"/>
              </a:rPr>
              <a:t>Core characteristics like pregnancy status, or a death assertion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1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434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引入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標準的好處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可建構標準伺服器管理所有臨醫資訊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多用途</a:t>
            </a:r>
            <a:r>
              <a:rPr lang="zh-TW" altLang="en-US" dirty="0"/>
              <a:t>之 </a:t>
            </a:r>
            <a:r>
              <a:rPr lang="en-US" altLang="zh-TW" dirty="0"/>
              <a:t>resource </a:t>
            </a:r>
            <a:r>
              <a:rPr lang="zh-TW" altLang="en-US" dirty="0"/>
              <a:t>類別，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lvl="2"/>
            <a:r>
              <a:rPr lang="en-US" altLang="zh-TW" dirty="0"/>
              <a:t>Observation </a:t>
            </a:r>
            <a:r>
              <a:rPr lang="zh-TW" altLang="en-US" dirty="0"/>
              <a:t>可存取各式檢驗、生理監測、影像發現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Diagnostic </a:t>
            </a:r>
            <a:r>
              <a:rPr lang="en-US" altLang="zh-TW" dirty="0"/>
              <a:t>report </a:t>
            </a:r>
            <a:r>
              <a:rPr lang="zh-TW" altLang="en-US" dirty="0"/>
              <a:t>包含檢驗、影像檢查、病理檢查</a:t>
            </a:r>
            <a:r>
              <a:rPr lang="zh-TW" altLang="en-US" dirty="0" smtClean="0"/>
              <a:t>報告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0070C0"/>
                </a:solidFill>
              </a:rPr>
              <a:t>標準 </a:t>
            </a:r>
            <a:r>
              <a:rPr lang="en-US" altLang="zh-TW" b="1" dirty="0">
                <a:solidFill>
                  <a:srgbClr val="0070C0"/>
                </a:solidFill>
              </a:rPr>
              <a:t>API </a:t>
            </a:r>
            <a:r>
              <a:rPr lang="zh-TW" altLang="en-US" b="1" dirty="0">
                <a:solidFill>
                  <a:srgbClr val="0070C0"/>
                </a:solidFill>
              </a:rPr>
              <a:t>存取各式 </a:t>
            </a:r>
            <a:r>
              <a:rPr lang="en-US" altLang="zh-TW" b="1" dirty="0">
                <a:solidFill>
                  <a:srgbClr val="0070C0"/>
                </a:solidFill>
              </a:rPr>
              <a:t>FHIR resources</a:t>
            </a:r>
          </a:p>
          <a:p>
            <a:pPr lvl="2"/>
            <a:endParaRPr lang="zh-TW" altLang="en-US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我們</a:t>
            </a:r>
            <a:r>
              <a:rPr lang="zh-TW" altLang="en-US" b="1" dirty="0">
                <a:solidFill>
                  <a:srgbClr val="FF0000"/>
                </a:solidFill>
              </a:rPr>
              <a:t>僅</a:t>
            </a:r>
            <a:r>
              <a:rPr lang="zh-TW" altLang="en-US" b="1" dirty="0" smtClean="0">
                <a:solidFill>
                  <a:srgbClr val="FF0000"/>
                </a:solidFill>
              </a:rPr>
              <a:t>需發展各式前端應用系統</a:t>
            </a:r>
            <a:r>
              <a:rPr lang="en-US" altLang="zh-TW" b="1" dirty="0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zh-TW" altLang="en-US" dirty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26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2584174" cy="4525963"/>
          </a:xfrm>
        </p:spPr>
        <p:txBody>
          <a:bodyPr/>
          <a:lstStyle/>
          <a:p>
            <a:r>
              <a:rPr lang="en-US" altLang="zh-TW" dirty="0" smtClean="0"/>
              <a:t>FHIR observation example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34" y="81998"/>
            <a:ext cx="6505575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2673626" cy="4525963"/>
          </a:xfrm>
        </p:spPr>
        <p:txBody>
          <a:bodyPr/>
          <a:lstStyle/>
          <a:p>
            <a:r>
              <a:rPr lang="en-US" altLang="zh-TW" dirty="0" smtClean="0"/>
              <a:t>FHIR observation example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Multiple value</a:t>
            </a:r>
          </a:p>
          <a:p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079" y="0"/>
            <a:ext cx="6380922" cy="67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4340"/>
            <a:ext cx="8229600" cy="1143000"/>
          </a:xfrm>
        </p:spPr>
        <p:txBody>
          <a:bodyPr/>
          <a:lstStyle/>
          <a:p>
            <a:r>
              <a:rPr lang="en-US" altLang="zh-TW" dirty="0"/>
              <a:t>Observation </a:t>
            </a:r>
            <a:r>
              <a:rPr lang="zh-TW" altLang="en-US" dirty="0"/>
              <a:t>主要</a:t>
            </a:r>
            <a:r>
              <a:rPr lang="zh-TW" altLang="en-US" dirty="0" smtClean="0"/>
              <a:t>欄位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269" y="110866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上傳後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</a:t>
            </a:r>
            <a:r>
              <a:rPr lang="zh-TW" altLang="en-US" dirty="0" smtClean="0"/>
              <a:t>自行創建的資料，如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Id,meta,text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lvl="2"/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4" y="2623930"/>
            <a:ext cx="9144000" cy="41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6991</TotalTime>
  <Words>782</Words>
  <Application>Microsoft Office PowerPoint</Application>
  <PresentationFormat>如螢幕大小 (4:3)</PresentationFormat>
  <Paragraphs>163</Paragraphs>
  <Slides>30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新細明體</vt:lpstr>
      <vt:lpstr>Arial</vt:lpstr>
      <vt:lpstr>Calibri</vt:lpstr>
      <vt:lpstr>verdana</vt:lpstr>
      <vt:lpstr>Office 佈景主題</vt:lpstr>
      <vt:lpstr>FHIR observation  標準化量測及檢查資料</vt:lpstr>
      <vt:lpstr>個人健康紀錄相關 Resources</vt:lpstr>
      <vt:lpstr>FHIR Observation </vt:lpstr>
      <vt:lpstr>Observation usage(應用範圍) 1</vt:lpstr>
      <vt:lpstr>Observation usage(應用範圍)2</vt:lpstr>
      <vt:lpstr>引入FHIR 標準的好處 </vt:lpstr>
      <vt:lpstr>PowerPoint 簡報</vt:lpstr>
      <vt:lpstr>PowerPoint 簡報</vt:lpstr>
      <vt:lpstr>Observation 主要欄位 1</vt:lpstr>
      <vt:lpstr>Observation 主要欄位 </vt:lpstr>
      <vt:lpstr>Observation 主要欄位</vt:lpstr>
      <vt:lpstr>Observation.code</vt:lpstr>
      <vt:lpstr>Observation 當中的時間</vt:lpstr>
      <vt:lpstr>量測部位及量測方式</vt:lpstr>
      <vt:lpstr>生醫及影音資訊標準化</vt:lpstr>
      <vt:lpstr>IoMT 與就醫情境整合</vt:lpstr>
      <vt:lpstr>Observation.value </vt:lpstr>
      <vt:lpstr>Observation.value </vt:lpstr>
      <vt:lpstr>FHIR 輸入介面範例</vt:lpstr>
      <vt:lpstr>Observation.component </vt:lpstr>
      <vt:lpstr>PowerPoint 簡報</vt:lpstr>
      <vt:lpstr>PowerPoint 簡報</vt:lpstr>
      <vt:lpstr>Observation 主要欄位</vt:lpstr>
      <vt:lpstr>Observation 主要欄位</vt:lpstr>
      <vt:lpstr>引入FHIR 標準的好處  3</vt:lpstr>
      <vt:lpstr>PowerPoint 簡報</vt:lpstr>
      <vt:lpstr>FHIR observation</vt:lpstr>
      <vt:lpstr>Observation、Conduction、Patient Relation</vt:lpstr>
      <vt:lpstr>初步之影像結構化報告範例</vt:lpstr>
      <vt:lpstr>FHIR resource id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武門 玄</dc:creator>
  <cp:lastModifiedBy>chhsiao</cp:lastModifiedBy>
  <cp:revision>120</cp:revision>
  <dcterms:created xsi:type="dcterms:W3CDTF">2018-02-03T05:10:10Z</dcterms:created>
  <dcterms:modified xsi:type="dcterms:W3CDTF">2020-03-09T12:17:39Z</dcterms:modified>
</cp:coreProperties>
</file>