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301" r:id="rId2"/>
    <p:sldId id="337" r:id="rId3"/>
    <p:sldId id="338" r:id="rId4"/>
    <p:sldId id="311" r:id="rId5"/>
    <p:sldId id="305" r:id="rId6"/>
    <p:sldId id="320" r:id="rId7"/>
    <p:sldId id="309" r:id="rId8"/>
    <p:sldId id="333" r:id="rId9"/>
    <p:sldId id="310" r:id="rId10"/>
    <p:sldId id="291" r:id="rId11"/>
    <p:sldId id="322" r:id="rId12"/>
    <p:sldId id="289" r:id="rId13"/>
    <p:sldId id="290" r:id="rId14"/>
    <p:sldId id="292" r:id="rId15"/>
    <p:sldId id="293" r:id="rId16"/>
    <p:sldId id="323" r:id="rId17"/>
    <p:sldId id="313" r:id="rId18"/>
    <p:sldId id="324" r:id="rId19"/>
    <p:sldId id="325" r:id="rId20"/>
    <p:sldId id="312" r:id="rId21"/>
    <p:sldId id="317" r:id="rId22"/>
    <p:sldId id="330" r:id="rId23"/>
    <p:sldId id="329" r:id="rId24"/>
    <p:sldId id="331" r:id="rId25"/>
    <p:sldId id="318" r:id="rId26"/>
    <p:sldId id="332" r:id="rId27"/>
    <p:sldId id="326" r:id="rId28"/>
    <p:sldId id="327" r:id="rId29"/>
    <p:sldId id="328" r:id="rId30"/>
    <p:sldId id="297" r:id="rId31"/>
    <p:sldId id="334" r:id="rId32"/>
    <p:sldId id="335" r:id="rId33"/>
    <p:sldId id="336" r:id="rId34"/>
    <p:sldId id="287" r:id="rId35"/>
    <p:sldId id="288" r:id="rId36"/>
    <p:sldId id="285" r:id="rId37"/>
    <p:sldId id="266" r:id="rId38"/>
    <p:sldId id="281" r:id="rId39"/>
    <p:sldId id="283" r:id="rId40"/>
    <p:sldId id="269" r:id="rId41"/>
    <p:sldId id="274" r:id="rId42"/>
    <p:sldId id="270" r:id="rId43"/>
    <p:sldId id="284" r:id="rId44"/>
    <p:sldId id="275" r:id="rId45"/>
    <p:sldId id="280" r:id="rId46"/>
    <p:sldId id="277" r:id="rId47"/>
    <p:sldId id="273" r:id="rId48"/>
    <p:sldId id="272" r:id="rId49"/>
    <p:sldId id="268" r:id="rId50"/>
  </p:sldIdLst>
  <p:sldSz cx="9144000" cy="6858000" type="screen4x3"/>
  <p:notesSz cx="6858000" cy="9144000"/>
  <p:defaultText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340"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0C4D1-671C-4261-8517-51F04ECBC99E}" type="datetimeFigureOut">
              <a:rPr lang="zh-TW" altLang="en-US" smtClean="0"/>
              <a:t>2020/3/8</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7C532-0E4C-40AB-BCFB-9EE2E9766183}" type="slidenum">
              <a:rPr lang="zh-TW" altLang="en-US" smtClean="0"/>
              <a:t>‹#›</a:t>
            </a:fld>
            <a:endParaRPr lang="zh-TW" altLang="en-US"/>
          </a:p>
        </p:txBody>
      </p:sp>
    </p:spTree>
    <p:extLst>
      <p:ext uri="{BB962C8B-B14F-4D97-AF65-F5344CB8AC3E}">
        <p14:creationId xmlns:p14="http://schemas.microsoft.com/office/powerpoint/2010/main" val="114341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hl7.org/fhir/summary.html"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www.hl7.org/fhir/overview-clinical.html" TargetMode="External"/><Relationship Id="rId5" Type="http://schemas.openxmlformats.org/officeDocument/2006/relationships/hyperlink" Target="https://www.hl7.org/fhir/overview-dev.html" TargetMode="External"/><Relationship Id="rId4" Type="http://schemas.openxmlformats.org/officeDocument/2006/relationships/hyperlink" Target="https://www.hl7.org/fhir/overview.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A57C532-0E4C-40AB-BCFB-9EE2E9766183}" type="slidenum">
              <a:rPr lang="zh-TW" altLang="en-US" smtClean="0"/>
              <a:t>10</a:t>
            </a:fld>
            <a:endParaRPr lang="zh-TW" altLang="en-US"/>
          </a:p>
        </p:txBody>
      </p:sp>
    </p:spTree>
    <p:extLst>
      <p:ext uri="{BB962C8B-B14F-4D97-AF65-F5344CB8AC3E}">
        <p14:creationId xmlns:p14="http://schemas.microsoft.com/office/powerpoint/2010/main" val="1896634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疾病別與個案基本資料關連</a:t>
            </a:r>
          </a:p>
          <a:p>
            <a:r>
              <a:rPr lang="zh-TW" altLang="en-US" dirty="0"/>
              <a:t>透過健康守門員將個案需求通報醫療照護服務單位</a:t>
            </a:r>
            <a:r>
              <a:rPr lang="en-US" altLang="zh-TW" dirty="0"/>
              <a:t>, </a:t>
            </a:r>
            <a:r>
              <a:rPr lang="zh-TW" altLang="en-US" dirty="0"/>
              <a:t>蒐集病家需求主動提醒</a:t>
            </a:r>
            <a:r>
              <a:rPr lang="en-US" altLang="zh-TW" dirty="0"/>
              <a:t>, </a:t>
            </a:r>
            <a:r>
              <a:rPr lang="zh-TW" altLang="en-US" dirty="0"/>
              <a:t>一體兩面</a:t>
            </a:r>
          </a:p>
          <a:p>
            <a:r>
              <a:rPr lang="zh-TW" altLang="en-US" dirty="0"/>
              <a:t>後端大數據平台詳細管控個案狀況並驅動介入</a:t>
            </a:r>
            <a:r>
              <a:rPr lang="en-US" altLang="zh-TW" dirty="0"/>
              <a:t>, </a:t>
            </a:r>
            <a:r>
              <a:rPr lang="zh-TW" altLang="en-US" dirty="0"/>
              <a:t>實際有效的改善個案與家庭的健康狀態</a:t>
            </a:r>
          </a:p>
          <a:p>
            <a:r>
              <a:rPr lang="zh-TW" altLang="en-US" dirty="0"/>
              <a:t>平台能與所有周邊照護單位共享個案就醫紀錄</a:t>
            </a:r>
            <a:r>
              <a:rPr lang="en-US" altLang="zh-TW" dirty="0"/>
              <a:t>, </a:t>
            </a:r>
            <a:r>
              <a:rPr lang="zh-TW" altLang="en-US" dirty="0"/>
              <a:t>最近看了什麼診所、醫院</a:t>
            </a:r>
            <a:r>
              <a:rPr lang="en-US" altLang="zh-TW" dirty="0"/>
              <a:t>, </a:t>
            </a:r>
            <a:r>
              <a:rPr lang="zh-TW" altLang="en-US" dirty="0"/>
              <a:t>拿了什麼藥</a:t>
            </a:r>
            <a:r>
              <a:rPr lang="en-US" altLang="zh-TW" dirty="0"/>
              <a:t>, </a:t>
            </a:r>
            <a:r>
              <a:rPr lang="zh-TW" altLang="en-US" dirty="0"/>
              <a:t>將原本分級、分科將病患切割成東西塊西一塊的醫療</a:t>
            </a:r>
            <a:r>
              <a:rPr lang="en-US" altLang="zh-TW" dirty="0"/>
              <a:t>, </a:t>
            </a:r>
            <a:r>
              <a:rPr lang="zh-TW" altLang="en-US" dirty="0"/>
              <a:t>重新連結成一個完整的個人</a:t>
            </a:r>
            <a:r>
              <a:rPr lang="en-US" altLang="zh-TW" dirty="0"/>
              <a:t>, </a:t>
            </a:r>
            <a:r>
              <a:rPr lang="zh-TW" altLang="en-US" dirty="0"/>
              <a:t>從個人甚至家庭健康的最大利益為出發點重新建構區域醫療照護體系</a:t>
            </a:r>
          </a:p>
          <a:p>
            <a:r>
              <a:rPr lang="zh-TW" altLang="en-US" dirty="0"/>
              <a:t>區域中的診所、衛生所、醫院、長照單位、衛生主管機關甚至社福單位</a:t>
            </a:r>
            <a:r>
              <a:rPr lang="en-US" altLang="zh-TW" dirty="0"/>
              <a:t>, </a:t>
            </a:r>
            <a:r>
              <a:rPr lang="zh-TW" altLang="en-US" dirty="0"/>
              <a:t>建立資訊連結共享平台</a:t>
            </a:r>
            <a:r>
              <a:rPr lang="en-US" altLang="zh-TW" dirty="0"/>
              <a:t>, </a:t>
            </a:r>
            <a:r>
              <a:rPr lang="zh-TW" altLang="en-US" dirty="0"/>
              <a:t>多方經過一定程度的隱私與授權之後能共同查閱個案相關健康資訊</a:t>
            </a:r>
            <a:r>
              <a:rPr lang="en-US" altLang="zh-TW" dirty="0"/>
              <a:t>, </a:t>
            </a:r>
            <a:r>
              <a:rPr lang="zh-TW" altLang="en-US" dirty="0"/>
              <a:t>讓專業人員能發揮精準介入來促進個案的健康狀態</a:t>
            </a:r>
          </a:p>
        </p:txBody>
      </p:sp>
      <p:sp>
        <p:nvSpPr>
          <p:cNvPr id="4" name="投影片編號版面配置區 3"/>
          <p:cNvSpPr>
            <a:spLocks noGrp="1"/>
          </p:cNvSpPr>
          <p:nvPr>
            <p:ph type="sldNum" sz="quarter" idx="5"/>
          </p:nvPr>
        </p:nvSpPr>
        <p:spPr/>
        <p:txBody>
          <a:bodyPr/>
          <a:lstStyle/>
          <a:p>
            <a:fld id="{5D5ECF4C-80C6-4EC7-8E07-14B43AA9F50B}" type="slidenum">
              <a:rPr lang="zh-TW" altLang="en-US" smtClean="0"/>
              <a:pPr/>
              <a:t>13</a:t>
            </a:fld>
            <a:endParaRPr lang="zh-TW" altLang="en-US"/>
          </a:p>
        </p:txBody>
      </p:sp>
    </p:spTree>
    <p:extLst>
      <p:ext uri="{BB962C8B-B14F-4D97-AF65-F5344CB8AC3E}">
        <p14:creationId xmlns:p14="http://schemas.microsoft.com/office/powerpoint/2010/main" val="2300564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r>
              <a:rPr lang="en-US" altLang="zh-TW" sz="1200" kern="1200" dirty="0" err="1">
                <a:solidFill>
                  <a:schemeClr val="tx1"/>
                </a:solidFill>
                <a:effectLst/>
                <a:latin typeface="+mn-lt"/>
                <a:ea typeface="+mn-ea"/>
                <a:cs typeface="+mn-cs"/>
              </a:rPr>
              <a:t>Prtal</a:t>
            </a:r>
            <a:r>
              <a:rPr lang="zh-TW" altLang="en-US" sz="1200" kern="1200" dirty="0">
                <a:solidFill>
                  <a:schemeClr val="tx1"/>
                </a:solidFill>
                <a:effectLst/>
                <a:latin typeface="+mn-lt"/>
                <a:ea typeface="+mn-ea"/>
                <a:cs typeface="+mn-cs"/>
              </a:rPr>
              <a:t> 私鑰 </a:t>
            </a:r>
            <a:r>
              <a:rPr lang="en-US" altLang="zh-TW" sz="1200" kern="1200" dirty="0">
                <a:solidFill>
                  <a:schemeClr val="tx1"/>
                </a:solidFill>
                <a:effectLst/>
                <a:latin typeface="+mn-lt"/>
                <a:ea typeface="+mn-ea"/>
                <a:cs typeface="+mn-cs"/>
              </a:rPr>
              <a:t>Resource</a:t>
            </a:r>
            <a:r>
              <a:rPr lang="zh-TW" altLang="en-US" sz="1200" kern="1200" dirty="0">
                <a:solidFill>
                  <a:schemeClr val="tx1"/>
                </a:solidFill>
                <a:effectLst/>
                <a:latin typeface="+mn-lt"/>
                <a:ea typeface="+mn-ea"/>
                <a:cs typeface="+mn-cs"/>
              </a:rPr>
              <a:t>公鑰</a:t>
            </a:r>
            <a:endParaRPr lang="en-US" altLang="zh-TW" sz="1200" kern="1200" dirty="0">
              <a:solidFill>
                <a:schemeClr val="tx1"/>
              </a:solidFill>
              <a:effectLst/>
              <a:latin typeface="+mn-lt"/>
              <a:ea typeface="+mn-ea"/>
              <a:cs typeface="+mn-cs"/>
            </a:endParaRPr>
          </a:p>
          <a:p>
            <a:pPr lvl="0"/>
            <a:r>
              <a:rPr lang="en-US" altLang="zh-TW" sz="1200" kern="1200" dirty="0">
                <a:solidFill>
                  <a:schemeClr val="tx1"/>
                </a:solidFill>
                <a:effectLst/>
                <a:latin typeface="+mn-lt"/>
                <a:ea typeface="+mn-ea"/>
                <a:cs typeface="+mn-cs"/>
              </a:rPr>
              <a:t>A. Client</a:t>
            </a:r>
            <a:r>
              <a:rPr lang="zh-TW" altLang="zh-TW" sz="1200" kern="1200" dirty="0">
                <a:solidFill>
                  <a:schemeClr val="tx1"/>
                </a:solidFill>
                <a:effectLst/>
                <a:latin typeface="+mn-lt"/>
                <a:ea typeface="+mn-ea"/>
                <a:cs typeface="+mn-cs"/>
              </a:rPr>
              <a:t>：</a:t>
            </a:r>
            <a:endParaRPr lang="zh-TW" altLang="zh-TW" sz="11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主要為使用者端的裝置、系統或醫院資訊系統。</a:t>
            </a:r>
            <a:endParaRPr lang="zh-TW" altLang="zh-TW" sz="1100" kern="1200" dirty="0">
              <a:solidFill>
                <a:schemeClr val="tx1"/>
              </a:solidFill>
              <a:effectLst/>
              <a:latin typeface="+mn-lt"/>
              <a:ea typeface="+mn-ea"/>
              <a:cs typeface="+mn-cs"/>
            </a:endParaRPr>
          </a:p>
          <a:p>
            <a:pPr lvl="0"/>
            <a:r>
              <a:rPr lang="en-US" altLang="zh-TW" sz="1200" kern="1200" dirty="0">
                <a:solidFill>
                  <a:schemeClr val="tx1"/>
                </a:solidFill>
                <a:effectLst/>
                <a:latin typeface="+mn-lt"/>
                <a:ea typeface="+mn-ea"/>
                <a:cs typeface="+mn-cs"/>
              </a:rPr>
              <a:t>B. Single Sign-On Portal</a:t>
            </a:r>
            <a:r>
              <a:rPr lang="zh-TW" altLang="zh-TW" sz="1200" kern="1200" dirty="0">
                <a:solidFill>
                  <a:schemeClr val="tx1"/>
                </a:solidFill>
                <a:effectLst/>
                <a:latin typeface="+mn-lt"/>
                <a:ea typeface="+mn-ea"/>
                <a:cs typeface="+mn-cs"/>
              </a:rPr>
              <a:t>：</a:t>
            </a:r>
            <a:endParaRPr lang="en-US" altLang="zh-TW" sz="1100" kern="1200" dirty="0">
              <a:solidFill>
                <a:schemeClr val="tx1"/>
              </a:solidFill>
              <a:effectLst/>
              <a:latin typeface="+mn-lt"/>
              <a:ea typeface="+mn-ea"/>
              <a:cs typeface="+mn-cs"/>
            </a:endParaRPr>
          </a:p>
          <a:p>
            <a:pPr lvl="0"/>
            <a:r>
              <a:rPr lang="en-US" altLang="zh-TW" sz="11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人員組織機構的管理：使管理者能增修改查各個帳號內容，也提供用戶存取或是申請自己的帳號內容。</a:t>
            </a:r>
            <a:endParaRPr lang="zh-TW" altLang="zh-TW" sz="11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1. </a:t>
            </a:r>
            <a:r>
              <a:rPr lang="zh-TW" altLang="zh-TW" sz="1200" kern="1200" dirty="0">
                <a:solidFill>
                  <a:schemeClr val="tx1"/>
                </a:solidFill>
                <a:effectLst/>
                <a:latin typeface="+mn-lt"/>
                <a:ea typeface="+mn-ea"/>
                <a:cs typeface="+mn-cs"/>
              </a:rPr>
              <a:t>帳號管理</a:t>
            </a:r>
            <a:r>
              <a:rPr lang="en-US" altLang="zh-TW" sz="1200" kern="1200" dirty="0">
                <a:solidFill>
                  <a:schemeClr val="tx1"/>
                </a:solidFill>
                <a:effectLst/>
                <a:latin typeface="+mn-lt"/>
                <a:ea typeface="+mn-ea"/>
                <a:cs typeface="+mn-cs"/>
              </a:rPr>
              <a:t> :</a:t>
            </a:r>
          </a:p>
          <a:p>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提供</a:t>
            </a:r>
            <a:r>
              <a:rPr lang="en-US" altLang="zh-TW" sz="1200" kern="1200" dirty="0">
                <a:solidFill>
                  <a:schemeClr val="tx1"/>
                </a:solidFill>
                <a:effectLst/>
                <a:latin typeface="+mn-lt"/>
                <a:ea typeface="+mn-ea"/>
                <a:cs typeface="+mn-cs"/>
              </a:rPr>
              <a:t>Portal</a:t>
            </a:r>
            <a:r>
              <a:rPr lang="zh-TW" altLang="zh-TW" sz="1200" kern="1200" dirty="0">
                <a:solidFill>
                  <a:schemeClr val="tx1"/>
                </a:solidFill>
                <a:effectLst/>
                <a:latin typeface="+mn-lt"/>
                <a:ea typeface="+mn-ea"/>
                <a:cs typeface="+mn-cs"/>
              </a:rPr>
              <a:t>管理者進行人員、組織、機構的帳號內容設定，也提供用戶進行帳號申請以及查詢。</a:t>
            </a:r>
            <a:endParaRPr lang="en-US" altLang="zh-TW" sz="1200" kern="1200" dirty="0">
              <a:solidFill>
                <a:schemeClr val="tx1"/>
              </a:solidFill>
              <a:effectLst/>
              <a:latin typeface="+mn-lt"/>
              <a:ea typeface="+mn-ea"/>
              <a:cs typeface="+mn-cs"/>
            </a:endParaRPr>
          </a:p>
          <a:p>
            <a:r>
              <a:rPr lang="en-US" altLang="zh-TW" sz="1100" kern="1200" dirty="0">
                <a:solidFill>
                  <a:schemeClr val="tx1"/>
                </a:solidFill>
                <a:effectLst/>
                <a:latin typeface="+mn-lt"/>
                <a:ea typeface="+mn-ea"/>
                <a:cs typeface="+mn-cs"/>
              </a:rPr>
              <a:t>2. </a:t>
            </a:r>
            <a:r>
              <a:rPr lang="zh-TW" altLang="zh-TW" sz="1200" kern="1200" dirty="0">
                <a:solidFill>
                  <a:schemeClr val="tx1"/>
                </a:solidFill>
                <a:effectLst/>
                <a:latin typeface="+mn-lt"/>
                <a:ea typeface="+mn-ea"/>
                <a:cs typeface="+mn-cs"/>
              </a:rPr>
              <a:t>身分驗證：</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驗證使用者帳號以及憑證。</a:t>
            </a:r>
            <a:endParaRPr lang="zh-TW" altLang="zh-TW" sz="1100" kern="1200" dirty="0">
              <a:solidFill>
                <a:schemeClr val="tx1"/>
              </a:solidFill>
              <a:effectLst/>
              <a:latin typeface="+mn-lt"/>
              <a:ea typeface="+mn-ea"/>
              <a:cs typeface="+mn-cs"/>
            </a:endParaRPr>
          </a:p>
          <a:p>
            <a:pPr lvl="0"/>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提供管理者進行憑證的申請、註銷、延長，並提供授權系統進行憑證查詢與驗證。</a:t>
            </a:r>
            <a:endParaRPr lang="zh-TW" altLang="zh-TW" sz="1100" kern="1200" dirty="0">
              <a:solidFill>
                <a:schemeClr val="tx1"/>
              </a:solidFill>
              <a:effectLst/>
              <a:latin typeface="+mn-lt"/>
              <a:ea typeface="+mn-ea"/>
              <a:cs typeface="+mn-cs"/>
            </a:endParaRPr>
          </a:p>
          <a:p>
            <a:pPr lvl="0"/>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帳號公密鑰的管理，以供加密時使用。</a:t>
            </a:r>
            <a:endParaRPr lang="en-US" altLang="zh-TW" sz="1100" kern="1200" dirty="0">
              <a:solidFill>
                <a:schemeClr val="tx1"/>
              </a:solidFill>
              <a:effectLst/>
              <a:latin typeface="+mn-lt"/>
              <a:ea typeface="+mn-ea"/>
              <a:cs typeface="+mn-cs"/>
            </a:endParaRPr>
          </a:p>
          <a:p>
            <a:pPr lvl="0"/>
            <a:r>
              <a:rPr lang="en-US" altLang="zh-TW" sz="1100" kern="1200" dirty="0">
                <a:solidFill>
                  <a:schemeClr val="tx1"/>
                </a:solidFill>
                <a:effectLst/>
                <a:latin typeface="+mn-lt"/>
                <a:ea typeface="+mn-ea"/>
                <a:cs typeface="+mn-cs"/>
              </a:rPr>
              <a:t>3.</a:t>
            </a:r>
            <a:r>
              <a:rPr lang="en-US" altLang="zh-TW" sz="1100" kern="1200" baseline="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Granted(</a:t>
            </a:r>
            <a:r>
              <a:rPr lang="zh-TW" altLang="zh-TW" sz="1200" kern="1200" dirty="0">
                <a:solidFill>
                  <a:schemeClr val="tx1"/>
                </a:solidFill>
                <a:effectLst/>
                <a:latin typeface="+mn-lt"/>
                <a:ea typeface="+mn-ea"/>
                <a:cs typeface="+mn-cs"/>
              </a:rPr>
              <a:t>授權管理</a:t>
            </a:r>
            <a:r>
              <a:rPr lang="en-US" altLang="zh-TW" sz="1200" kern="1200" dirty="0">
                <a:solidFill>
                  <a:schemeClr val="tx1"/>
                </a:solidFill>
                <a:effectLst/>
                <a:latin typeface="+mn-lt"/>
                <a:ea typeface="+mn-ea"/>
                <a:cs typeface="+mn-cs"/>
              </a:rPr>
              <a:t>) : </a:t>
            </a:r>
          </a:p>
          <a:p>
            <a:pPr lvl="0"/>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提供用戶進行</a:t>
            </a:r>
            <a:r>
              <a:rPr lang="en-US" altLang="zh-TW" sz="1200" kern="1200" dirty="0">
                <a:solidFill>
                  <a:schemeClr val="tx1"/>
                </a:solidFill>
                <a:effectLst/>
                <a:latin typeface="+mn-lt"/>
                <a:ea typeface="+mn-ea"/>
                <a:cs typeface="+mn-cs"/>
              </a:rPr>
              <a:t>API</a:t>
            </a:r>
            <a:r>
              <a:rPr lang="zh-TW" altLang="zh-TW" sz="1200" kern="1200" dirty="0">
                <a:solidFill>
                  <a:schemeClr val="tx1"/>
                </a:solidFill>
                <a:effectLst/>
                <a:latin typeface="+mn-lt"/>
                <a:ea typeface="+mn-ea"/>
                <a:cs typeface="+mn-cs"/>
              </a:rPr>
              <a:t>管理、指定授權對象，並在最後紀錄授權結果。</a:t>
            </a:r>
            <a:endParaRPr lang="en-US" altLang="zh-TW" sz="1200" kern="1200" dirty="0">
              <a:solidFill>
                <a:schemeClr val="tx1"/>
              </a:solidFill>
              <a:effectLst/>
              <a:latin typeface="+mn-lt"/>
              <a:ea typeface="+mn-ea"/>
              <a:cs typeface="+mn-cs"/>
            </a:endParaRPr>
          </a:p>
          <a:p>
            <a:pPr lvl="0"/>
            <a:r>
              <a:rPr lang="en-US" altLang="zh-TW" sz="1200" kern="1200" dirty="0">
                <a:solidFill>
                  <a:schemeClr val="tx1"/>
                </a:solidFill>
                <a:effectLst/>
                <a:latin typeface="+mn-lt"/>
                <a:ea typeface="+mn-ea"/>
                <a:cs typeface="+mn-cs"/>
              </a:rPr>
              <a:t>4. API</a:t>
            </a:r>
            <a:r>
              <a:rPr lang="zh-TW" altLang="zh-TW" sz="1200" kern="1200" dirty="0">
                <a:solidFill>
                  <a:schemeClr val="tx1"/>
                </a:solidFill>
                <a:effectLst/>
                <a:latin typeface="+mn-lt"/>
                <a:ea typeface="+mn-ea"/>
                <a:cs typeface="+mn-cs"/>
              </a:rPr>
              <a:t>管理 </a:t>
            </a:r>
            <a:r>
              <a:rPr lang="en-US" altLang="zh-TW" sz="1200" kern="1200" dirty="0">
                <a:solidFill>
                  <a:schemeClr val="tx1"/>
                </a:solidFill>
                <a:effectLst/>
                <a:latin typeface="+mn-lt"/>
                <a:ea typeface="+mn-ea"/>
                <a:cs typeface="+mn-cs"/>
              </a:rPr>
              <a:t>: </a:t>
            </a:r>
          </a:p>
          <a:p>
            <a:pPr lvl="0"/>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針對特定情境之下會使用到的</a:t>
            </a:r>
            <a:r>
              <a:rPr lang="en-US" altLang="zh-TW" sz="1200" kern="1200" dirty="0">
                <a:solidFill>
                  <a:schemeClr val="tx1"/>
                </a:solidFill>
                <a:effectLst/>
                <a:latin typeface="+mn-lt"/>
                <a:ea typeface="+mn-ea"/>
                <a:cs typeface="+mn-cs"/>
              </a:rPr>
              <a:t>API</a:t>
            </a:r>
            <a:r>
              <a:rPr lang="zh-TW" altLang="zh-TW" sz="1200" kern="1200" dirty="0">
                <a:solidFill>
                  <a:schemeClr val="tx1"/>
                </a:solidFill>
                <a:effectLst/>
                <a:latin typeface="+mn-lt"/>
                <a:ea typeface="+mn-ea"/>
                <a:cs typeface="+mn-cs"/>
              </a:rPr>
              <a:t>內容管理。例如</a:t>
            </a:r>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管理門診時間表新增系統的會使用到那些</a:t>
            </a:r>
            <a:r>
              <a:rPr lang="en-US" altLang="zh-TW" sz="1200" kern="1200" dirty="0">
                <a:solidFill>
                  <a:schemeClr val="tx1"/>
                </a:solidFill>
                <a:effectLst/>
                <a:latin typeface="+mn-lt"/>
                <a:ea typeface="+mn-ea"/>
                <a:cs typeface="+mn-cs"/>
              </a:rPr>
              <a:t>API</a:t>
            </a:r>
            <a:r>
              <a:rPr lang="zh-TW" altLang="zh-TW" sz="1200" kern="1200" dirty="0">
                <a:solidFill>
                  <a:schemeClr val="tx1"/>
                </a:solidFill>
                <a:effectLst/>
                <a:latin typeface="+mn-lt"/>
                <a:ea typeface="+mn-ea"/>
                <a:cs typeface="+mn-cs"/>
              </a:rPr>
              <a:t>，新增病人處方等等</a:t>
            </a:r>
            <a:r>
              <a:rPr lang="en-US" altLang="zh-TW" sz="1200" kern="1200" dirty="0">
                <a:solidFill>
                  <a:schemeClr val="tx1"/>
                </a:solidFill>
                <a:effectLst/>
                <a:latin typeface="+mn-lt"/>
                <a:ea typeface="+mn-ea"/>
                <a:cs typeface="+mn-cs"/>
              </a:rPr>
              <a:t>…</a:t>
            </a:r>
          </a:p>
          <a:p>
            <a:pPr lvl="0"/>
            <a:r>
              <a:rPr lang="en-US" altLang="zh-TW" sz="1100" kern="1200" dirty="0">
                <a:solidFill>
                  <a:schemeClr val="tx1"/>
                </a:solidFill>
                <a:effectLst/>
                <a:latin typeface="+mn-lt"/>
                <a:ea typeface="+mn-ea"/>
                <a:cs typeface="+mn-cs"/>
              </a:rPr>
              <a:t>5.</a:t>
            </a:r>
            <a:r>
              <a:rPr lang="en-US" altLang="zh-TW" sz="1100" kern="1200" baseline="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指定授權對象</a:t>
            </a:r>
            <a:r>
              <a:rPr lang="en-US" altLang="zh-TW" sz="1200" kern="1200" dirty="0">
                <a:solidFill>
                  <a:schemeClr val="tx1"/>
                </a:solidFill>
                <a:effectLst/>
                <a:latin typeface="+mn-lt"/>
                <a:ea typeface="+mn-ea"/>
                <a:cs typeface="+mn-cs"/>
              </a:rPr>
              <a:t> : </a:t>
            </a:r>
          </a:p>
          <a:p>
            <a:pPr lvl="0"/>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提供</a:t>
            </a:r>
            <a:r>
              <a:rPr lang="en-US" altLang="zh-TW" sz="1200" kern="1200" dirty="0">
                <a:solidFill>
                  <a:schemeClr val="tx1"/>
                </a:solidFill>
                <a:effectLst/>
                <a:latin typeface="+mn-lt"/>
                <a:ea typeface="+mn-ea"/>
                <a:cs typeface="+mn-cs"/>
              </a:rPr>
              <a:t>Resource Owner</a:t>
            </a:r>
            <a:r>
              <a:rPr lang="zh-TW" altLang="zh-TW" sz="1200" kern="1200" dirty="0">
                <a:solidFill>
                  <a:schemeClr val="tx1"/>
                </a:solidFill>
                <a:effectLst/>
                <a:latin typeface="+mn-lt"/>
                <a:ea typeface="+mn-ea"/>
                <a:cs typeface="+mn-cs"/>
              </a:rPr>
              <a:t>能夠授權指定用戶存取</a:t>
            </a:r>
            <a:r>
              <a:rPr lang="en-US" altLang="zh-TW" sz="1200" kern="1200" dirty="0">
                <a:solidFill>
                  <a:schemeClr val="tx1"/>
                </a:solidFill>
                <a:effectLst/>
                <a:latin typeface="+mn-lt"/>
                <a:ea typeface="+mn-ea"/>
                <a:cs typeface="+mn-cs"/>
              </a:rPr>
              <a:t>API</a:t>
            </a:r>
            <a:r>
              <a:rPr lang="zh-TW" altLang="zh-TW" sz="1200" kern="1200" dirty="0">
                <a:solidFill>
                  <a:schemeClr val="tx1"/>
                </a:solidFill>
                <a:effectLst/>
                <a:latin typeface="+mn-lt"/>
                <a:ea typeface="+mn-ea"/>
                <a:cs typeface="+mn-cs"/>
              </a:rPr>
              <a:t>內容。</a:t>
            </a:r>
            <a:endParaRPr lang="en-US" altLang="zh-TW" sz="1100" kern="1200" dirty="0">
              <a:solidFill>
                <a:schemeClr val="tx1"/>
              </a:solidFill>
              <a:effectLst/>
              <a:latin typeface="+mn-lt"/>
              <a:ea typeface="+mn-ea"/>
              <a:cs typeface="+mn-cs"/>
            </a:endParaRPr>
          </a:p>
          <a:p>
            <a:pPr lvl="0"/>
            <a:r>
              <a:rPr lang="en-US" altLang="zh-TW" sz="1100" kern="1200" dirty="0">
                <a:solidFill>
                  <a:schemeClr val="tx1"/>
                </a:solidFill>
                <a:effectLst/>
                <a:latin typeface="+mn-lt"/>
                <a:ea typeface="+mn-ea"/>
                <a:cs typeface="+mn-cs"/>
              </a:rPr>
              <a:t>6.</a:t>
            </a:r>
            <a:r>
              <a:rPr lang="en-US" altLang="zh-TW" sz="1100" kern="1200" baseline="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紀錄授權結果</a:t>
            </a:r>
            <a:r>
              <a:rPr lang="en-US" altLang="zh-TW" sz="1200" kern="1200" dirty="0">
                <a:solidFill>
                  <a:schemeClr val="tx1"/>
                </a:solidFill>
                <a:effectLst/>
                <a:latin typeface="+mn-lt"/>
                <a:ea typeface="+mn-ea"/>
                <a:cs typeface="+mn-cs"/>
              </a:rPr>
              <a:t> : </a:t>
            </a:r>
            <a:br>
              <a:rPr lang="en-US" altLang="zh-TW" sz="1200" kern="1200" dirty="0">
                <a:solidFill>
                  <a:schemeClr val="tx1"/>
                </a:solidFill>
                <a:effectLst/>
                <a:latin typeface="+mn-lt"/>
                <a:ea typeface="+mn-ea"/>
                <a:cs typeface="+mn-cs"/>
              </a:rPr>
            </a:br>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將授權內容儲存並記錄，並提供記錄查詢。</a:t>
            </a:r>
            <a:endParaRPr lang="en-US" altLang="zh-TW" sz="1100" kern="1200" dirty="0">
              <a:solidFill>
                <a:schemeClr val="tx1"/>
              </a:solidFill>
              <a:effectLst/>
              <a:latin typeface="+mn-lt"/>
              <a:ea typeface="+mn-ea"/>
              <a:cs typeface="+mn-cs"/>
            </a:endParaRPr>
          </a:p>
          <a:p>
            <a:pPr marL="0" lvl="0" indent="0">
              <a:buNone/>
            </a:pPr>
            <a:r>
              <a:rPr lang="en-US" altLang="zh-TW" sz="1200" kern="1200" dirty="0">
                <a:solidFill>
                  <a:schemeClr val="tx1"/>
                </a:solidFill>
                <a:effectLst/>
                <a:latin typeface="+mn-lt"/>
                <a:ea typeface="+mn-ea"/>
                <a:cs typeface="+mn-cs"/>
              </a:rPr>
              <a:t>7. </a:t>
            </a:r>
            <a:r>
              <a:rPr lang="zh-TW" altLang="zh-TW" sz="1200" kern="1200" dirty="0">
                <a:solidFill>
                  <a:schemeClr val="tx1"/>
                </a:solidFill>
                <a:effectLst/>
                <a:latin typeface="+mn-lt"/>
                <a:ea typeface="+mn-ea"/>
                <a:cs typeface="+mn-cs"/>
              </a:rPr>
              <a:t>接收來自</a:t>
            </a:r>
            <a:r>
              <a:rPr lang="en-US" altLang="zh-TW" sz="1200" kern="1200" dirty="0">
                <a:solidFill>
                  <a:schemeClr val="tx1"/>
                </a:solidFill>
                <a:effectLst/>
                <a:latin typeface="+mn-lt"/>
                <a:ea typeface="+mn-ea"/>
                <a:cs typeface="+mn-cs"/>
              </a:rPr>
              <a:t>Client</a:t>
            </a:r>
            <a:r>
              <a:rPr lang="zh-TW" altLang="zh-TW" sz="1200" kern="1200" dirty="0">
                <a:solidFill>
                  <a:schemeClr val="tx1"/>
                </a:solidFill>
                <a:effectLst/>
                <a:latin typeface="+mn-lt"/>
                <a:ea typeface="+mn-ea"/>
                <a:cs typeface="+mn-cs"/>
              </a:rPr>
              <a:t>得授權請求後，並根據用戶身分權限核發授權</a:t>
            </a:r>
            <a:r>
              <a:rPr lang="en-US" altLang="zh-TW" sz="1200" kern="1200" dirty="0">
                <a:solidFill>
                  <a:schemeClr val="tx1"/>
                </a:solidFill>
                <a:effectLst/>
                <a:latin typeface="+mn-lt"/>
                <a:ea typeface="+mn-ea"/>
                <a:cs typeface="+mn-cs"/>
              </a:rPr>
              <a:t>token</a:t>
            </a:r>
            <a:r>
              <a:rPr lang="zh-TW" altLang="zh-TW"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pPr marL="0" lvl="0" indent="0">
              <a:buNone/>
            </a:pPr>
            <a:endParaRPr lang="zh-TW" altLang="zh-TW" sz="1100" kern="1200" dirty="0">
              <a:solidFill>
                <a:schemeClr val="tx1"/>
              </a:solidFill>
              <a:effectLst/>
              <a:latin typeface="+mn-lt"/>
              <a:ea typeface="+mn-ea"/>
              <a:cs typeface="+mn-cs"/>
            </a:endParaRPr>
          </a:p>
          <a:p>
            <a:pPr lvl="0"/>
            <a:r>
              <a:rPr lang="en-US" altLang="zh-TW" sz="1200" kern="1200" dirty="0">
                <a:solidFill>
                  <a:schemeClr val="tx1"/>
                </a:solidFill>
                <a:effectLst/>
                <a:latin typeface="+mn-lt"/>
                <a:ea typeface="+mn-ea"/>
                <a:cs typeface="+mn-cs"/>
              </a:rPr>
              <a:t>C. Resource server</a:t>
            </a:r>
            <a:r>
              <a:rPr lang="zh-TW" altLang="zh-TW" sz="1200" kern="1200" dirty="0">
                <a:solidFill>
                  <a:schemeClr val="tx1"/>
                </a:solidFill>
                <a:effectLst/>
                <a:latin typeface="+mn-lt"/>
                <a:ea typeface="+mn-ea"/>
                <a:cs typeface="+mn-cs"/>
              </a:rPr>
              <a:t>：</a:t>
            </a:r>
            <a:endParaRPr lang="en-US" altLang="zh-TW" sz="1100" kern="1200" dirty="0">
              <a:solidFill>
                <a:schemeClr val="tx1"/>
              </a:solidFill>
              <a:effectLst/>
              <a:latin typeface="+mn-lt"/>
              <a:ea typeface="+mn-ea"/>
              <a:cs typeface="+mn-cs"/>
            </a:endParaRPr>
          </a:p>
          <a:p>
            <a:pPr lvl="0"/>
            <a:r>
              <a:rPr lang="en-US" altLang="zh-TW" sz="1100" kern="1200" dirty="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負責提供雲端的資源儲存、內容存取伺服器，未來各種醫療資照護的資源、服務等，這些資源以及服務會分別儲存在不同的</a:t>
            </a:r>
            <a:r>
              <a:rPr lang="en-US" altLang="zh-TW" sz="1200" kern="1200" dirty="0">
                <a:solidFill>
                  <a:schemeClr val="tx1"/>
                </a:solidFill>
                <a:effectLst/>
                <a:latin typeface="+mn-lt"/>
                <a:ea typeface="+mn-ea"/>
                <a:cs typeface="+mn-cs"/>
              </a:rPr>
              <a:t>cloud service</a:t>
            </a:r>
            <a:r>
              <a:rPr lang="zh-TW" altLang="zh-TW" sz="1200" kern="1200" dirty="0">
                <a:solidFill>
                  <a:schemeClr val="tx1"/>
                </a:solidFill>
                <a:effectLst/>
                <a:latin typeface="+mn-lt"/>
                <a:ea typeface="+mn-ea"/>
                <a:cs typeface="+mn-cs"/>
              </a:rPr>
              <a:t>或</a:t>
            </a:r>
            <a:r>
              <a:rPr lang="en-US" altLang="zh-TW" sz="1200" kern="1200" dirty="0">
                <a:solidFill>
                  <a:schemeClr val="tx1"/>
                </a:solidFill>
                <a:effectLst/>
                <a:latin typeface="+mn-lt"/>
                <a:ea typeface="+mn-ea"/>
                <a:cs typeface="+mn-cs"/>
              </a:rPr>
              <a:t>web server</a:t>
            </a:r>
            <a:r>
              <a:rPr lang="zh-TW" altLang="zh-TW" sz="1200" kern="1200" dirty="0">
                <a:solidFill>
                  <a:schemeClr val="tx1"/>
                </a:solidFill>
                <a:effectLst/>
                <a:latin typeface="+mn-lt"/>
                <a:ea typeface="+mn-ea"/>
                <a:cs typeface="+mn-cs"/>
              </a:rPr>
              <a:t>之中。例如 ：</a:t>
            </a:r>
            <a:r>
              <a:rPr lang="en-US" altLang="zh-TW" sz="1200" kern="1200" dirty="0">
                <a:solidFill>
                  <a:schemeClr val="tx1"/>
                </a:solidFill>
                <a:effectLst/>
                <a:latin typeface="+mn-lt"/>
                <a:ea typeface="+mn-ea"/>
                <a:cs typeface="+mn-cs"/>
              </a:rPr>
              <a:t>EMR</a:t>
            </a:r>
            <a:r>
              <a:rPr lang="zh-TW" altLang="zh-TW" sz="1200" kern="1200" dirty="0">
                <a:solidFill>
                  <a:schemeClr val="tx1"/>
                </a:solidFill>
                <a:effectLst/>
                <a:latin typeface="+mn-lt"/>
                <a:ea typeface="+mn-ea"/>
                <a:cs typeface="+mn-cs"/>
              </a:rPr>
              <a:t>，掛號系統。</a:t>
            </a:r>
            <a:endParaRPr lang="en-US" altLang="zh-TW" sz="1200" kern="1200" dirty="0">
              <a:solidFill>
                <a:schemeClr val="tx1"/>
              </a:solidFill>
              <a:effectLst/>
              <a:latin typeface="+mn-lt"/>
              <a:ea typeface="+mn-ea"/>
              <a:cs typeface="+mn-cs"/>
            </a:endParaRPr>
          </a:p>
          <a:p>
            <a:pPr lvl="0"/>
            <a:r>
              <a:rPr lang="en-US" altLang="zh-TW" sz="1100" kern="1200" dirty="0">
                <a:solidFill>
                  <a:schemeClr val="tx1"/>
                </a:solidFill>
                <a:effectLst/>
                <a:latin typeface="+mn-lt"/>
                <a:ea typeface="+mn-ea"/>
                <a:cs typeface="+mn-cs"/>
              </a:rPr>
              <a:t>2.</a:t>
            </a:r>
            <a:r>
              <a:rPr lang="zh-TW" altLang="zh-TW" sz="1200" kern="1200" dirty="0">
                <a:solidFill>
                  <a:schemeClr val="tx1"/>
                </a:solidFill>
                <a:effectLst/>
                <a:latin typeface="+mn-lt"/>
                <a:ea typeface="+mn-ea"/>
                <a:cs typeface="+mn-cs"/>
              </a:rPr>
              <a:t>接收來自</a:t>
            </a:r>
            <a:r>
              <a:rPr lang="en-US" altLang="zh-TW" sz="1200" kern="1200" dirty="0">
                <a:solidFill>
                  <a:schemeClr val="tx1"/>
                </a:solidFill>
                <a:effectLst/>
                <a:latin typeface="+mn-lt"/>
                <a:ea typeface="+mn-ea"/>
                <a:cs typeface="+mn-cs"/>
              </a:rPr>
              <a:t>Client</a:t>
            </a:r>
            <a:r>
              <a:rPr lang="zh-TW" altLang="zh-TW" sz="1200" kern="1200" dirty="0">
                <a:solidFill>
                  <a:schemeClr val="tx1"/>
                </a:solidFill>
                <a:effectLst/>
                <a:latin typeface="+mn-lt"/>
                <a:ea typeface="+mn-ea"/>
                <a:cs typeface="+mn-cs"/>
              </a:rPr>
              <a:t>的資源請求，並檢查</a:t>
            </a:r>
            <a:r>
              <a:rPr lang="en-US" altLang="zh-TW" sz="1200" kern="1200" dirty="0">
                <a:solidFill>
                  <a:schemeClr val="tx1"/>
                </a:solidFill>
                <a:effectLst/>
                <a:latin typeface="+mn-lt"/>
                <a:ea typeface="+mn-ea"/>
                <a:cs typeface="+mn-cs"/>
              </a:rPr>
              <a:t>Authorization token</a:t>
            </a:r>
            <a:r>
              <a:rPr lang="zh-TW" altLang="zh-TW" sz="1200" kern="1200" dirty="0">
                <a:solidFill>
                  <a:schemeClr val="tx1"/>
                </a:solidFill>
                <a:effectLst/>
                <a:latin typeface="+mn-lt"/>
                <a:ea typeface="+mn-ea"/>
                <a:cs typeface="+mn-cs"/>
              </a:rPr>
              <a:t>的授權內容，依據其中的權限內容提供相對應的服務、資源。</a:t>
            </a:r>
            <a:endParaRPr lang="en-US" altLang="zh-TW" sz="1200" kern="1200" dirty="0">
              <a:solidFill>
                <a:schemeClr val="tx1"/>
              </a:solidFill>
              <a:effectLst/>
              <a:latin typeface="+mn-lt"/>
              <a:ea typeface="+mn-ea"/>
              <a:cs typeface="+mn-cs"/>
            </a:endParaRPr>
          </a:p>
          <a:p>
            <a:pPr lvl="0"/>
            <a:endParaRPr lang="en-US" altLang="zh-TW" sz="1200" kern="1200" dirty="0">
              <a:solidFill>
                <a:schemeClr val="tx1"/>
              </a:solidFill>
              <a:effectLst/>
              <a:latin typeface="+mn-lt"/>
              <a:ea typeface="+mn-ea"/>
              <a:cs typeface="+mn-cs"/>
            </a:endParaRPr>
          </a:p>
          <a:p>
            <a:pPr lvl="0"/>
            <a:r>
              <a:rPr lang="en-US" altLang="zh-TW" sz="1200" kern="1200" dirty="0">
                <a:solidFill>
                  <a:schemeClr val="tx1"/>
                </a:solidFill>
                <a:effectLst/>
                <a:latin typeface="+mn-lt"/>
                <a:ea typeface="+mn-ea"/>
                <a:cs typeface="+mn-cs"/>
              </a:rPr>
              <a:t>(4)</a:t>
            </a:r>
            <a:r>
              <a:rPr lang="zh-TW" altLang="en-US" sz="1200" kern="1200" dirty="0">
                <a:solidFill>
                  <a:schemeClr val="tx1"/>
                </a:solidFill>
                <a:effectLst/>
                <a:latin typeface="+mn-lt"/>
                <a:ea typeface="+mn-ea"/>
                <a:cs typeface="+mn-cs"/>
              </a:rPr>
              <a:t>資源請求 </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包含</a:t>
            </a:r>
            <a:r>
              <a:rPr lang="en-US" altLang="zh-TW" sz="1200" kern="1200" dirty="0">
                <a:solidFill>
                  <a:schemeClr val="tx1"/>
                </a:solidFill>
                <a:effectLst/>
                <a:latin typeface="+mn-lt"/>
                <a:ea typeface="+mn-ea"/>
                <a:cs typeface="+mn-cs"/>
              </a:rPr>
              <a:t>API</a:t>
            </a:r>
            <a:r>
              <a:rPr lang="zh-TW" altLang="en-US" sz="1200" kern="1200" dirty="0">
                <a:solidFill>
                  <a:schemeClr val="tx1"/>
                </a:solidFill>
                <a:effectLst/>
                <a:latin typeface="+mn-lt"/>
                <a:ea typeface="+mn-ea"/>
                <a:cs typeface="+mn-cs"/>
              </a:rPr>
              <a:t>、授權</a:t>
            </a:r>
            <a:r>
              <a:rPr lang="en-US" altLang="zh-TW" sz="1200" kern="1200" dirty="0">
                <a:solidFill>
                  <a:schemeClr val="tx1"/>
                </a:solidFill>
                <a:effectLst/>
                <a:latin typeface="+mn-lt"/>
                <a:ea typeface="+mn-ea"/>
                <a:cs typeface="+mn-cs"/>
              </a:rPr>
              <a:t>token)</a:t>
            </a:r>
            <a:endParaRPr lang="zh-TW" altLang="zh-TW" sz="1100" kern="12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2D0921A1-074C-44CB-97C1-4F13305975C0}" type="slidenum">
              <a:rPr lang="zh-TW" altLang="en-US" smtClean="0"/>
              <a:t>30</a:t>
            </a:fld>
            <a:endParaRPr lang="zh-TW" altLang="en-US"/>
          </a:p>
        </p:txBody>
      </p:sp>
    </p:spTree>
    <p:extLst>
      <p:ext uri="{BB962C8B-B14F-4D97-AF65-F5344CB8AC3E}">
        <p14:creationId xmlns:p14="http://schemas.microsoft.com/office/powerpoint/2010/main" val="4251132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71600" y="1143000"/>
            <a:ext cx="4114800" cy="3086100"/>
          </a:xfrm>
        </p:spPr>
      </p:sp>
      <p:sp>
        <p:nvSpPr>
          <p:cNvPr id="3" name="備忘稿版面配置區 2"/>
          <p:cNvSpPr>
            <a:spLocks noGrp="1"/>
          </p:cNvSpPr>
          <p:nvPr>
            <p:ph type="body" idx="1"/>
          </p:nvPr>
        </p:nvSpPr>
        <p:spPr/>
        <p:txBody>
          <a:bodyPr/>
          <a:lstStyle/>
          <a:p>
            <a:r>
              <a:rPr lang="en-US" altLang="zh-TW" dirty="0" smtClean="0"/>
              <a:t>FHIR</a:t>
            </a:r>
            <a:r>
              <a:rPr lang="zh-TW" altLang="en-US" dirty="0" smtClean="0"/>
              <a:t>全名是</a:t>
            </a:r>
            <a:r>
              <a:rPr lang="en-US" altLang="zh-TW" b="0" i="0" dirty="0" smtClean="0">
                <a:solidFill>
                  <a:srgbClr val="333333"/>
                </a:solidFill>
                <a:effectLst/>
                <a:latin typeface="verdana" panose="020B0604030504040204" pitchFamily="34" charset="0"/>
              </a:rPr>
              <a:t>Fast Healthcare Interoperability Resources</a:t>
            </a:r>
            <a:r>
              <a:rPr lang="zh-TW" altLang="en-US" sz="1200" b="0" i="0" kern="1200" dirty="0" smtClean="0">
                <a:solidFill>
                  <a:schemeClr val="tx1"/>
                </a:solidFill>
                <a:effectLst/>
                <a:latin typeface="+mn-lt"/>
                <a:ea typeface="+mn-ea"/>
                <a:cs typeface="+mn-cs"/>
              </a:rPr>
              <a:t>健康資源快速互通目的是促使醫療保健相關的信息可以互通。</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FHIR</a:t>
            </a:r>
            <a:r>
              <a:rPr lang="zh-TW" altLang="en-US" sz="1200" b="0" i="0" kern="1200" dirty="0" smtClean="0">
                <a:solidFill>
                  <a:schemeClr val="tx1"/>
                </a:solidFill>
                <a:effectLst/>
                <a:latin typeface="+mn-lt"/>
                <a:ea typeface="+mn-ea"/>
                <a:cs typeface="+mn-cs"/>
              </a:rPr>
              <a:t>是</a:t>
            </a:r>
            <a:r>
              <a:rPr lang="en-US" altLang="zh-TW" sz="1200" b="0" i="0" kern="1200" dirty="0" smtClean="0">
                <a:solidFill>
                  <a:schemeClr val="tx1"/>
                </a:solidFill>
                <a:effectLst/>
                <a:latin typeface="+mn-lt"/>
                <a:ea typeface="+mn-ea"/>
                <a:cs typeface="+mn-cs"/>
              </a:rPr>
              <a:t>HL7</a:t>
            </a:r>
            <a:r>
              <a:rPr lang="zh-TW" altLang="en-US" sz="1200" b="0" i="0" kern="1200" dirty="0" smtClean="0">
                <a:solidFill>
                  <a:schemeClr val="tx1"/>
                </a:solidFill>
                <a:effectLst/>
                <a:latin typeface="+mn-lt"/>
                <a:ea typeface="+mn-ea"/>
                <a:cs typeface="+mn-cs"/>
              </a:rPr>
              <a:t>制定最新一代的標準協定，設計上基於舊的標準，所以吸取了過去所有成功與失敗的經驗而制定。</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FHIR</a:t>
            </a:r>
            <a:r>
              <a:rPr lang="zh-TW" altLang="en-US" sz="1200" b="0" i="0" kern="1200" dirty="0" smtClean="0">
                <a:solidFill>
                  <a:schemeClr val="tx1"/>
                </a:solidFill>
                <a:effectLst/>
                <a:latin typeface="+mn-lt"/>
                <a:ea typeface="+mn-ea"/>
                <a:cs typeface="+mn-cs"/>
              </a:rPr>
              <a:t>不僅可以用作獨立的資料交換標準，而且也可以和現有廣泛使用的標準互通使用</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他適用的範圍極為廣泛</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也可以適用於多種環境</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最重要的是他廣泛的使用</a:t>
            </a:r>
            <a:r>
              <a:rPr lang="en-US" altLang="zh-TW" sz="1200" b="0" i="0" kern="1200" dirty="0" smtClean="0">
                <a:solidFill>
                  <a:schemeClr val="tx1"/>
                </a:solidFill>
                <a:effectLst/>
                <a:latin typeface="+mn-lt"/>
                <a:ea typeface="+mn-ea"/>
                <a:cs typeface="+mn-cs"/>
              </a:rPr>
              <a:t>REST</a:t>
            </a:r>
            <a:r>
              <a:rPr lang="zh-TW" altLang="en-US" sz="1200" b="0" i="0" kern="1200" dirty="0" smtClean="0">
                <a:solidFill>
                  <a:schemeClr val="tx1"/>
                </a:solidFill>
                <a:effectLst/>
                <a:latin typeface="+mn-lt"/>
                <a:ea typeface="+mn-ea"/>
                <a:cs typeface="+mn-cs"/>
              </a:rPr>
              <a:t>風格</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dirty="0" smtClean="0"/>
          </a:p>
          <a:p>
            <a:endParaRPr lang="en-US" altLang="zh-TW" dirty="0" smtClean="0"/>
          </a:p>
          <a:p>
            <a:pPr lvl="0"/>
            <a:r>
              <a:rPr lang="en-US" altLang="zh-TW" sz="1200" kern="1200" dirty="0" smtClean="0">
                <a:solidFill>
                  <a:schemeClr val="tx1"/>
                </a:solidFill>
                <a:effectLst/>
                <a:latin typeface="+mn-lt"/>
                <a:ea typeface="+mn-ea"/>
                <a:cs typeface="+mn-cs"/>
              </a:rPr>
              <a:t>[?]Introducing HL7 FHIR, </a:t>
            </a:r>
            <a:r>
              <a:rPr lang="en-US" altLang="zh-TW" sz="1200" u="sng" kern="1200" dirty="0" smtClean="0">
                <a:solidFill>
                  <a:schemeClr val="tx1"/>
                </a:solidFill>
                <a:effectLst/>
                <a:latin typeface="+mn-lt"/>
                <a:ea typeface="+mn-ea"/>
                <a:cs typeface="+mn-cs"/>
                <a:hlinkClick r:id="rId3"/>
              </a:rPr>
              <a:t>https://www.hl7.org/fhir/summary.html</a:t>
            </a:r>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pPr lvl="0"/>
            <a:r>
              <a:rPr lang="en-US" altLang="zh-TW" sz="1200" kern="1200" dirty="0" smtClean="0">
                <a:solidFill>
                  <a:schemeClr val="tx1"/>
                </a:solidFill>
                <a:effectLst/>
                <a:latin typeface="+mn-lt"/>
                <a:ea typeface="+mn-ea"/>
                <a:cs typeface="+mn-cs"/>
              </a:rPr>
              <a:t>[?]FHIR Overview, </a:t>
            </a:r>
            <a:r>
              <a:rPr lang="en-US" altLang="zh-TW" sz="1200" u="sng" kern="1200" dirty="0" smtClean="0">
                <a:solidFill>
                  <a:schemeClr val="tx1"/>
                </a:solidFill>
                <a:effectLst/>
                <a:latin typeface="+mn-lt"/>
                <a:ea typeface="+mn-ea"/>
                <a:cs typeface="+mn-cs"/>
                <a:hlinkClick r:id="rId4"/>
              </a:rPr>
              <a:t>https://www.hl7.org/fhir/overview.html</a:t>
            </a:r>
            <a:r>
              <a:rPr lang="en-US" altLang="zh-TW" sz="1200" kern="1200" dirty="0" smtClean="0">
                <a:solidFill>
                  <a:schemeClr val="tx1"/>
                </a:solidFill>
                <a:effectLst/>
                <a:latin typeface="+mn-lt"/>
                <a:ea typeface="+mn-ea"/>
                <a:cs typeface="+mn-cs"/>
              </a:rPr>
              <a:t>.</a:t>
            </a:r>
            <a:endParaRPr lang="zh-TW" altLang="zh-TW" sz="1200" kern="1200" dirty="0" smtClean="0">
              <a:solidFill>
                <a:schemeClr val="tx1"/>
              </a:solidFill>
              <a:effectLst/>
              <a:latin typeface="+mn-lt"/>
              <a:ea typeface="+mn-ea"/>
              <a:cs typeface="+mn-cs"/>
            </a:endParaRPr>
          </a:p>
          <a:p>
            <a:pPr lvl="0"/>
            <a:r>
              <a:rPr lang="en-US" altLang="zh-TW" sz="1200" kern="1200" dirty="0" smtClean="0">
                <a:solidFill>
                  <a:schemeClr val="tx1"/>
                </a:solidFill>
                <a:effectLst/>
                <a:latin typeface="+mn-lt"/>
                <a:ea typeface="+mn-ea"/>
                <a:cs typeface="+mn-cs"/>
              </a:rPr>
              <a:t>[?]FHIR Overview – Developers,</a:t>
            </a:r>
            <a:r>
              <a:rPr lang="en-US" altLang="zh-TW" sz="1200" kern="1200" baseline="0" dirty="0" smtClean="0">
                <a:solidFill>
                  <a:schemeClr val="tx1"/>
                </a:solidFill>
                <a:effectLst/>
                <a:latin typeface="+mn-lt"/>
                <a:ea typeface="+mn-ea"/>
                <a:cs typeface="+mn-cs"/>
              </a:rPr>
              <a:t> </a:t>
            </a:r>
            <a:r>
              <a:rPr lang="en-US" altLang="zh-TW" sz="1200" u="sng" kern="1200" dirty="0" smtClean="0">
                <a:solidFill>
                  <a:schemeClr val="tx1"/>
                </a:solidFill>
                <a:effectLst/>
                <a:latin typeface="+mn-lt"/>
                <a:ea typeface="+mn-ea"/>
                <a:cs typeface="+mn-cs"/>
                <a:hlinkClick r:id="rId5"/>
              </a:rPr>
              <a:t>https://www.hl7.org/fhir/overview-dev.html</a:t>
            </a:r>
            <a:r>
              <a:rPr lang="en-US" altLang="zh-TW" sz="1200" kern="1200" dirty="0" smtClean="0">
                <a:solidFill>
                  <a:schemeClr val="tx1"/>
                </a:solidFill>
                <a:effectLst/>
                <a:latin typeface="+mn-lt"/>
                <a:ea typeface="+mn-ea"/>
                <a:cs typeface="+mn-cs"/>
              </a:rPr>
              <a:t>.</a:t>
            </a:r>
            <a:endParaRPr lang="zh-TW" altLang="zh-TW" sz="1200" kern="1200" dirty="0" smtClean="0">
              <a:solidFill>
                <a:schemeClr val="tx1"/>
              </a:solidFill>
              <a:effectLst/>
              <a:latin typeface="+mn-lt"/>
              <a:ea typeface="+mn-ea"/>
              <a:cs typeface="+mn-cs"/>
            </a:endParaRPr>
          </a:p>
          <a:p>
            <a:pPr lvl="0"/>
            <a:r>
              <a:rPr lang="en-US" altLang="zh-TW" sz="1200" kern="1200" dirty="0" smtClean="0">
                <a:solidFill>
                  <a:schemeClr val="tx1"/>
                </a:solidFill>
                <a:effectLst/>
                <a:latin typeface="+mn-lt"/>
                <a:ea typeface="+mn-ea"/>
                <a:cs typeface="+mn-cs"/>
              </a:rPr>
              <a:t>[?]FHIR Overview – Clinicians, </a:t>
            </a:r>
            <a:r>
              <a:rPr lang="en-US" altLang="zh-TW" sz="1200" u="sng" kern="1200" dirty="0" smtClean="0">
                <a:solidFill>
                  <a:schemeClr val="tx1"/>
                </a:solidFill>
                <a:effectLst/>
                <a:latin typeface="+mn-lt"/>
                <a:ea typeface="+mn-ea"/>
                <a:cs typeface="+mn-cs"/>
                <a:hlinkClick r:id="rId6"/>
              </a:rPr>
              <a:t>https://www.hl7.org/fhir/overview-clinical.html</a:t>
            </a:r>
            <a:r>
              <a:rPr lang="en-US" altLang="zh-TW" sz="1200" kern="1200" dirty="0" smtClean="0">
                <a:solidFill>
                  <a:schemeClr val="tx1"/>
                </a:solidFill>
                <a:effectLst/>
                <a:latin typeface="+mn-lt"/>
                <a:ea typeface="+mn-ea"/>
                <a:cs typeface="+mn-cs"/>
              </a:rPr>
              <a:t>.</a:t>
            </a:r>
            <a:endParaRPr lang="zh-TW"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864151F4-505E-46F2-B9D3-2468AD1D799E}" type="slidenum">
              <a:rPr lang="zh-TW" altLang="en-US" smtClean="0"/>
              <a:t>38</a:t>
            </a:fld>
            <a:endParaRPr lang="zh-TW" altLang="en-US"/>
          </a:p>
        </p:txBody>
      </p:sp>
    </p:spTree>
    <p:extLst>
      <p:ext uri="{BB962C8B-B14F-4D97-AF65-F5344CB8AC3E}">
        <p14:creationId xmlns:p14="http://schemas.microsoft.com/office/powerpoint/2010/main" val="312871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A57C532-0E4C-40AB-BCFB-9EE2E9766183}" type="slidenum">
              <a:rPr lang="zh-TW" altLang="en-US" smtClean="0"/>
              <a:t>40</a:t>
            </a:fld>
            <a:endParaRPr lang="zh-TW" altLang="en-US"/>
          </a:p>
        </p:txBody>
      </p:sp>
    </p:spTree>
    <p:extLst>
      <p:ext uri="{BB962C8B-B14F-4D97-AF65-F5344CB8AC3E}">
        <p14:creationId xmlns:p14="http://schemas.microsoft.com/office/powerpoint/2010/main" val="141873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kumimoji="1" lang="zh-TW" altLang="en-US" smtClean="0"/>
              <a:t>按一下以編輯母片標題樣式</a:t>
            </a:r>
            <a:endParaRPr kumimoji="1" lang="zh-TW" altLang="en-US"/>
          </a:p>
        </p:txBody>
      </p:sp>
      <p:sp>
        <p:nvSpPr>
          <p:cNvPr id="3" name="子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TW" altLang="en-US" smtClean="0"/>
              <a:t>按一下以編輯母片子標題樣式</a:t>
            </a:r>
            <a:endParaRPr kumimoji="1" lang="zh-TW" altLang="en-US"/>
          </a:p>
        </p:txBody>
      </p:sp>
      <p:sp>
        <p:nvSpPr>
          <p:cNvPr id="4" name="日期版面配置區 3"/>
          <p:cNvSpPr>
            <a:spLocks noGrp="1"/>
          </p:cNvSpPr>
          <p:nvPr>
            <p:ph type="dt" sz="half" idx="10"/>
          </p:nvPr>
        </p:nvSpPr>
        <p:spPr/>
        <p:txBody>
          <a:bodyPr/>
          <a:lstStyle/>
          <a:p>
            <a:fld id="{481A3301-3204-5541-A90F-129CF5D78E71}" type="datetimeFigureOut">
              <a:rPr kumimoji="1" lang="zh-TW" altLang="en-US" smtClean="0"/>
              <a:t>2020/3/8</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7C1C2B10-D49C-5C4B-8EE5-7F1C6D7951F3}" type="slidenum">
              <a:rPr kumimoji="1" lang="zh-TW" altLang="en-US" smtClean="0"/>
              <a:t>‹#›</a:t>
            </a:fld>
            <a:endParaRPr kumimoji="1" lang="zh-TW" altLang="en-US"/>
          </a:p>
        </p:txBody>
      </p:sp>
    </p:spTree>
    <p:extLst>
      <p:ext uri="{BB962C8B-B14F-4D97-AF65-F5344CB8AC3E}">
        <p14:creationId xmlns:p14="http://schemas.microsoft.com/office/powerpoint/2010/main" val="220527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481A3301-3204-5541-A90F-129CF5D78E71}" type="datetimeFigureOut">
              <a:rPr kumimoji="1" lang="zh-TW" altLang="en-US" smtClean="0"/>
              <a:t>2020/3/8</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7C1C2B10-D49C-5C4B-8EE5-7F1C6D7951F3}" type="slidenum">
              <a:rPr kumimoji="1" lang="zh-TW" altLang="en-US" smtClean="0"/>
              <a:t>‹#›</a:t>
            </a:fld>
            <a:endParaRPr kumimoji="1" lang="zh-TW" altLang="en-US"/>
          </a:p>
        </p:txBody>
      </p:sp>
    </p:spTree>
    <p:extLst>
      <p:ext uri="{BB962C8B-B14F-4D97-AF65-F5344CB8AC3E}">
        <p14:creationId xmlns:p14="http://schemas.microsoft.com/office/powerpoint/2010/main" val="63273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6629400" y="274638"/>
            <a:ext cx="2057400" cy="5851525"/>
          </a:xfrm>
        </p:spPr>
        <p:txBody>
          <a:bodyPr vert="eaVert"/>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481A3301-3204-5541-A90F-129CF5D78E71}" type="datetimeFigureOut">
              <a:rPr kumimoji="1" lang="zh-TW" altLang="en-US" smtClean="0"/>
              <a:t>2020/3/8</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7C1C2B10-D49C-5C4B-8EE5-7F1C6D7951F3}" type="slidenum">
              <a:rPr kumimoji="1" lang="zh-TW" altLang="en-US" smtClean="0"/>
              <a:t>‹#›</a:t>
            </a:fld>
            <a:endParaRPr kumimoji="1" lang="zh-TW" altLang="en-US"/>
          </a:p>
        </p:txBody>
      </p:sp>
    </p:spTree>
    <p:extLst>
      <p:ext uri="{BB962C8B-B14F-4D97-AF65-F5344CB8AC3E}">
        <p14:creationId xmlns:p14="http://schemas.microsoft.com/office/powerpoint/2010/main" val="659267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5" name="標題 1"/>
          <p:cNvSpPr>
            <a:spLocks noGrp="1"/>
          </p:cNvSpPr>
          <p:nvPr>
            <p:ph type="title"/>
          </p:nvPr>
        </p:nvSpPr>
        <p:spPr>
          <a:xfrm>
            <a:off x="457200" y="647688"/>
            <a:ext cx="8229600" cy="638172"/>
          </a:xfrm>
          <a:prstGeom prst="rect">
            <a:avLst/>
          </a:prstGeom>
        </p:spPr>
        <p:txBody>
          <a:bodyPr/>
          <a:lstStyle>
            <a:lvl1pPr>
              <a:defRPr kumimoji="0" lang="en-US" altLang="en-US" sz="3200" kern="1200" dirty="0">
                <a:solidFill>
                  <a:schemeClr val="tx2"/>
                </a:solidFill>
                <a:latin typeface="華康超明體" pitchFamily="49" charset="-120"/>
                <a:ea typeface="華康超明體" pitchFamily="49" charset="-120"/>
                <a:cs typeface="+mj-cs"/>
              </a:defRPr>
            </a:lvl1pPr>
          </a:lstStyle>
          <a:p>
            <a:r>
              <a:rPr lang="zh-TW" altLang="en-US" dirty="0"/>
              <a:t>按一下以編輯母片標題樣式</a:t>
            </a:r>
            <a:endParaRPr lang="en-US" dirty="0"/>
          </a:p>
        </p:txBody>
      </p:sp>
    </p:spTree>
    <p:extLst>
      <p:ext uri="{BB962C8B-B14F-4D97-AF65-F5344CB8AC3E}">
        <p14:creationId xmlns:p14="http://schemas.microsoft.com/office/powerpoint/2010/main" val="1678764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481A3301-3204-5541-A90F-129CF5D78E71}" type="datetimeFigureOut">
              <a:rPr kumimoji="1" lang="zh-TW" altLang="en-US" smtClean="0"/>
              <a:t>2020/3/8</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7C1C2B10-D49C-5C4B-8EE5-7F1C6D7951F3}" type="slidenum">
              <a:rPr kumimoji="1" lang="zh-TW" altLang="en-US" smtClean="0"/>
              <a:t>‹#›</a:t>
            </a:fld>
            <a:endParaRPr kumimoji="1" lang="zh-TW" altLang="en-US"/>
          </a:p>
        </p:txBody>
      </p:sp>
    </p:spTree>
    <p:extLst>
      <p:ext uri="{BB962C8B-B14F-4D97-AF65-F5344CB8AC3E}">
        <p14:creationId xmlns:p14="http://schemas.microsoft.com/office/powerpoint/2010/main" val="316148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TW" altLang="en-US" smtClean="0"/>
              <a:t>按一下以編輯母片文字樣式</a:t>
            </a:r>
          </a:p>
        </p:txBody>
      </p:sp>
      <p:sp>
        <p:nvSpPr>
          <p:cNvPr id="4" name="日期版面配置區 3"/>
          <p:cNvSpPr>
            <a:spLocks noGrp="1"/>
          </p:cNvSpPr>
          <p:nvPr>
            <p:ph type="dt" sz="half" idx="10"/>
          </p:nvPr>
        </p:nvSpPr>
        <p:spPr/>
        <p:txBody>
          <a:bodyPr/>
          <a:lstStyle/>
          <a:p>
            <a:fld id="{481A3301-3204-5541-A90F-129CF5D78E71}" type="datetimeFigureOut">
              <a:rPr kumimoji="1" lang="zh-TW" altLang="en-US" smtClean="0"/>
              <a:t>2020/3/8</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7C1C2B10-D49C-5C4B-8EE5-7F1C6D7951F3}" type="slidenum">
              <a:rPr kumimoji="1" lang="zh-TW" altLang="en-US" smtClean="0"/>
              <a:t>‹#›</a:t>
            </a:fld>
            <a:endParaRPr kumimoji="1" lang="zh-TW" altLang="en-US"/>
          </a:p>
        </p:txBody>
      </p:sp>
    </p:spTree>
    <p:extLst>
      <p:ext uri="{BB962C8B-B14F-4D97-AF65-F5344CB8AC3E}">
        <p14:creationId xmlns:p14="http://schemas.microsoft.com/office/powerpoint/2010/main" val="282458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日期版面配置區 4"/>
          <p:cNvSpPr>
            <a:spLocks noGrp="1"/>
          </p:cNvSpPr>
          <p:nvPr>
            <p:ph type="dt" sz="half" idx="10"/>
          </p:nvPr>
        </p:nvSpPr>
        <p:spPr/>
        <p:txBody>
          <a:bodyPr/>
          <a:lstStyle/>
          <a:p>
            <a:fld id="{481A3301-3204-5541-A90F-129CF5D78E71}" type="datetimeFigureOut">
              <a:rPr kumimoji="1" lang="zh-TW" altLang="en-US" smtClean="0"/>
              <a:t>2020/3/8</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7C1C2B10-D49C-5C4B-8EE5-7F1C6D7951F3}" type="slidenum">
              <a:rPr kumimoji="1" lang="zh-TW" altLang="en-US" smtClean="0"/>
              <a:t>‹#›</a:t>
            </a:fld>
            <a:endParaRPr kumimoji="1" lang="zh-TW" altLang="en-US"/>
          </a:p>
        </p:txBody>
      </p:sp>
    </p:spTree>
    <p:extLst>
      <p:ext uri="{BB962C8B-B14F-4D97-AF65-F5344CB8AC3E}">
        <p14:creationId xmlns:p14="http://schemas.microsoft.com/office/powerpoint/2010/main" val="260415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日期版面配置區 6"/>
          <p:cNvSpPr>
            <a:spLocks noGrp="1"/>
          </p:cNvSpPr>
          <p:nvPr>
            <p:ph type="dt" sz="half" idx="10"/>
          </p:nvPr>
        </p:nvSpPr>
        <p:spPr/>
        <p:txBody>
          <a:bodyPr/>
          <a:lstStyle/>
          <a:p>
            <a:fld id="{481A3301-3204-5541-A90F-129CF5D78E71}" type="datetimeFigureOut">
              <a:rPr kumimoji="1" lang="zh-TW" altLang="en-US" smtClean="0"/>
              <a:t>2020/3/8</a:t>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7C1C2B10-D49C-5C4B-8EE5-7F1C6D7951F3}" type="slidenum">
              <a:rPr kumimoji="1" lang="zh-TW" altLang="en-US" smtClean="0"/>
              <a:t>‹#›</a:t>
            </a:fld>
            <a:endParaRPr kumimoji="1" lang="zh-TW" altLang="en-US"/>
          </a:p>
        </p:txBody>
      </p:sp>
    </p:spTree>
    <p:extLst>
      <p:ext uri="{BB962C8B-B14F-4D97-AF65-F5344CB8AC3E}">
        <p14:creationId xmlns:p14="http://schemas.microsoft.com/office/powerpoint/2010/main" val="4145196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日期版面配置區 2"/>
          <p:cNvSpPr>
            <a:spLocks noGrp="1"/>
          </p:cNvSpPr>
          <p:nvPr>
            <p:ph type="dt" sz="half" idx="10"/>
          </p:nvPr>
        </p:nvSpPr>
        <p:spPr/>
        <p:txBody>
          <a:bodyPr/>
          <a:lstStyle/>
          <a:p>
            <a:fld id="{481A3301-3204-5541-A90F-129CF5D78E71}" type="datetimeFigureOut">
              <a:rPr kumimoji="1" lang="zh-TW" altLang="en-US" smtClean="0"/>
              <a:t>2020/3/8</a:t>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p>
            <a:fld id="{7C1C2B10-D49C-5C4B-8EE5-7F1C6D7951F3}" type="slidenum">
              <a:rPr kumimoji="1" lang="zh-TW" altLang="en-US" smtClean="0"/>
              <a:t>‹#›</a:t>
            </a:fld>
            <a:endParaRPr kumimoji="1" lang="zh-TW" altLang="en-US"/>
          </a:p>
        </p:txBody>
      </p:sp>
    </p:spTree>
    <p:extLst>
      <p:ext uri="{BB962C8B-B14F-4D97-AF65-F5344CB8AC3E}">
        <p14:creationId xmlns:p14="http://schemas.microsoft.com/office/powerpoint/2010/main" val="120078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81A3301-3204-5541-A90F-129CF5D78E71}" type="datetimeFigureOut">
              <a:rPr kumimoji="1" lang="zh-TW" altLang="en-US" smtClean="0"/>
              <a:t>2020/3/8</a:t>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p>
            <a:fld id="{7C1C2B10-D49C-5C4B-8EE5-7F1C6D7951F3}" type="slidenum">
              <a:rPr kumimoji="1" lang="zh-TW" altLang="en-US" smtClean="0"/>
              <a:t>‹#›</a:t>
            </a:fld>
            <a:endParaRPr kumimoji="1" lang="zh-TW" altLang="en-US"/>
          </a:p>
        </p:txBody>
      </p:sp>
    </p:spTree>
    <p:extLst>
      <p:ext uri="{BB962C8B-B14F-4D97-AF65-F5344CB8AC3E}">
        <p14:creationId xmlns:p14="http://schemas.microsoft.com/office/powerpoint/2010/main" val="133347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481A3301-3204-5541-A90F-129CF5D78E71}" type="datetimeFigureOut">
              <a:rPr kumimoji="1" lang="zh-TW" altLang="en-US" smtClean="0"/>
              <a:t>2020/3/8</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7C1C2B10-D49C-5C4B-8EE5-7F1C6D7951F3}" type="slidenum">
              <a:rPr kumimoji="1" lang="zh-TW" altLang="en-US" smtClean="0"/>
              <a:t>‹#›</a:t>
            </a:fld>
            <a:endParaRPr kumimoji="1" lang="zh-TW" altLang="en-US"/>
          </a:p>
        </p:txBody>
      </p:sp>
    </p:spTree>
    <p:extLst>
      <p:ext uri="{BB962C8B-B14F-4D97-AF65-F5344CB8AC3E}">
        <p14:creationId xmlns:p14="http://schemas.microsoft.com/office/powerpoint/2010/main" val="354919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kumimoji="1" lang="zh-TW" altLang="en-US" smtClean="0"/>
              <a:t>按一下以編輯母片標題樣式</a:t>
            </a:r>
            <a:endParaRPr kumimoji="1"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481A3301-3204-5541-A90F-129CF5D78E71}" type="datetimeFigureOut">
              <a:rPr kumimoji="1" lang="zh-TW" altLang="en-US" smtClean="0"/>
              <a:t>2020/3/8</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7C1C2B10-D49C-5C4B-8EE5-7F1C6D7951F3}" type="slidenum">
              <a:rPr kumimoji="1" lang="zh-TW" altLang="en-US" smtClean="0"/>
              <a:t>‹#›</a:t>
            </a:fld>
            <a:endParaRPr kumimoji="1" lang="zh-TW" altLang="en-US"/>
          </a:p>
        </p:txBody>
      </p:sp>
    </p:spTree>
    <p:extLst>
      <p:ext uri="{BB962C8B-B14F-4D97-AF65-F5344CB8AC3E}">
        <p14:creationId xmlns:p14="http://schemas.microsoft.com/office/powerpoint/2010/main" val="3787766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A3301-3204-5541-A90F-129CF5D78E71}" type="datetimeFigureOut">
              <a:rPr kumimoji="1" lang="zh-TW" altLang="en-US" smtClean="0"/>
              <a:t>2020/3/8</a:t>
            </a:fld>
            <a:endParaRPr kumimoji="1"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C2B10-D49C-5C4B-8EE5-7F1C6D7951F3}" type="slidenum">
              <a:rPr kumimoji="1" lang="zh-TW" altLang="en-US" smtClean="0"/>
              <a:t>‹#›</a:t>
            </a:fld>
            <a:endParaRPr kumimoji="1" lang="zh-TW" altLang="en-US"/>
          </a:p>
        </p:txBody>
      </p:sp>
    </p:spTree>
    <p:extLst>
      <p:ext uri="{BB962C8B-B14F-4D97-AF65-F5344CB8AC3E}">
        <p14:creationId xmlns:p14="http://schemas.microsoft.com/office/powerpoint/2010/main" val="324031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7.jpeg"/><Relationship Id="rId5" Type="http://schemas.openxmlformats.org/officeDocument/2006/relationships/image" Target="../media/image3.png"/><Relationship Id="rId10" Type="http://schemas.openxmlformats.org/officeDocument/2006/relationships/image" Target="../media/image15.jpeg"/><Relationship Id="rId4" Type="http://schemas.openxmlformats.org/officeDocument/2006/relationships/image" Target="../media/image11.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ntuh.gov.tw/OPD/DocLib25/%E9%96%80%E8%A8%BA%E5%88%9D%E8%A8%BA%E7%97%85%E4%BA%BA%E8%A9%95%E4%BC%B0%E8%A1%A8.pdf"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hl7.org/fhir/observation.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wanghaisheng/fhir-cn/blob/source/README.md"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討論議題</a:t>
            </a:r>
            <a:endParaRPr lang="zh-TW" altLang="en-US" dirty="0"/>
          </a:p>
        </p:txBody>
      </p:sp>
      <p:sp>
        <p:nvSpPr>
          <p:cNvPr id="3" name="內容版面配置區 2"/>
          <p:cNvSpPr>
            <a:spLocks noGrp="1"/>
          </p:cNvSpPr>
          <p:nvPr>
            <p:ph idx="1"/>
          </p:nvPr>
        </p:nvSpPr>
        <p:spPr/>
        <p:txBody>
          <a:bodyPr/>
          <a:lstStyle/>
          <a:p>
            <a:r>
              <a:rPr lang="en-US" altLang="zh-TW" dirty="0" smtClean="0"/>
              <a:t>1</a:t>
            </a:r>
            <a:r>
              <a:rPr lang="en-US" altLang="zh-TW" dirty="0"/>
              <a:t>. </a:t>
            </a:r>
            <a:r>
              <a:rPr lang="zh-TW" altLang="en-US" dirty="0"/>
              <a:t>數據分享商</a:t>
            </a:r>
            <a:r>
              <a:rPr lang="zh-TW" altLang="en-US" dirty="0" smtClean="0"/>
              <a:t>模</a:t>
            </a:r>
            <a:r>
              <a:rPr lang="en-US" altLang="zh-TW" dirty="0" smtClean="0"/>
              <a:t>2</a:t>
            </a:r>
            <a:r>
              <a:rPr lang="en-US" altLang="zh-TW" dirty="0"/>
              <a:t>.</a:t>
            </a:r>
            <a:r>
              <a:rPr lang="zh-TW" altLang="en-US" dirty="0"/>
              <a:t>應用情境 </a:t>
            </a:r>
            <a:r>
              <a:rPr lang="en-US" altLang="zh-TW" dirty="0"/>
              <a:t>3.</a:t>
            </a:r>
            <a:r>
              <a:rPr lang="zh-TW" altLang="en-US" dirty="0"/>
              <a:t>影音數據標準化 </a:t>
            </a:r>
            <a:r>
              <a:rPr lang="en-US" altLang="zh-TW" dirty="0"/>
              <a:t>4. </a:t>
            </a:r>
            <a:r>
              <a:rPr lang="en-US" altLang="zh-TW" b="1" dirty="0">
                <a:solidFill>
                  <a:srgbClr val="FF0000"/>
                </a:solidFill>
              </a:rPr>
              <a:t>FHIR server </a:t>
            </a:r>
            <a:r>
              <a:rPr lang="zh-TW" altLang="en-US" b="1" dirty="0">
                <a:solidFill>
                  <a:srgbClr val="FF0000"/>
                </a:solidFill>
              </a:rPr>
              <a:t>建置</a:t>
            </a:r>
          </a:p>
        </p:txBody>
      </p:sp>
    </p:spTree>
    <p:extLst>
      <p:ext uri="{BB962C8B-B14F-4D97-AF65-F5344CB8AC3E}">
        <p14:creationId xmlns:p14="http://schemas.microsoft.com/office/powerpoint/2010/main" val="3576027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171"/>
            <a:ext cx="8229600" cy="1517420"/>
          </a:xfrm>
        </p:spPr>
        <p:txBody>
          <a:bodyPr/>
          <a:lstStyle/>
          <a:p>
            <a:r>
              <a:rPr lang="zh-TW" altLang="en-US" dirty="0" smtClean="0"/>
              <a:t>全人照護</a:t>
            </a:r>
            <a:r>
              <a:rPr lang="en-US" altLang="zh-TW" dirty="0" smtClean="0"/>
              <a:t/>
            </a:r>
            <a:br>
              <a:rPr lang="en-US" altLang="zh-TW" dirty="0" smtClean="0"/>
            </a:br>
            <a:r>
              <a:rPr lang="zh-TW" altLang="en-US" dirty="0"/>
              <a:t>（</a:t>
            </a:r>
            <a:r>
              <a:rPr lang="en-US" altLang="zh-TW" dirty="0"/>
              <a:t>Holistic Health Care</a:t>
            </a:r>
            <a:r>
              <a:rPr lang="zh-TW" altLang="en-US" dirty="0"/>
              <a:t>）</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smtClean="0"/>
              <a:t>Patient</a:t>
            </a:r>
            <a:r>
              <a:rPr lang="zh-TW" altLang="en-US" dirty="0"/>
              <a:t> </a:t>
            </a:r>
            <a:r>
              <a:rPr lang="en-US" altLang="zh-TW" dirty="0" err="1" smtClean="0"/>
              <a:t>centred</a:t>
            </a:r>
            <a:r>
              <a:rPr lang="en-US" altLang="zh-TW" dirty="0" smtClean="0"/>
              <a:t> healthcare</a:t>
            </a:r>
            <a:r>
              <a:rPr lang="zh-TW" altLang="en-US" dirty="0" smtClean="0"/>
              <a:t> </a:t>
            </a:r>
            <a:r>
              <a:rPr lang="zh-TW" altLang="en-US" b="1" dirty="0" smtClean="0">
                <a:solidFill>
                  <a:srgbClr val="FF0000"/>
                </a:solidFill>
              </a:rPr>
              <a:t>整合</a:t>
            </a:r>
            <a:r>
              <a:rPr lang="zh-TW" altLang="en-US" dirty="0" smtClean="0"/>
              <a:t>服務</a:t>
            </a:r>
            <a:endParaRPr lang="en-US" altLang="zh-TW" dirty="0" smtClean="0"/>
          </a:p>
          <a:p>
            <a:pPr lvl="1"/>
            <a:r>
              <a:rPr lang="zh-TW" altLang="en-US" dirty="0" smtClean="0"/>
              <a:t>提供身體</a:t>
            </a:r>
            <a:r>
              <a:rPr lang="zh-TW" altLang="en-US" dirty="0"/>
              <a:t>、心理、</a:t>
            </a:r>
            <a:r>
              <a:rPr lang="zh-TW" altLang="en-US" dirty="0" smtClean="0"/>
              <a:t>社會</a:t>
            </a:r>
            <a:r>
              <a:rPr lang="zh-TW" altLang="en-US" dirty="0"/>
              <a:t>、及</a:t>
            </a:r>
            <a:r>
              <a:rPr lang="zh-TW" altLang="en-US" dirty="0" smtClean="0"/>
              <a:t>靈性</a:t>
            </a:r>
            <a:r>
              <a:rPr lang="en-US" altLang="zh-TW" dirty="0" smtClean="0"/>
              <a:t>(</a:t>
            </a:r>
            <a:r>
              <a:rPr lang="zh-TW" altLang="en-US" dirty="0" smtClean="0"/>
              <a:t>含娛樂、教育、及信仰</a:t>
            </a:r>
            <a:r>
              <a:rPr lang="en-US" altLang="zh-TW" dirty="0" smtClean="0"/>
              <a:t>)</a:t>
            </a:r>
            <a:r>
              <a:rPr lang="zh-TW" altLang="en-US" dirty="0" smtClean="0"/>
              <a:t>各式服務</a:t>
            </a:r>
            <a:endParaRPr lang="en-US" altLang="zh-TW" dirty="0" smtClean="0"/>
          </a:p>
          <a:p>
            <a:pPr lvl="1"/>
            <a:r>
              <a:rPr lang="zh-TW" altLang="en-US" b="1" dirty="0" smtClean="0">
                <a:solidFill>
                  <a:srgbClr val="FF0000"/>
                </a:solidFill>
              </a:rPr>
              <a:t>整合</a:t>
            </a:r>
            <a:r>
              <a:rPr lang="zh-TW" altLang="en-US" dirty="0" smtClean="0"/>
              <a:t>急性醫療及慢病照護</a:t>
            </a:r>
            <a:endParaRPr lang="en-US" altLang="zh-TW" dirty="0" smtClean="0"/>
          </a:p>
          <a:p>
            <a:endParaRPr lang="en-US" altLang="zh-TW" dirty="0" smtClean="0"/>
          </a:p>
          <a:p>
            <a:r>
              <a:rPr lang="en-US" altLang="zh-TW" dirty="0" smtClean="0"/>
              <a:t>Q:</a:t>
            </a:r>
            <a:r>
              <a:rPr lang="zh-TW" altLang="en-US" dirty="0" smtClean="0"/>
              <a:t> 如何整合</a:t>
            </a:r>
            <a:endParaRPr lang="en-US" altLang="zh-TW" dirty="0" smtClean="0"/>
          </a:p>
          <a:p>
            <a:pPr lvl="1"/>
            <a:r>
              <a:rPr lang="zh-TW" altLang="en-US" dirty="0" smtClean="0"/>
              <a:t>要整合哪些服務單位</a:t>
            </a:r>
            <a:endParaRPr lang="en-US" altLang="zh-TW" dirty="0" smtClean="0"/>
          </a:p>
          <a:p>
            <a:pPr lvl="1"/>
            <a:r>
              <a:rPr lang="zh-TW" altLang="en-US" dirty="0" smtClean="0"/>
              <a:t>整合</a:t>
            </a:r>
            <a:r>
              <a:rPr lang="zh-TW" altLang="en-US" dirty="0"/>
              <a:t>哪</a:t>
            </a:r>
            <a:r>
              <a:rPr lang="zh-TW" altLang="en-US" dirty="0" smtClean="0"/>
              <a:t>些資</a:t>
            </a:r>
            <a:r>
              <a:rPr lang="zh-TW" altLang="en-US" dirty="0"/>
              <a:t>訊</a:t>
            </a:r>
            <a:endParaRPr lang="en-US" altLang="zh-TW" dirty="0" smtClean="0"/>
          </a:p>
          <a:p>
            <a:pPr lvl="1"/>
            <a:r>
              <a:rPr lang="zh-TW" altLang="en-US" dirty="0" smtClean="0"/>
              <a:t>各單位之系統如何連結互通，提供資訊化服務</a:t>
            </a:r>
            <a:endParaRPr lang="en-US" altLang="zh-TW" dirty="0" smtClean="0"/>
          </a:p>
          <a:p>
            <a:pPr lvl="1"/>
            <a:r>
              <a:rPr lang="zh-TW" altLang="en-US" dirty="0" smtClean="0"/>
              <a:t>整合架構為何</a:t>
            </a:r>
            <a:r>
              <a:rPr lang="en-US" altLang="zh-TW" dirty="0" smtClean="0"/>
              <a:t>?</a:t>
            </a:r>
            <a:endParaRPr lang="en-US" altLang="zh-TW" dirty="0"/>
          </a:p>
        </p:txBody>
      </p:sp>
    </p:spTree>
    <p:extLst>
      <p:ext uri="{BB962C8B-B14F-4D97-AF65-F5344CB8AC3E}">
        <p14:creationId xmlns:p14="http://schemas.microsoft.com/office/powerpoint/2010/main" val="320320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7078" y="2451307"/>
            <a:ext cx="8229600" cy="1143000"/>
          </a:xfrm>
        </p:spPr>
        <p:txBody>
          <a:bodyPr/>
          <a:lstStyle/>
          <a:p>
            <a:r>
              <a:rPr lang="zh-TW" altLang="en-US" dirty="0" smtClean="0"/>
              <a:t>現行 </a:t>
            </a:r>
            <a:r>
              <a:rPr lang="en-US" altLang="zh-TW" dirty="0" smtClean="0"/>
              <a:t>FHIR</a:t>
            </a:r>
            <a:r>
              <a:rPr lang="zh-TW" altLang="en-US" dirty="0" smtClean="0"/>
              <a:t> 慢病照護案例</a:t>
            </a:r>
            <a:endParaRPr lang="zh-TW" altLang="en-US" dirty="0"/>
          </a:p>
        </p:txBody>
      </p:sp>
      <p:sp>
        <p:nvSpPr>
          <p:cNvPr id="3" name="內容版面配置區 2"/>
          <p:cNvSpPr>
            <a:spLocks noGrp="1"/>
          </p:cNvSpPr>
          <p:nvPr>
            <p:ph idx="1"/>
          </p:nvPr>
        </p:nvSpPr>
        <p:spPr>
          <a:xfrm>
            <a:off x="457200" y="5088835"/>
            <a:ext cx="8229600" cy="1037328"/>
          </a:xfrm>
        </p:spPr>
        <p:txBody>
          <a:bodyPr/>
          <a:lstStyle/>
          <a:p>
            <a:endParaRPr lang="zh-TW" altLang="en-US" dirty="0"/>
          </a:p>
        </p:txBody>
      </p:sp>
    </p:spTree>
    <p:extLst>
      <p:ext uri="{BB962C8B-B14F-4D97-AF65-F5344CB8AC3E}">
        <p14:creationId xmlns:p14="http://schemas.microsoft.com/office/powerpoint/2010/main" val="1802666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E880B8-888B-4BCD-90F1-87050F181299}"/>
              </a:ext>
            </a:extLst>
          </p:cNvPr>
          <p:cNvSpPr>
            <a:spLocks noGrp="1"/>
          </p:cNvSpPr>
          <p:nvPr>
            <p:ph type="title"/>
          </p:nvPr>
        </p:nvSpPr>
        <p:spPr/>
        <p:txBody>
          <a:bodyPr>
            <a:normAutofit fontScale="90000"/>
          </a:bodyPr>
          <a:lstStyle/>
          <a:p>
            <a:r>
              <a:rPr lang="zh-TW" altLang="en-US" dirty="0"/>
              <a:t>花蓮慈濟團隊秀林鄉健康福祉整合照護計畫</a:t>
            </a:r>
          </a:p>
        </p:txBody>
      </p:sp>
      <p:sp>
        <p:nvSpPr>
          <p:cNvPr id="4" name="橢圓 3">
            <a:extLst>
              <a:ext uri="{FF2B5EF4-FFF2-40B4-BE49-F238E27FC236}">
                <a16:creationId xmlns:a16="http://schemas.microsoft.com/office/drawing/2014/main" id="{531043E5-166B-40CD-91A6-53CF083C0A31}"/>
              </a:ext>
            </a:extLst>
          </p:cNvPr>
          <p:cNvSpPr/>
          <p:nvPr/>
        </p:nvSpPr>
        <p:spPr>
          <a:xfrm>
            <a:off x="1475381" y="1644700"/>
            <a:ext cx="6054851" cy="4464496"/>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Picture 6" descr="ãmanagement iconãçåçæå°çµæ">
            <a:extLst>
              <a:ext uri="{FF2B5EF4-FFF2-40B4-BE49-F238E27FC236}">
                <a16:creationId xmlns:a16="http://schemas.microsoft.com/office/drawing/2014/main" id="{372230C1-E182-4284-9DFB-D59CCF360E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4302" y="3582889"/>
            <a:ext cx="1070247" cy="1070247"/>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5">
            <a:extLst>
              <a:ext uri="{FF2B5EF4-FFF2-40B4-BE49-F238E27FC236}">
                <a16:creationId xmlns:a16="http://schemas.microsoft.com/office/drawing/2014/main" id="{0AD347DA-2793-4605-B641-C5C1520BDA2D}"/>
              </a:ext>
            </a:extLst>
          </p:cNvPr>
          <p:cNvPicPr>
            <a:picLocks noChangeAspect="1"/>
          </p:cNvPicPr>
          <p:nvPr/>
        </p:nvPicPr>
        <p:blipFill>
          <a:blip r:embed="rId3" cstate="print"/>
          <a:stretch>
            <a:fillRect/>
          </a:stretch>
        </p:blipFill>
        <p:spPr>
          <a:xfrm>
            <a:off x="3491880" y="3210858"/>
            <a:ext cx="1628775" cy="942975"/>
          </a:xfrm>
          <a:prstGeom prst="rect">
            <a:avLst/>
          </a:prstGeom>
        </p:spPr>
      </p:pic>
      <p:pic>
        <p:nvPicPr>
          <p:cNvPr id="7" name="圖片 6">
            <a:extLst>
              <a:ext uri="{FF2B5EF4-FFF2-40B4-BE49-F238E27FC236}">
                <a16:creationId xmlns:a16="http://schemas.microsoft.com/office/drawing/2014/main" id="{2883CCBA-3DC2-4B3F-8E2E-964CA505989F}"/>
              </a:ext>
            </a:extLst>
          </p:cNvPr>
          <p:cNvPicPr>
            <a:picLocks noChangeAspect="1"/>
          </p:cNvPicPr>
          <p:nvPr/>
        </p:nvPicPr>
        <p:blipFill>
          <a:blip r:embed="rId4" cstate="print"/>
          <a:stretch>
            <a:fillRect/>
          </a:stretch>
        </p:blipFill>
        <p:spPr>
          <a:xfrm>
            <a:off x="3212168" y="1369035"/>
            <a:ext cx="2581275" cy="771525"/>
          </a:xfrm>
          <a:prstGeom prst="rect">
            <a:avLst/>
          </a:prstGeom>
        </p:spPr>
      </p:pic>
      <p:pic>
        <p:nvPicPr>
          <p:cNvPr id="8" name="Picture 8" descr="ç¸éåç">
            <a:extLst>
              <a:ext uri="{FF2B5EF4-FFF2-40B4-BE49-F238E27FC236}">
                <a16:creationId xmlns:a16="http://schemas.microsoft.com/office/drawing/2014/main" id="{E22E7240-BBF2-4FCE-80EE-373F6869354E}"/>
              </a:ext>
            </a:extLst>
          </p:cNvPr>
          <p:cNvPicPr>
            <a:picLocks noChangeAspect="1" noChangeArrowheads="1"/>
          </p:cNvPicPr>
          <p:nvPr/>
        </p:nvPicPr>
        <p:blipFill>
          <a:blip r:embed="rId5" cstate="print"/>
          <a:srcRect/>
          <a:stretch>
            <a:fillRect/>
          </a:stretch>
        </p:blipFill>
        <p:spPr bwMode="auto">
          <a:xfrm>
            <a:off x="4733607" y="5013176"/>
            <a:ext cx="1134537" cy="1070247"/>
          </a:xfrm>
          <a:prstGeom prst="rect">
            <a:avLst/>
          </a:prstGeom>
          <a:noFill/>
        </p:spPr>
      </p:pic>
      <p:pic>
        <p:nvPicPr>
          <p:cNvPr id="9" name="Picture 2" descr="「healthcare keeper icon」的圖片搜尋結果">
            <a:extLst>
              <a:ext uri="{FF2B5EF4-FFF2-40B4-BE49-F238E27FC236}">
                <a16:creationId xmlns:a16="http://schemas.microsoft.com/office/drawing/2014/main" id="{7BD9F474-B9FD-41CC-B042-6249A3D1BE17}"/>
              </a:ext>
            </a:extLst>
          </p:cNvPr>
          <p:cNvPicPr>
            <a:picLocks noChangeAspect="1" noChangeArrowheads="1"/>
          </p:cNvPicPr>
          <p:nvPr/>
        </p:nvPicPr>
        <p:blipFill>
          <a:blip r:embed="rId6" cstate="print"/>
          <a:srcRect/>
          <a:stretch>
            <a:fillRect/>
          </a:stretch>
        </p:blipFill>
        <p:spPr bwMode="auto">
          <a:xfrm>
            <a:off x="3238633" y="5282342"/>
            <a:ext cx="1147205" cy="826854"/>
          </a:xfrm>
          <a:prstGeom prst="rect">
            <a:avLst/>
          </a:prstGeom>
          <a:noFill/>
        </p:spPr>
      </p:pic>
      <p:sp>
        <p:nvSpPr>
          <p:cNvPr id="10" name="文字方塊 9">
            <a:extLst>
              <a:ext uri="{FF2B5EF4-FFF2-40B4-BE49-F238E27FC236}">
                <a16:creationId xmlns:a16="http://schemas.microsoft.com/office/drawing/2014/main" id="{0A908D07-0130-401B-A58F-D3416BDD710D}"/>
              </a:ext>
            </a:extLst>
          </p:cNvPr>
          <p:cNvSpPr txBox="1"/>
          <p:nvPr/>
        </p:nvSpPr>
        <p:spPr>
          <a:xfrm>
            <a:off x="4758160" y="6161720"/>
            <a:ext cx="1109984" cy="369332"/>
          </a:xfrm>
          <a:prstGeom prst="rect">
            <a:avLst/>
          </a:prstGeom>
          <a:noFill/>
        </p:spPr>
        <p:txBody>
          <a:bodyPr wrap="square" rtlCol="0">
            <a:spAutoFit/>
          </a:bodyPr>
          <a:lstStyle/>
          <a:p>
            <a:pPr algn="ctr"/>
            <a:r>
              <a:rPr lang="zh-TW" altLang="en-US" b="1" dirty="0"/>
              <a:t>居民家庭</a:t>
            </a:r>
          </a:p>
        </p:txBody>
      </p:sp>
      <p:sp>
        <p:nvSpPr>
          <p:cNvPr id="11" name="文字方塊 10">
            <a:extLst>
              <a:ext uri="{FF2B5EF4-FFF2-40B4-BE49-F238E27FC236}">
                <a16:creationId xmlns:a16="http://schemas.microsoft.com/office/drawing/2014/main" id="{56794327-7A3D-461A-A21C-F373486F8316}"/>
              </a:ext>
            </a:extLst>
          </p:cNvPr>
          <p:cNvSpPr txBox="1"/>
          <p:nvPr/>
        </p:nvSpPr>
        <p:spPr>
          <a:xfrm>
            <a:off x="3389899" y="6011290"/>
            <a:ext cx="1147205" cy="646331"/>
          </a:xfrm>
          <a:prstGeom prst="rect">
            <a:avLst/>
          </a:prstGeom>
          <a:noFill/>
        </p:spPr>
        <p:txBody>
          <a:bodyPr wrap="square" rtlCol="0">
            <a:spAutoFit/>
          </a:bodyPr>
          <a:lstStyle/>
          <a:p>
            <a:pPr algn="ctr"/>
            <a:r>
              <a:rPr lang="zh-TW" altLang="en-US" b="1" dirty="0"/>
              <a:t>家戶健康守門員</a:t>
            </a:r>
          </a:p>
        </p:txBody>
      </p:sp>
      <p:sp>
        <p:nvSpPr>
          <p:cNvPr id="12" name="矩形: 圓角 11">
            <a:extLst>
              <a:ext uri="{FF2B5EF4-FFF2-40B4-BE49-F238E27FC236}">
                <a16:creationId xmlns:a16="http://schemas.microsoft.com/office/drawing/2014/main" id="{B231FE0D-498B-4E78-BF5D-9BC3CF949477}"/>
              </a:ext>
            </a:extLst>
          </p:cNvPr>
          <p:cNvSpPr/>
          <p:nvPr/>
        </p:nvSpPr>
        <p:spPr>
          <a:xfrm>
            <a:off x="401213" y="3212975"/>
            <a:ext cx="2108543" cy="940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b="1" dirty="0"/>
              <a:t>秀林鄉衛生所</a:t>
            </a:r>
            <a:endParaRPr lang="en-US" altLang="zh-TW" b="1" dirty="0"/>
          </a:p>
          <a:p>
            <a:pPr algn="ctr"/>
            <a:r>
              <a:rPr lang="en-US" altLang="zh-TW" b="1" dirty="0"/>
              <a:t>HIS/LIS</a:t>
            </a:r>
          </a:p>
          <a:p>
            <a:pPr algn="ctr"/>
            <a:r>
              <a:rPr lang="zh-TW" altLang="en-US" b="1" dirty="0"/>
              <a:t>肝病</a:t>
            </a:r>
            <a:r>
              <a:rPr lang="en-US" altLang="zh-TW" b="1" dirty="0"/>
              <a:t>TB</a:t>
            </a:r>
            <a:r>
              <a:rPr lang="zh-TW" altLang="en-US" b="1" dirty="0"/>
              <a:t>慢病個管</a:t>
            </a:r>
          </a:p>
        </p:txBody>
      </p:sp>
      <p:pic>
        <p:nvPicPr>
          <p:cNvPr id="1026" name="Picture 2" descr="ãnurse iconãçåçæå°çµæ">
            <a:extLst>
              <a:ext uri="{FF2B5EF4-FFF2-40B4-BE49-F238E27FC236}">
                <a16:creationId xmlns:a16="http://schemas.microsoft.com/office/drawing/2014/main" id="{7BAC868A-94F3-4106-A724-E32EC8ADB1D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05958" y="4380632"/>
            <a:ext cx="1594470" cy="1665335"/>
          </a:xfrm>
          <a:prstGeom prst="rect">
            <a:avLst/>
          </a:prstGeom>
          <a:noFill/>
          <a:extLst>
            <a:ext uri="{909E8E84-426E-40DD-AFC4-6F175D3DCCD1}">
              <a14:hiddenFill xmlns:a14="http://schemas.microsoft.com/office/drawing/2010/main">
                <a:solidFill>
                  <a:srgbClr val="FFFFFF"/>
                </a:solidFill>
              </a14:hiddenFill>
            </a:ext>
          </a:extLst>
        </p:spPr>
      </p:pic>
      <p:sp>
        <p:nvSpPr>
          <p:cNvPr id="14" name="文字方塊 13">
            <a:extLst>
              <a:ext uri="{FF2B5EF4-FFF2-40B4-BE49-F238E27FC236}">
                <a16:creationId xmlns:a16="http://schemas.microsoft.com/office/drawing/2014/main" id="{211DC02F-A3D4-4E2A-8485-561EE4579827}"/>
              </a:ext>
            </a:extLst>
          </p:cNvPr>
          <p:cNvSpPr txBox="1"/>
          <p:nvPr/>
        </p:nvSpPr>
        <p:spPr>
          <a:xfrm>
            <a:off x="1399773" y="6043447"/>
            <a:ext cx="1109984" cy="369332"/>
          </a:xfrm>
          <a:prstGeom prst="rect">
            <a:avLst/>
          </a:prstGeom>
          <a:noFill/>
        </p:spPr>
        <p:txBody>
          <a:bodyPr wrap="square" rtlCol="0">
            <a:spAutoFit/>
          </a:bodyPr>
          <a:lstStyle/>
          <a:p>
            <a:pPr algn="ctr"/>
            <a:r>
              <a:rPr lang="zh-TW" altLang="en-US" b="1" dirty="0"/>
              <a:t>地段護士</a:t>
            </a:r>
          </a:p>
        </p:txBody>
      </p:sp>
      <p:sp>
        <p:nvSpPr>
          <p:cNvPr id="15" name="矩形: 圓角 14">
            <a:extLst>
              <a:ext uri="{FF2B5EF4-FFF2-40B4-BE49-F238E27FC236}">
                <a16:creationId xmlns:a16="http://schemas.microsoft.com/office/drawing/2014/main" id="{0EB7C97C-2F92-4BCB-A999-725A7CB6C449}"/>
              </a:ext>
            </a:extLst>
          </p:cNvPr>
          <p:cNvSpPr/>
          <p:nvPr/>
        </p:nvSpPr>
        <p:spPr>
          <a:xfrm>
            <a:off x="6783561" y="3714914"/>
            <a:ext cx="1872208" cy="6501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b="1" dirty="0"/>
              <a:t>秀林鄉各診所</a:t>
            </a:r>
            <a:endParaRPr lang="en-US" altLang="zh-TW" b="1" dirty="0"/>
          </a:p>
          <a:p>
            <a:pPr algn="ctr"/>
            <a:r>
              <a:rPr lang="en-US" altLang="zh-TW" b="1" dirty="0"/>
              <a:t>HIS/</a:t>
            </a:r>
            <a:r>
              <a:rPr lang="zh-TW" altLang="en-US" b="1" dirty="0"/>
              <a:t>個管</a:t>
            </a:r>
          </a:p>
        </p:txBody>
      </p:sp>
      <p:pic>
        <p:nvPicPr>
          <p:cNvPr id="1028" name="Picture 4" descr="ç¸éåç">
            <a:extLst>
              <a:ext uri="{FF2B5EF4-FFF2-40B4-BE49-F238E27FC236}">
                <a16:creationId xmlns:a16="http://schemas.microsoft.com/office/drawing/2014/main" id="{1BC0E226-76DD-4B41-9FB7-833CAD96DE9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09958" y="4627510"/>
            <a:ext cx="1147205" cy="1077609"/>
          </a:xfrm>
          <a:prstGeom prst="rect">
            <a:avLst/>
          </a:prstGeom>
          <a:noFill/>
          <a:extLst>
            <a:ext uri="{909E8E84-426E-40DD-AFC4-6F175D3DCCD1}">
              <a14:hiddenFill xmlns:a14="http://schemas.microsoft.com/office/drawing/2010/main">
                <a:solidFill>
                  <a:srgbClr val="FFFFFF"/>
                </a:solidFill>
              </a14:hiddenFill>
            </a:ext>
          </a:extLst>
        </p:spPr>
      </p:pic>
      <p:sp>
        <p:nvSpPr>
          <p:cNvPr id="17" name="文字方塊 16">
            <a:extLst>
              <a:ext uri="{FF2B5EF4-FFF2-40B4-BE49-F238E27FC236}">
                <a16:creationId xmlns:a16="http://schemas.microsoft.com/office/drawing/2014/main" id="{826ADE65-867E-4044-B3DE-DBE8C6B4F3C3}"/>
              </a:ext>
            </a:extLst>
          </p:cNvPr>
          <p:cNvSpPr txBox="1"/>
          <p:nvPr/>
        </p:nvSpPr>
        <p:spPr>
          <a:xfrm>
            <a:off x="6245544" y="5700174"/>
            <a:ext cx="1109984" cy="646331"/>
          </a:xfrm>
          <a:prstGeom prst="rect">
            <a:avLst/>
          </a:prstGeom>
          <a:noFill/>
        </p:spPr>
        <p:txBody>
          <a:bodyPr wrap="square" rtlCol="0">
            <a:spAutoFit/>
          </a:bodyPr>
          <a:lstStyle/>
          <a:p>
            <a:pPr algn="ctr"/>
            <a:r>
              <a:rPr lang="zh-TW" altLang="en-US" b="1" dirty="0"/>
              <a:t>居家社區</a:t>
            </a:r>
            <a:r>
              <a:rPr lang="en-US" altLang="zh-TW" b="1" dirty="0"/>
              <a:t/>
            </a:r>
            <a:br>
              <a:rPr lang="en-US" altLang="zh-TW" b="1" dirty="0"/>
            </a:br>
            <a:r>
              <a:rPr lang="zh-TW" altLang="en-US" b="1" dirty="0"/>
              <a:t>生理量測</a:t>
            </a:r>
          </a:p>
        </p:txBody>
      </p:sp>
      <p:sp>
        <p:nvSpPr>
          <p:cNvPr id="13" name="橢圓 12">
            <a:extLst>
              <a:ext uri="{FF2B5EF4-FFF2-40B4-BE49-F238E27FC236}">
                <a16:creationId xmlns:a16="http://schemas.microsoft.com/office/drawing/2014/main" id="{3BCD9306-987D-4E6A-B868-AE47DEEC4CAC}"/>
              </a:ext>
            </a:extLst>
          </p:cNvPr>
          <p:cNvSpPr/>
          <p:nvPr/>
        </p:nvSpPr>
        <p:spPr>
          <a:xfrm>
            <a:off x="971600" y="2132856"/>
            <a:ext cx="2304532" cy="65019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TW" altLang="en-US" b="1" dirty="0"/>
              <a:t>代檢轉診</a:t>
            </a:r>
            <a:endParaRPr lang="en-US" altLang="zh-TW" b="1" dirty="0"/>
          </a:p>
          <a:p>
            <a:pPr algn="ctr"/>
            <a:r>
              <a:rPr lang="zh-TW" altLang="en-US" b="1" dirty="0"/>
              <a:t>轉介服務</a:t>
            </a:r>
          </a:p>
        </p:txBody>
      </p:sp>
      <p:sp>
        <p:nvSpPr>
          <p:cNvPr id="19" name="矩形: 圓角 18">
            <a:extLst>
              <a:ext uri="{FF2B5EF4-FFF2-40B4-BE49-F238E27FC236}">
                <a16:creationId xmlns:a16="http://schemas.microsoft.com/office/drawing/2014/main" id="{22BB3F95-F16A-4873-AC75-A36403B30E5D}"/>
              </a:ext>
            </a:extLst>
          </p:cNvPr>
          <p:cNvSpPr/>
          <p:nvPr/>
        </p:nvSpPr>
        <p:spPr>
          <a:xfrm>
            <a:off x="6339113" y="2850818"/>
            <a:ext cx="1872208" cy="6501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b="1" dirty="0"/>
              <a:t>文化健康站</a:t>
            </a:r>
            <a:endParaRPr lang="en-US" altLang="zh-TW" b="1" dirty="0"/>
          </a:p>
          <a:p>
            <a:pPr algn="ctr"/>
            <a:r>
              <a:rPr lang="zh-TW" altLang="en-US" b="1" dirty="0"/>
              <a:t>長照服務單位</a:t>
            </a:r>
          </a:p>
        </p:txBody>
      </p:sp>
      <p:sp>
        <p:nvSpPr>
          <p:cNvPr id="20" name="矩形: 圓角 19">
            <a:extLst>
              <a:ext uri="{FF2B5EF4-FFF2-40B4-BE49-F238E27FC236}">
                <a16:creationId xmlns:a16="http://schemas.microsoft.com/office/drawing/2014/main" id="{2AEE5CEB-F8FA-44AC-980E-7FF8BBEADC28}"/>
              </a:ext>
            </a:extLst>
          </p:cNvPr>
          <p:cNvSpPr/>
          <p:nvPr/>
        </p:nvSpPr>
        <p:spPr>
          <a:xfrm>
            <a:off x="5864432" y="1986722"/>
            <a:ext cx="1872208" cy="650190"/>
          </a:xfrm>
          <a:prstGeom prst="roundRect">
            <a:avLst/>
          </a:prstGeom>
          <a:ln>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b="1" dirty="0"/>
              <a:t>805/</a:t>
            </a:r>
            <a:r>
              <a:rPr lang="zh-TW" altLang="en-US" b="1" dirty="0"/>
              <a:t>部花</a:t>
            </a:r>
            <a:r>
              <a:rPr lang="en-US" altLang="zh-TW" b="1" dirty="0"/>
              <a:t>/</a:t>
            </a:r>
            <a:r>
              <a:rPr lang="zh-TW" altLang="en-US" b="1" dirty="0"/>
              <a:t>門諾</a:t>
            </a:r>
            <a:endParaRPr lang="en-US" altLang="zh-TW" b="1" dirty="0"/>
          </a:p>
          <a:p>
            <a:pPr algn="ctr"/>
            <a:r>
              <a:rPr lang="zh-TW" altLang="en-US" b="1" dirty="0"/>
              <a:t>等周邊醫院</a:t>
            </a:r>
          </a:p>
        </p:txBody>
      </p:sp>
      <p:sp>
        <p:nvSpPr>
          <p:cNvPr id="21" name="矩形: 圓角 20">
            <a:extLst>
              <a:ext uri="{FF2B5EF4-FFF2-40B4-BE49-F238E27FC236}">
                <a16:creationId xmlns:a16="http://schemas.microsoft.com/office/drawing/2014/main" id="{18993783-1FDA-44A0-9343-223BABC58676}"/>
              </a:ext>
            </a:extLst>
          </p:cNvPr>
          <p:cNvSpPr/>
          <p:nvPr/>
        </p:nvSpPr>
        <p:spPr>
          <a:xfrm>
            <a:off x="3635896" y="2202746"/>
            <a:ext cx="1872208" cy="6501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b="1" dirty="0"/>
              <a:t>花蓮縣衛政社政</a:t>
            </a:r>
          </a:p>
        </p:txBody>
      </p:sp>
    </p:spTree>
    <p:extLst>
      <p:ext uri="{BB962C8B-B14F-4D97-AF65-F5344CB8AC3E}">
        <p14:creationId xmlns:p14="http://schemas.microsoft.com/office/powerpoint/2010/main" val="394499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橢圓 40">
            <a:extLst>
              <a:ext uri="{FF2B5EF4-FFF2-40B4-BE49-F238E27FC236}">
                <a16:creationId xmlns:a16="http://schemas.microsoft.com/office/drawing/2014/main" id="{A2007F54-30E5-45BC-AE59-3BFDC8DBCC84}"/>
              </a:ext>
            </a:extLst>
          </p:cNvPr>
          <p:cNvSpPr/>
          <p:nvPr/>
        </p:nvSpPr>
        <p:spPr>
          <a:xfrm>
            <a:off x="1475381" y="1644700"/>
            <a:ext cx="6054851" cy="4464496"/>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1CF3F519-C089-40DB-962F-814F7C33722C}"/>
              </a:ext>
            </a:extLst>
          </p:cNvPr>
          <p:cNvSpPr>
            <a:spLocks noGrp="1"/>
          </p:cNvSpPr>
          <p:nvPr>
            <p:ph type="title"/>
          </p:nvPr>
        </p:nvSpPr>
        <p:spPr>
          <a:xfrm>
            <a:off x="357158" y="361936"/>
            <a:ext cx="8229600" cy="638172"/>
          </a:xfrm>
        </p:spPr>
        <p:txBody>
          <a:bodyPr/>
          <a:lstStyle/>
          <a:p>
            <a:r>
              <a:rPr lang="en-US" altLang="zh-TW" dirty="0"/>
              <a:t>FHIR</a:t>
            </a:r>
            <a:r>
              <a:rPr lang="zh-TW" altLang="en-US" dirty="0"/>
              <a:t>核心引擎連結服務應用</a:t>
            </a:r>
          </a:p>
        </p:txBody>
      </p:sp>
      <p:pic>
        <p:nvPicPr>
          <p:cNvPr id="5" name="Picture 3">
            <a:extLst>
              <a:ext uri="{FF2B5EF4-FFF2-40B4-BE49-F238E27FC236}">
                <a16:creationId xmlns:a16="http://schemas.microsoft.com/office/drawing/2014/main" id="{7DECA7AB-D9CC-4181-A848-E1A1EBEBF34E}"/>
              </a:ext>
            </a:extLst>
          </p:cNvPr>
          <p:cNvPicPr>
            <a:picLocks noChangeAspect="1" noChangeArrowheads="1"/>
          </p:cNvPicPr>
          <p:nvPr/>
        </p:nvPicPr>
        <p:blipFill>
          <a:blip r:embed="rId3" cstate="print"/>
          <a:srcRect/>
          <a:stretch>
            <a:fillRect/>
          </a:stretch>
        </p:blipFill>
        <p:spPr bwMode="auto">
          <a:xfrm>
            <a:off x="7353083" y="3132460"/>
            <a:ext cx="1323373" cy="1397812"/>
          </a:xfrm>
          <a:prstGeom prst="rect">
            <a:avLst/>
          </a:prstGeom>
          <a:noFill/>
          <a:ln w="9525">
            <a:noFill/>
            <a:miter lim="800000"/>
            <a:headEnd/>
            <a:tailEnd/>
          </a:ln>
        </p:spPr>
      </p:pic>
      <p:pic>
        <p:nvPicPr>
          <p:cNvPr id="6" name="Picture 7" descr="ãgovernment iconãçåçæå°çµæ">
            <a:extLst>
              <a:ext uri="{FF2B5EF4-FFF2-40B4-BE49-F238E27FC236}">
                <a16:creationId xmlns:a16="http://schemas.microsoft.com/office/drawing/2014/main" id="{1A3711C7-08B5-4084-8DB0-B4A31AFE5DCC}"/>
              </a:ext>
            </a:extLst>
          </p:cNvPr>
          <p:cNvPicPr>
            <a:picLocks noChangeAspect="1" noChangeArrowheads="1"/>
          </p:cNvPicPr>
          <p:nvPr/>
        </p:nvPicPr>
        <p:blipFill>
          <a:blip r:embed="rId4" cstate="print"/>
          <a:srcRect/>
          <a:stretch>
            <a:fillRect/>
          </a:stretch>
        </p:blipFill>
        <p:spPr bwMode="auto">
          <a:xfrm>
            <a:off x="2647393" y="5229200"/>
            <a:ext cx="1400944" cy="1400944"/>
          </a:xfrm>
          <a:prstGeom prst="rect">
            <a:avLst/>
          </a:prstGeom>
          <a:solidFill>
            <a:schemeClr val="bg1"/>
          </a:solidFill>
        </p:spPr>
      </p:pic>
      <p:pic>
        <p:nvPicPr>
          <p:cNvPr id="1030" name="Picture 6" descr="ãmanagement iconãçåçæå°çµæ">
            <a:extLst>
              <a:ext uri="{FF2B5EF4-FFF2-40B4-BE49-F238E27FC236}">
                <a16:creationId xmlns:a16="http://schemas.microsoft.com/office/drawing/2014/main" id="{C54139ED-60FB-45F5-9B8A-ED9CE75F0CE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4302" y="3582889"/>
            <a:ext cx="1070247" cy="1070247"/>
          </a:xfrm>
          <a:prstGeom prst="rect">
            <a:avLst/>
          </a:prstGeom>
          <a:noFill/>
          <a:extLst>
            <a:ext uri="{909E8E84-426E-40DD-AFC4-6F175D3DCCD1}">
              <a14:hiddenFill xmlns:a14="http://schemas.microsoft.com/office/drawing/2010/main">
                <a:solidFill>
                  <a:srgbClr val="FFFFFF"/>
                </a:solidFill>
              </a14:hiddenFill>
            </a:ext>
          </a:extLst>
        </p:spPr>
      </p:pic>
      <p:pic>
        <p:nvPicPr>
          <p:cNvPr id="7" name="圖片 6">
            <a:extLst>
              <a:ext uri="{FF2B5EF4-FFF2-40B4-BE49-F238E27FC236}">
                <a16:creationId xmlns:a16="http://schemas.microsoft.com/office/drawing/2014/main" id="{C7BE9060-605C-4706-9937-109932060837}"/>
              </a:ext>
            </a:extLst>
          </p:cNvPr>
          <p:cNvPicPr>
            <a:picLocks noChangeAspect="1"/>
          </p:cNvPicPr>
          <p:nvPr/>
        </p:nvPicPr>
        <p:blipFill>
          <a:blip r:embed="rId6" cstate="print"/>
          <a:stretch>
            <a:fillRect/>
          </a:stretch>
        </p:blipFill>
        <p:spPr>
          <a:xfrm>
            <a:off x="3491880" y="3210858"/>
            <a:ext cx="1628775" cy="942975"/>
          </a:xfrm>
          <a:prstGeom prst="rect">
            <a:avLst/>
          </a:prstGeom>
        </p:spPr>
      </p:pic>
      <p:sp>
        <p:nvSpPr>
          <p:cNvPr id="8" name="文字方塊 7">
            <a:extLst>
              <a:ext uri="{FF2B5EF4-FFF2-40B4-BE49-F238E27FC236}">
                <a16:creationId xmlns:a16="http://schemas.microsoft.com/office/drawing/2014/main" id="{CD26E32B-2D84-4931-A124-53625B94CD0F}"/>
              </a:ext>
            </a:extLst>
          </p:cNvPr>
          <p:cNvSpPr txBox="1"/>
          <p:nvPr/>
        </p:nvSpPr>
        <p:spPr>
          <a:xfrm>
            <a:off x="0" y="1285860"/>
            <a:ext cx="3262432" cy="830997"/>
          </a:xfrm>
          <a:prstGeom prst="rect">
            <a:avLst/>
          </a:prstGeom>
          <a:noFill/>
        </p:spPr>
        <p:txBody>
          <a:bodyPr wrap="none" rtlCol="0">
            <a:spAutoFit/>
          </a:bodyPr>
          <a:lstStyle/>
          <a:p>
            <a:r>
              <a:rPr lang="zh-TW" altLang="en-US" sz="2400" b="1" dirty="0"/>
              <a:t>健康守門員將個案需求</a:t>
            </a:r>
            <a:endParaRPr lang="en-US" altLang="zh-TW" sz="2400" b="1" dirty="0"/>
          </a:p>
          <a:p>
            <a:r>
              <a:rPr lang="zh-TW" altLang="en-US" sz="2400" b="1" dirty="0"/>
              <a:t>通報醫療照護服務單位</a:t>
            </a:r>
          </a:p>
        </p:txBody>
      </p:sp>
      <p:cxnSp>
        <p:nvCxnSpPr>
          <p:cNvPr id="11" name="直線單箭頭接點 10">
            <a:extLst>
              <a:ext uri="{FF2B5EF4-FFF2-40B4-BE49-F238E27FC236}">
                <a16:creationId xmlns:a16="http://schemas.microsoft.com/office/drawing/2014/main" id="{C1DD46A7-225B-43E3-B4CD-594A63594695}"/>
              </a:ext>
            </a:extLst>
          </p:cNvPr>
          <p:cNvCxnSpPr>
            <a:cxnSpLocks/>
          </p:cNvCxnSpPr>
          <p:nvPr/>
        </p:nvCxnSpPr>
        <p:spPr>
          <a:xfrm flipV="1">
            <a:off x="2023628" y="2236682"/>
            <a:ext cx="1708009" cy="145003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5" name="直線單箭頭接點 14">
            <a:extLst>
              <a:ext uri="{FF2B5EF4-FFF2-40B4-BE49-F238E27FC236}">
                <a16:creationId xmlns:a16="http://schemas.microsoft.com/office/drawing/2014/main" id="{1F7A7923-9D26-4F2B-9FA8-CB5E6BE552CC}"/>
              </a:ext>
            </a:extLst>
          </p:cNvPr>
          <p:cNvCxnSpPr>
            <a:cxnSpLocks/>
          </p:cNvCxnSpPr>
          <p:nvPr/>
        </p:nvCxnSpPr>
        <p:spPr>
          <a:xfrm>
            <a:off x="5508104" y="2239552"/>
            <a:ext cx="1607298" cy="1549488"/>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22" name="文字方塊 21">
            <a:extLst>
              <a:ext uri="{FF2B5EF4-FFF2-40B4-BE49-F238E27FC236}">
                <a16:creationId xmlns:a16="http://schemas.microsoft.com/office/drawing/2014/main" id="{28ABBB66-FD6F-409D-B4BD-BD2E96980855}"/>
              </a:ext>
            </a:extLst>
          </p:cNvPr>
          <p:cNvSpPr txBox="1"/>
          <p:nvPr/>
        </p:nvSpPr>
        <p:spPr>
          <a:xfrm>
            <a:off x="5220072" y="1311151"/>
            <a:ext cx="3962944" cy="461665"/>
          </a:xfrm>
          <a:prstGeom prst="rect">
            <a:avLst/>
          </a:prstGeom>
          <a:noFill/>
        </p:spPr>
        <p:txBody>
          <a:bodyPr wrap="none" rtlCol="0">
            <a:spAutoFit/>
          </a:bodyPr>
          <a:lstStyle/>
          <a:p>
            <a:pPr algn="ctr"/>
            <a:r>
              <a:rPr lang="zh-TW" altLang="en-US" sz="2400" b="1" dirty="0"/>
              <a:t>蒐集個案</a:t>
            </a:r>
            <a:r>
              <a:rPr lang="en-US" altLang="zh-TW" sz="2400" b="1" dirty="0"/>
              <a:t>/</a:t>
            </a:r>
            <a:r>
              <a:rPr lang="zh-TW" altLang="en-US" sz="2400" b="1" dirty="0"/>
              <a:t>家庭需求主動提醒</a:t>
            </a:r>
            <a:endParaRPr lang="en-US" altLang="zh-TW" sz="2400" b="1" dirty="0"/>
          </a:p>
        </p:txBody>
      </p:sp>
      <p:cxnSp>
        <p:nvCxnSpPr>
          <p:cNvPr id="26" name="直線單箭頭接點 25">
            <a:extLst>
              <a:ext uri="{FF2B5EF4-FFF2-40B4-BE49-F238E27FC236}">
                <a16:creationId xmlns:a16="http://schemas.microsoft.com/office/drawing/2014/main" id="{533CFE06-235E-4E8E-AB61-90FAE569826D}"/>
              </a:ext>
            </a:extLst>
          </p:cNvPr>
          <p:cNvCxnSpPr>
            <a:cxnSpLocks/>
          </p:cNvCxnSpPr>
          <p:nvPr/>
        </p:nvCxnSpPr>
        <p:spPr>
          <a:xfrm flipV="1">
            <a:off x="6177833" y="4111760"/>
            <a:ext cx="1023711" cy="1"/>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9" name="直線單箭頭接點 28">
            <a:extLst>
              <a:ext uri="{FF2B5EF4-FFF2-40B4-BE49-F238E27FC236}">
                <a16:creationId xmlns:a16="http://schemas.microsoft.com/office/drawing/2014/main" id="{14B05F39-FCDC-4FAD-BE98-C2623DEF51AB}"/>
              </a:ext>
            </a:extLst>
          </p:cNvPr>
          <p:cNvCxnSpPr>
            <a:cxnSpLocks/>
          </p:cNvCxnSpPr>
          <p:nvPr/>
        </p:nvCxnSpPr>
        <p:spPr>
          <a:xfrm flipH="1" flipV="1">
            <a:off x="2378898" y="4111760"/>
            <a:ext cx="968967" cy="2"/>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32" name="直線單箭頭接點 31">
            <a:extLst>
              <a:ext uri="{FF2B5EF4-FFF2-40B4-BE49-F238E27FC236}">
                <a16:creationId xmlns:a16="http://schemas.microsoft.com/office/drawing/2014/main" id="{3270E035-0621-4E11-A066-A429A490CEF2}"/>
              </a:ext>
            </a:extLst>
          </p:cNvPr>
          <p:cNvCxnSpPr>
            <a:cxnSpLocks/>
          </p:cNvCxnSpPr>
          <p:nvPr/>
        </p:nvCxnSpPr>
        <p:spPr>
          <a:xfrm flipH="1" flipV="1">
            <a:off x="4561810" y="2276871"/>
            <a:ext cx="1" cy="93568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30" name="文字方塊 29">
            <a:extLst>
              <a:ext uri="{FF2B5EF4-FFF2-40B4-BE49-F238E27FC236}">
                <a16:creationId xmlns:a16="http://schemas.microsoft.com/office/drawing/2014/main" id="{C8F08FC8-022A-4CEB-9BC4-4889DB8B3227}"/>
              </a:ext>
            </a:extLst>
          </p:cNvPr>
          <p:cNvSpPr txBox="1"/>
          <p:nvPr/>
        </p:nvSpPr>
        <p:spPr>
          <a:xfrm>
            <a:off x="5076056" y="1772816"/>
            <a:ext cx="4185761" cy="461665"/>
          </a:xfrm>
          <a:prstGeom prst="rect">
            <a:avLst/>
          </a:prstGeom>
          <a:noFill/>
        </p:spPr>
        <p:txBody>
          <a:bodyPr wrap="none" rtlCol="0">
            <a:spAutoFit/>
          </a:bodyPr>
          <a:lstStyle/>
          <a:p>
            <a:r>
              <a:rPr lang="zh-TW" altLang="en-US" sz="2400" b="1" dirty="0"/>
              <a:t>平台追蹤管控個案並驅動介入</a:t>
            </a:r>
          </a:p>
        </p:txBody>
      </p:sp>
      <p:cxnSp>
        <p:nvCxnSpPr>
          <p:cNvPr id="40" name="直線單箭頭接點 39">
            <a:extLst>
              <a:ext uri="{FF2B5EF4-FFF2-40B4-BE49-F238E27FC236}">
                <a16:creationId xmlns:a16="http://schemas.microsoft.com/office/drawing/2014/main" id="{E84AB0C9-7BC9-4BD1-B464-0194ACE9A5D5}"/>
              </a:ext>
            </a:extLst>
          </p:cNvPr>
          <p:cNvCxnSpPr/>
          <p:nvPr/>
        </p:nvCxnSpPr>
        <p:spPr>
          <a:xfrm>
            <a:off x="2378898" y="3140968"/>
            <a:ext cx="4353342" cy="0"/>
          </a:xfrm>
          <a:prstGeom prst="straightConnector1">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pic>
        <p:nvPicPr>
          <p:cNvPr id="1032" name="Picture 8" descr="ãclinic iconãçåçæå°çµæ">
            <a:extLst>
              <a:ext uri="{FF2B5EF4-FFF2-40B4-BE49-F238E27FC236}">
                <a16:creationId xmlns:a16="http://schemas.microsoft.com/office/drawing/2014/main" id="{7C5BAC87-8D46-4795-8E61-75028C83CCD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49619" y="5034937"/>
            <a:ext cx="931565" cy="1346391"/>
          </a:xfrm>
          <a:prstGeom prst="rect">
            <a:avLst/>
          </a:prstGeom>
          <a:solidFill>
            <a:schemeClr val="bg1"/>
          </a:solidFill>
        </p:spPr>
      </p:pic>
      <p:pic>
        <p:nvPicPr>
          <p:cNvPr id="1034" name="Picture 10" descr="ãclinic iconãçåçæå°çµæ">
            <a:extLst>
              <a:ext uri="{FF2B5EF4-FFF2-40B4-BE49-F238E27FC236}">
                <a16:creationId xmlns:a16="http://schemas.microsoft.com/office/drawing/2014/main" id="{4790000F-BFA6-4B2C-A9CB-CC8601CA03F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81184" y="5293374"/>
            <a:ext cx="1071563" cy="107156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ãlab data iconãçåçæå°çµæ">
            <a:extLst>
              <a:ext uri="{FF2B5EF4-FFF2-40B4-BE49-F238E27FC236}">
                <a16:creationId xmlns:a16="http://schemas.microsoft.com/office/drawing/2014/main" id="{CBFE78FD-D79C-46CF-B4E2-EBE50047C99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36096" y="5376572"/>
            <a:ext cx="1292788" cy="1292788"/>
          </a:xfrm>
          <a:prstGeom prst="rect">
            <a:avLst/>
          </a:prstGeom>
          <a:solidFill>
            <a:schemeClr val="bg1"/>
          </a:solidFill>
        </p:spPr>
      </p:pic>
      <p:sp>
        <p:nvSpPr>
          <p:cNvPr id="43" name="文字方塊 42">
            <a:extLst>
              <a:ext uri="{FF2B5EF4-FFF2-40B4-BE49-F238E27FC236}">
                <a16:creationId xmlns:a16="http://schemas.microsoft.com/office/drawing/2014/main" id="{8B07390D-5663-46CA-B79E-6DE126BD2477}"/>
              </a:ext>
            </a:extLst>
          </p:cNvPr>
          <p:cNvSpPr txBox="1"/>
          <p:nvPr/>
        </p:nvSpPr>
        <p:spPr>
          <a:xfrm>
            <a:off x="2454239" y="4509120"/>
            <a:ext cx="4493539" cy="830997"/>
          </a:xfrm>
          <a:prstGeom prst="rect">
            <a:avLst/>
          </a:prstGeom>
          <a:noFill/>
        </p:spPr>
        <p:txBody>
          <a:bodyPr wrap="none" rtlCol="0">
            <a:spAutoFit/>
          </a:bodyPr>
          <a:lstStyle/>
          <a:p>
            <a:pPr algn="ctr"/>
            <a:r>
              <a:rPr lang="zh-TW" altLang="en-US" sz="2400" b="1" dirty="0"/>
              <a:t>周邊照護單位</a:t>
            </a:r>
            <a:r>
              <a:rPr lang="zh-TW" altLang="en-US" sz="2400" b="1"/>
              <a:t>共享個案照護紀錄</a:t>
            </a:r>
            <a:endParaRPr lang="en-US" altLang="zh-TW" sz="2400" b="1" dirty="0"/>
          </a:p>
          <a:p>
            <a:pPr algn="ctr"/>
            <a:r>
              <a:rPr lang="zh-TW" altLang="en-US" sz="2400" b="1" dirty="0"/>
              <a:t>以個人</a:t>
            </a:r>
            <a:r>
              <a:rPr lang="en-US" altLang="zh-TW" sz="2400" b="1" dirty="0"/>
              <a:t>/</a:t>
            </a:r>
            <a:r>
              <a:rPr lang="zh-TW" altLang="en-US" sz="2400" b="1" dirty="0"/>
              <a:t>家庭為中心重新連結</a:t>
            </a:r>
            <a:endParaRPr lang="en-US" altLang="zh-TW" sz="2400" b="1" dirty="0"/>
          </a:p>
        </p:txBody>
      </p:sp>
      <p:sp>
        <p:nvSpPr>
          <p:cNvPr id="44" name="文字方塊 43">
            <a:extLst>
              <a:ext uri="{FF2B5EF4-FFF2-40B4-BE49-F238E27FC236}">
                <a16:creationId xmlns:a16="http://schemas.microsoft.com/office/drawing/2014/main" id="{1504942F-CFAF-4D46-8982-CB75FD7C80EE}"/>
              </a:ext>
            </a:extLst>
          </p:cNvPr>
          <p:cNvSpPr txBox="1"/>
          <p:nvPr/>
        </p:nvSpPr>
        <p:spPr>
          <a:xfrm>
            <a:off x="-36512" y="5478323"/>
            <a:ext cx="2646878" cy="830997"/>
          </a:xfrm>
          <a:prstGeom prst="rect">
            <a:avLst/>
          </a:prstGeom>
          <a:noFill/>
        </p:spPr>
        <p:txBody>
          <a:bodyPr wrap="none" rtlCol="0">
            <a:spAutoFit/>
          </a:bodyPr>
          <a:lstStyle/>
          <a:p>
            <a:pPr algn="ctr"/>
            <a:r>
              <a:rPr lang="zh-TW" altLang="en-US" sz="2400" b="1" dirty="0"/>
              <a:t>隱私與授權管理</a:t>
            </a:r>
            <a:endParaRPr lang="en-US" altLang="zh-TW" sz="2400" b="1" dirty="0"/>
          </a:p>
          <a:p>
            <a:pPr algn="ctr"/>
            <a:r>
              <a:rPr lang="zh-TW" altLang="en-US" sz="2400" b="1" dirty="0"/>
              <a:t>連結區域衛政社政</a:t>
            </a:r>
            <a:endParaRPr lang="en-US" altLang="zh-TW" sz="2400" b="1" dirty="0"/>
          </a:p>
        </p:txBody>
      </p:sp>
      <p:sp>
        <p:nvSpPr>
          <p:cNvPr id="45" name="文字方塊 44">
            <a:extLst>
              <a:ext uri="{FF2B5EF4-FFF2-40B4-BE49-F238E27FC236}">
                <a16:creationId xmlns:a16="http://schemas.microsoft.com/office/drawing/2014/main" id="{5C3D0515-712D-4EB2-83BE-7DA350CFE852}"/>
              </a:ext>
            </a:extLst>
          </p:cNvPr>
          <p:cNvSpPr txBox="1"/>
          <p:nvPr/>
        </p:nvSpPr>
        <p:spPr>
          <a:xfrm>
            <a:off x="2915816" y="2564904"/>
            <a:ext cx="3262432" cy="553998"/>
          </a:xfrm>
          <a:prstGeom prst="rect">
            <a:avLst/>
          </a:prstGeom>
          <a:noFill/>
        </p:spPr>
        <p:txBody>
          <a:bodyPr wrap="none" rtlCol="0">
            <a:spAutoFit/>
          </a:bodyPr>
          <a:lstStyle/>
          <a:p>
            <a:r>
              <a:rPr lang="zh-TW" altLang="en-US" sz="3000" b="1" dirty="0">
                <a:solidFill>
                  <a:srgbClr val="FF0000"/>
                </a:solidFill>
              </a:rPr>
              <a:t>精準介入促進健康</a:t>
            </a:r>
          </a:p>
        </p:txBody>
      </p:sp>
      <p:pic>
        <p:nvPicPr>
          <p:cNvPr id="27" name="Picture 8" descr="ç¸éåç"/>
          <p:cNvPicPr>
            <a:picLocks noChangeAspect="1" noChangeArrowheads="1"/>
          </p:cNvPicPr>
          <p:nvPr/>
        </p:nvPicPr>
        <p:blipFill>
          <a:blip r:embed="rId10" cstate="print"/>
          <a:srcRect/>
          <a:stretch>
            <a:fillRect/>
          </a:stretch>
        </p:blipFill>
        <p:spPr bwMode="auto">
          <a:xfrm>
            <a:off x="71406" y="2772008"/>
            <a:ext cx="1908126" cy="1800000"/>
          </a:xfrm>
          <a:prstGeom prst="rect">
            <a:avLst/>
          </a:prstGeom>
          <a:noFill/>
        </p:spPr>
      </p:pic>
      <p:pic>
        <p:nvPicPr>
          <p:cNvPr id="63490" name="Picture 2" descr="「healthcare keeper icon」的圖片搜尋結果"/>
          <p:cNvPicPr>
            <a:picLocks noChangeAspect="1" noChangeArrowheads="1"/>
          </p:cNvPicPr>
          <p:nvPr/>
        </p:nvPicPr>
        <p:blipFill>
          <a:blip r:embed="rId11" cstate="print"/>
          <a:srcRect/>
          <a:stretch>
            <a:fillRect/>
          </a:stretch>
        </p:blipFill>
        <p:spPr bwMode="auto">
          <a:xfrm>
            <a:off x="3214678" y="857232"/>
            <a:ext cx="1929432" cy="1390648"/>
          </a:xfrm>
          <a:prstGeom prst="rect">
            <a:avLst/>
          </a:prstGeom>
          <a:noFill/>
        </p:spPr>
      </p:pic>
      <p:sp>
        <p:nvSpPr>
          <p:cNvPr id="31" name="文字方塊 30"/>
          <p:cNvSpPr txBox="1"/>
          <p:nvPr/>
        </p:nvSpPr>
        <p:spPr>
          <a:xfrm>
            <a:off x="152137" y="4500570"/>
            <a:ext cx="1633781" cy="369332"/>
          </a:xfrm>
          <a:prstGeom prst="rect">
            <a:avLst/>
          </a:prstGeom>
          <a:noFill/>
        </p:spPr>
        <p:txBody>
          <a:bodyPr wrap="none" rtlCol="0">
            <a:spAutoFit/>
          </a:bodyPr>
          <a:lstStyle/>
          <a:p>
            <a:r>
              <a:rPr lang="zh-TW" altLang="en-US" b="1" dirty="0"/>
              <a:t>居民個人</a:t>
            </a:r>
            <a:r>
              <a:rPr lang="en-US" altLang="zh-TW" b="1" dirty="0"/>
              <a:t>/</a:t>
            </a:r>
            <a:r>
              <a:rPr lang="zh-TW" altLang="en-US" b="1" dirty="0"/>
              <a:t>家庭</a:t>
            </a:r>
          </a:p>
        </p:txBody>
      </p:sp>
      <p:sp>
        <p:nvSpPr>
          <p:cNvPr id="33" name="文字方塊 32"/>
          <p:cNvSpPr txBox="1"/>
          <p:nvPr/>
        </p:nvSpPr>
        <p:spPr>
          <a:xfrm>
            <a:off x="7286644" y="4488428"/>
            <a:ext cx="1800493" cy="369332"/>
          </a:xfrm>
          <a:prstGeom prst="rect">
            <a:avLst/>
          </a:prstGeom>
          <a:noFill/>
        </p:spPr>
        <p:txBody>
          <a:bodyPr wrap="none" rtlCol="0">
            <a:spAutoFit/>
          </a:bodyPr>
          <a:lstStyle/>
          <a:p>
            <a:r>
              <a:rPr lang="zh-TW" altLang="en-US" b="1" dirty="0"/>
              <a:t>健康照護服務者</a:t>
            </a:r>
          </a:p>
        </p:txBody>
      </p:sp>
      <p:sp>
        <p:nvSpPr>
          <p:cNvPr id="34" name="文字方塊 33"/>
          <p:cNvSpPr txBox="1"/>
          <p:nvPr/>
        </p:nvSpPr>
        <p:spPr>
          <a:xfrm>
            <a:off x="3357554" y="2000240"/>
            <a:ext cx="1800493" cy="369332"/>
          </a:xfrm>
          <a:prstGeom prst="rect">
            <a:avLst/>
          </a:prstGeom>
          <a:noFill/>
        </p:spPr>
        <p:txBody>
          <a:bodyPr wrap="none" rtlCol="0">
            <a:spAutoFit/>
          </a:bodyPr>
          <a:lstStyle/>
          <a:p>
            <a:r>
              <a:rPr lang="zh-TW" altLang="en-US" b="1" dirty="0"/>
              <a:t>家戶健康守門員</a:t>
            </a:r>
          </a:p>
        </p:txBody>
      </p:sp>
    </p:spTree>
    <p:extLst>
      <p:ext uri="{BB962C8B-B14F-4D97-AF65-F5344CB8AC3E}">
        <p14:creationId xmlns:p14="http://schemas.microsoft.com/office/powerpoint/2010/main" val="386975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4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8" grpId="0"/>
      <p:bldP spid="22" grpId="0"/>
      <p:bldP spid="30" grpId="0"/>
      <p:bldP spid="43"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0" y="0"/>
            <a:ext cx="9274758" cy="7055196"/>
          </a:xfrm>
          <a:prstGeom prst="rect">
            <a:avLst/>
          </a:prstGeom>
        </p:spPr>
      </p:pic>
    </p:spTree>
    <p:extLst>
      <p:ext uri="{BB962C8B-B14F-4D97-AF65-F5344CB8AC3E}">
        <p14:creationId xmlns:p14="http://schemas.microsoft.com/office/powerpoint/2010/main" val="1235897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0" y="99392"/>
            <a:ext cx="9143999" cy="6563932"/>
          </a:xfrm>
          <a:prstGeom prst="rect">
            <a:avLst/>
          </a:prstGeom>
        </p:spPr>
      </p:pic>
      <p:sp>
        <p:nvSpPr>
          <p:cNvPr id="5" name="文字方塊 4"/>
          <p:cNvSpPr txBox="1"/>
          <p:nvPr/>
        </p:nvSpPr>
        <p:spPr>
          <a:xfrm>
            <a:off x="3776870" y="705230"/>
            <a:ext cx="3627782" cy="1077218"/>
          </a:xfrm>
          <a:prstGeom prst="rect">
            <a:avLst/>
          </a:prstGeom>
          <a:noFill/>
        </p:spPr>
        <p:txBody>
          <a:bodyPr wrap="square" rtlCol="0">
            <a:spAutoFit/>
          </a:bodyPr>
          <a:lstStyle/>
          <a:p>
            <a:pPr algn="ctr"/>
            <a:r>
              <a:rPr lang="zh-TW" altLang="en-US" sz="3200" b="1" dirty="0" smtClean="0">
                <a:solidFill>
                  <a:srgbClr val="FF0000"/>
                </a:solidFill>
                <a:latin typeface="+mn-ea"/>
              </a:rPr>
              <a:t>單一 </a:t>
            </a:r>
            <a:r>
              <a:rPr lang="en-US" altLang="zh-TW" sz="3200" b="1" dirty="0" smtClean="0">
                <a:solidFill>
                  <a:srgbClr val="FF0000"/>
                </a:solidFill>
                <a:latin typeface="+mn-ea"/>
              </a:rPr>
              <a:t>FHIR</a:t>
            </a:r>
            <a:r>
              <a:rPr lang="zh-TW" altLang="en-US" sz="3200" b="1" dirty="0" smtClean="0">
                <a:solidFill>
                  <a:srgbClr val="FF0000"/>
                </a:solidFill>
                <a:latin typeface="+mn-ea"/>
              </a:rPr>
              <a:t> </a:t>
            </a:r>
            <a:r>
              <a:rPr lang="en-US" altLang="zh-TW" sz="3200" b="1" dirty="0" smtClean="0">
                <a:solidFill>
                  <a:srgbClr val="FF0000"/>
                </a:solidFill>
                <a:latin typeface="+mn-ea"/>
              </a:rPr>
              <a:t>server </a:t>
            </a:r>
            <a:r>
              <a:rPr lang="zh-TW" altLang="en-US" sz="3200" b="1" dirty="0" smtClean="0">
                <a:solidFill>
                  <a:srgbClr val="FF0000"/>
                </a:solidFill>
                <a:latin typeface="+mn-ea"/>
              </a:rPr>
              <a:t>之整合架構</a:t>
            </a:r>
            <a:endParaRPr lang="zh-TW" altLang="en-US" sz="3200" b="1" dirty="0">
              <a:solidFill>
                <a:srgbClr val="FF0000"/>
              </a:solidFill>
              <a:latin typeface="+mn-ea"/>
            </a:endParaRPr>
          </a:p>
        </p:txBody>
      </p:sp>
    </p:spTree>
    <p:extLst>
      <p:ext uri="{BB962C8B-B14F-4D97-AF65-F5344CB8AC3E}">
        <p14:creationId xmlns:p14="http://schemas.microsoft.com/office/powerpoint/2010/main" val="3713780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單一 </a:t>
            </a:r>
            <a:r>
              <a:rPr lang="en-US" altLang="zh-TW" dirty="0"/>
              <a:t>FHIR server </a:t>
            </a:r>
            <a:r>
              <a:rPr lang="zh-TW" altLang="en-US" dirty="0"/>
              <a:t>之整合架構</a:t>
            </a:r>
          </a:p>
        </p:txBody>
      </p:sp>
      <p:sp>
        <p:nvSpPr>
          <p:cNvPr id="3" name="內容版面配置區 2"/>
          <p:cNvSpPr>
            <a:spLocks noGrp="1"/>
          </p:cNvSpPr>
          <p:nvPr>
            <p:ph idx="1"/>
          </p:nvPr>
        </p:nvSpPr>
        <p:spPr>
          <a:xfrm>
            <a:off x="188843" y="1600200"/>
            <a:ext cx="8497957" cy="4525963"/>
          </a:xfrm>
        </p:spPr>
        <p:txBody>
          <a:bodyPr/>
          <a:lstStyle/>
          <a:p>
            <a:r>
              <a:rPr lang="zh-TW" altLang="en-US" dirty="0" smtClean="0"/>
              <a:t>將全部之健康醫療資訊都放在同一伺服器</a:t>
            </a:r>
            <a:endParaRPr lang="en-US" altLang="zh-TW" dirty="0" smtClean="0"/>
          </a:p>
          <a:p>
            <a:r>
              <a:rPr lang="zh-TW" altLang="en-US" dirty="0" smtClean="0"/>
              <a:t>優點</a:t>
            </a:r>
            <a:endParaRPr lang="en-US" altLang="zh-TW" dirty="0" smtClean="0"/>
          </a:p>
          <a:p>
            <a:pPr lvl="1"/>
            <a:r>
              <a:rPr lang="zh-TW" altLang="en-US" dirty="0" smtClean="0"/>
              <a:t>易於開發、易於資料收集</a:t>
            </a:r>
            <a:endParaRPr lang="en-US" altLang="zh-TW" dirty="0" smtClean="0"/>
          </a:p>
          <a:p>
            <a:r>
              <a:rPr lang="zh-TW" altLang="en-US" dirty="0" smtClean="0"/>
              <a:t>缺點</a:t>
            </a:r>
            <a:endParaRPr lang="en-US" altLang="zh-TW" dirty="0" smtClean="0"/>
          </a:p>
          <a:p>
            <a:pPr lvl="1"/>
            <a:r>
              <a:rPr lang="zh-TW" altLang="en-US" dirty="0" smtClean="0"/>
              <a:t>有隱私資料外洩疑慮</a:t>
            </a:r>
            <a:endParaRPr lang="en-US" altLang="zh-TW" dirty="0" smtClean="0"/>
          </a:p>
          <a:p>
            <a:r>
              <a:rPr lang="zh-TW" altLang="en-US" b="1" dirty="0" smtClean="0">
                <a:solidFill>
                  <a:srgbClr val="FF0000"/>
                </a:solidFill>
              </a:rPr>
              <a:t>較可行的方式</a:t>
            </a:r>
            <a:endParaRPr lang="en-US" altLang="zh-TW" b="1" dirty="0" smtClean="0">
              <a:solidFill>
                <a:srgbClr val="FF0000"/>
              </a:solidFill>
            </a:endParaRPr>
          </a:p>
          <a:p>
            <a:pPr lvl="1"/>
            <a:r>
              <a:rPr lang="zh-TW" altLang="en-US" dirty="0" smtClean="0"/>
              <a:t>數據由</a:t>
            </a:r>
            <a:r>
              <a:rPr lang="zh-TW" altLang="en-US" b="1" dirty="0" smtClean="0">
                <a:solidFill>
                  <a:srgbClr val="FF0000"/>
                </a:solidFill>
              </a:rPr>
              <a:t>個人或單位</a:t>
            </a:r>
            <a:r>
              <a:rPr lang="zh-TW" altLang="en-US" dirty="0" smtClean="0"/>
              <a:t>保管，需要時再授權互通應用</a:t>
            </a:r>
            <a:endParaRPr lang="en-US" altLang="zh-TW" dirty="0" smtClean="0"/>
          </a:p>
          <a:p>
            <a:pPr lvl="1"/>
            <a:r>
              <a:rPr lang="zh-TW" altLang="en-US" dirty="0" smtClean="0"/>
              <a:t>須提供安全之數據保管及互通機制</a:t>
            </a:r>
            <a:endParaRPr lang="en-US" altLang="zh-TW" dirty="0" smtClean="0"/>
          </a:p>
          <a:p>
            <a:endParaRPr lang="en-US" altLang="zh-TW" dirty="0"/>
          </a:p>
          <a:p>
            <a:endParaRPr lang="zh-TW" altLang="en-US" dirty="0"/>
          </a:p>
        </p:txBody>
      </p:sp>
    </p:spTree>
    <p:extLst>
      <p:ext uri="{BB962C8B-B14F-4D97-AF65-F5344CB8AC3E}">
        <p14:creationId xmlns:p14="http://schemas.microsoft.com/office/powerpoint/2010/main" val="107566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93110"/>
            <a:ext cx="8229600" cy="1143000"/>
          </a:xfrm>
        </p:spPr>
        <p:txBody>
          <a:bodyPr/>
          <a:lstStyle/>
          <a:p>
            <a:r>
              <a:rPr lang="zh-TW" altLang="en-US" dirty="0" smtClean="0"/>
              <a:t>資料保管單位</a:t>
            </a:r>
            <a:endParaRPr lang="zh-TW" altLang="en-US" dirty="0"/>
          </a:p>
        </p:txBody>
      </p:sp>
      <p:sp>
        <p:nvSpPr>
          <p:cNvPr id="3" name="內容版面配置區 2"/>
          <p:cNvSpPr>
            <a:spLocks noGrp="1"/>
          </p:cNvSpPr>
          <p:nvPr>
            <p:ph idx="1"/>
          </p:nvPr>
        </p:nvSpPr>
        <p:spPr>
          <a:xfrm>
            <a:off x="457200" y="954157"/>
            <a:ext cx="8229600" cy="4525963"/>
          </a:xfrm>
        </p:spPr>
        <p:txBody>
          <a:bodyPr/>
          <a:lstStyle/>
          <a:p>
            <a:r>
              <a:rPr lang="zh-TW" altLang="en-US" dirty="0" smtClean="0"/>
              <a:t>政府單位</a:t>
            </a:r>
            <a:r>
              <a:rPr lang="en-US" altLang="zh-TW" dirty="0" smtClean="0"/>
              <a:t>:</a:t>
            </a:r>
            <a:r>
              <a:rPr lang="zh-TW" altLang="en-US" dirty="0" smtClean="0"/>
              <a:t> 基本資料、健保就醫、長照補助等</a:t>
            </a:r>
            <a:endParaRPr lang="en-US" altLang="zh-TW" dirty="0" smtClean="0"/>
          </a:p>
          <a:p>
            <a:r>
              <a:rPr lang="zh-TW" altLang="en-US" dirty="0" smtClean="0"/>
              <a:t>醫療機構</a:t>
            </a:r>
            <a:r>
              <a:rPr lang="en-US" altLang="zh-TW" dirty="0" smtClean="0"/>
              <a:t>: </a:t>
            </a:r>
            <a:r>
              <a:rPr lang="zh-TW" altLang="en-US" dirty="0" smtClean="0"/>
              <a:t>病歷</a:t>
            </a:r>
            <a:endParaRPr lang="en-US" altLang="zh-TW" dirty="0" smtClean="0"/>
          </a:p>
          <a:p>
            <a:r>
              <a:rPr lang="zh-TW" altLang="en-US" dirty="0" smtClean="0"/>
              <a:t>社區或社群</a:t>
            </a:r>
            <a:r>
              <a:rPr lang="en-US" altLang="zh-TW" dirty="0" smtClean="0"/>
              <a:t>:</a:t>
            </a:r>
            <a:r>
              <a:rPr lang="zh-TW" altLang="en-US" dirty="0" smtClean="0"/>
              <a:t> 活動紀錄</a:t>
            </a:r>
            <a:r>
              <a:rPr lang="en-US" altLang="zh-TW" dirty="0" smtClean="0"/>
              <a:t>(</a:t>
            </a:r>
            <a:r>
              <a:rPr lang="zh-TW" altLang="en-US" dirty="0" smtClean="0"/>
              <a:t>可能含影音</a:t>
            </a:r>
            <a:r>
              <a:rPr lang="en-US" altLang="zh-TW" dirty="0" smtClean="0"/>
              <a:t>)</a:t>
            </a:r>
          </a:p>
          <a:p>
            <a:r>
              <a:rPr lang="zh-TW" altLang="en-US" dirty="0" smtClean="0"/>
              <a:t>商店</a:t>
            </a:r>
            <a:r>
              <a:rPr lang="en-US" altLang="zh-TW" dirty="0" smtClean="0"/>
              <a:t>:</a:t>
            </a:r>
            <a:r>
              <a:rPr lang="zh-TW" altLang="en-US" dirty="0" smtClean="0"/>
              <a:t> 用戶交易紀錄</a:t>
            </a:r>
            <a:endParaRPr lang="en-US" altLang="zh-TW" dirty="0" smtClean="0"/>
          </a:p>
          <a:p>
            <a:r>
              <a:rPr lang="zh-TW" altLang="en-US" dirty="0" smtClean="0"/>
              <a:t>保險單位</a:t>
            </a:r>
            <a:r>
              <a:rPr lang="en-US" altLang="zh-TW" dirty="0" smtClean="0"/>
              <a:t>:</a:t>
            </a:r>
            <a:r>
              <a:rPr lang="zh-TW" altLang="en-US" dirty="0" smtClean="0"/>
              <a:t> 保險資料</a:t>
            </a:r>
            <a:endParaRPr lang="en-US" altLang="zh-TW" dirty="0" smtClean="0"/>
          </a:p>
          <a:p>
            <a:r>
              <a:rPr lang="zh-TW" altLang="en-US" dirty="0" smtClean="0"/>
              <a:t>個人或家族</a:t>
            </a:r>
            <a:r>
              <a:rPr lang="en-US" altLang="zh-TW" dirty="0" smtClean="0"/>
              <a:t>:</a:t>
            </a:r>
            <a:r>
              <a:rPr lang="zh-TW" altLang="en-US" dirty="0" smtClean="0"/>
              <a:t> 個人健康紀錄、數位文件、相片、及影片</a:t>
            </a:r>
            <a:endParaRPr lang="en-US" altLang="zh-TW" dirty="0" smtClean="0"/>
          </a:p>
          <a:p>
            <a:pPr marL="0" indent="0">
              <a:buNone/>
            </a:pPr>
            <a:r>
              <a:rPr lang="zh-TW" altLang="en-US" dirty="0" smtClean="0"/>
              <a:t>保管於個人電腦或信任之伺服器</a:t>
            </a:r>
            <a:endParaRPr lang="en-US" altLang="zh-TW" dirty="0" smtClean="0"/>
          </a:p>
          <a:p>
            <a:r>
              <a:rPr lang="zh-TW" altLang="en-US" b="1" dirty="0" smtClean="0">
                <a:solidFill>
                  <a:srgbClr val="FF0000"/>
                </a:solidFill>
              </a:rPr>
              <a:t>需要時再上傳及授權使用</a:t>
            </a:r>
            <a:endParaRPr lang="en-US" altLang="zh-TW" b="1" dirty="0" smtClean="0">
              <a:solidFill>
                <a:srgbClr val="FF0000"/>
              </a:solidFill>
            </a:endParaRPr>
          </a:p>
          <a:p>
            <a:endParaRPr lang="en-US" altLang="zh-TW" dirty="0"/>
          </a:p>
          <a:p>
            <a:endParaRPr lang="zh-TW" altLang="en-US" dirty="0"/>
          </a:p>
        </p:txBody>
      </p:sp>
    </p:spTree>
    <p:extLst>
      <p:ext uri="{BB962C8B-B14F-4D97-AF65-F5344CB8AC3E}">
        <p14:creationId xmlns:p14="http://schemas.microsoft.com/office/powerpoint/2010/main" val="1468448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75861" y="1023732"/>
            <a:ext cx="7772400" cy="3004102"/>
          </a:xfrm>
        </p:spPr>
        <p:txBody>
          <a:bodyPr/>
          <a:lstStyle/>
          <a:p>
            <a:r>
              <a:rPr lang="zh-TW" altLang="en-US" dirty="0" smtClean="0"/>
              <a:t>智慧城鄉</a:t>
            </a:r>
            <a:r>
              <a:rPr lang="en-US" altLang="zh-TW" dirty="0" smtClean="0"/>
              <a:t/>
            </a:r>
            <a:br>
              <a:rPr lang="en-US" altLang="zh-TW" dirty="0" smtClean="0"/>
            </a:br>
            <a:r>
              <a:rPr lang="en-US" altLang="zh-TW" dirty="0" smtClean="0"/>
              <a:t/>
            </a:r>
            <a:br>
              <a:rPr lang="en-US" altLang="zh-TW" dirty="0" smtClean="0"/>
            </a:br>
            <a:r>
              <a:rPr lang="zh-TW" altLang="en-US" b="1" dirty="0" smtClean="0">
                <a:solidFill>
                  <a:srgbClr val="FF0000"/>
                </a:solidFill>
              </a:rPr>
              <a:t>建構標準化伺服器</a:t>
            </a:r>
            <a:r>
              <a:rPr lang="en-US" altLang="zh-TW" b="1" dirty="0" smtClean="0">
                <a:solidFill>
                  <a:srgbClr val="FF0000"/>
                </a:solidFill>
              </a:rPr>
              <a:t/>
            </a:r>
            <a:br>
              <a:rPr lang="en-US" altLang="zh-TW" b="1" dirty="0" smtClean="0">
                <a:solidFill>
                  <a:srgbClr val="FF0000"/>
                </a:solidFill>
              </a:rPr>
            </a:br>
            <a:r>
              <a:rPr lang="en-US" altLang="zh-TW" b="1" dirty="0" smtClean="0">
                <a:solidFill>
                  <a:srgbClr val="FF0000"/>
                </a:solidFill>
              </a:rPr>
              <a:t/>
            </a:r>
            <a:br>
              <a:rPr lang="en-US" altLang="zh-TW" b="1" dirty="0" smtClean="0">
                <a:solidFill>
                  <a:srgbClr val="FF0000"/>
                </a:solidFill>
              </a:rPr>
            </a:br>
            <a:r>
              <a:rPr lang="zh-TW" altLang="en-US" dirty="0" smtClean="0">
                <a:solidFill>
                  <a:srgbClr val="0070C0"/>
                </a:solidFill>
              </a:rPr>
              <a:t>基於 </a:t>
            </a:r>
            <a:r>
              <a:rPr lang="en-US" altLang="zh-TW" dirty="0" smtClean="0">
                <a:solidFill>
                  <a:srgbClr val="0070C0"/>
                </a:solidFill>
              </a:rPr>
              <a:t>HL7 FHIR</a:t>
            </a:r>
            <a:endParaRPr lang="zh-TW" altLang="en-US" dirty="0">
              <a:solidFill>
                <a:srgbClr val="0070C0"/>
              </a:solidFill>
            </a:endParaRPr>
          </a:p>
        </p:txBody>
      </p:sp>
      <p:sp>
        <p:nvSpPr>
          <p:cNvPr id="3" name="副標題 2"/>
          <p:cNvSpPr>
            <a:spLocks noGrp="1"/>
          </p:cNvSpPr>
          <p:nvPr>
            <p:ph type="subTitle" idx="1"/>
          </p:nvPr>
        </p:nvSpPr>
        <p:spPr>
          <a:xfrm>
            <a:off x="1262270" y="4681330"/>
            <a:ext cx="6400800" cy="1752600"/>
          </a:xfrm>
        </p:spPr>
        <p:txBody>
          <a:bodyPr/>
          <a:lstStyle/>
          <a:p>
            <a:r>
              <a:rPr lang="zh-TW" altLang="en-US" dirty="0" smtClean="0"/>
              <a:t>慈大醫</a:t>
            </a:r>
            <a:r>
              <a:rPr lang="zh-TW" altLang="en-US" dirty="0"/>
              <a:t>資</a:t>
            </a:r>
            <a:r>
              <a:rPr lang="zh-TW" altLang="en-US" dirty="0" smtClean="0"/>
              <a:t>蕭嘉宏</a:t>
            </a:r>
            <a:endParaRPr lang="zh-TW" altLang="en-US" dirty="0"/>
          </a:p>
        </p:txBody>
      </p:sp>
    </p:spTree>
    <p:extLst>
      <p:ext uri="{BB962C8B-B14F-4D97-AF65-F5344CB8AC3E}">
        <p14:creationId xmlns:p14="http://schemas.microsoft.com/office/powerpoint/2010/main" val="2688443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個人及機構數據保存商品化</a:t>
            </a:r>
            <a:endParaRPr lang="zh-TW" altLang="en-US" dirty="0"/>
          </a:p>
        </p:txBody>
      </p:sp>
      <p:sp>
        <p:nvSpPr>
          <p:cNvPr id="3" name="內容版面配置區 2"/>
          <p:cNvSpPr>
            <a:spLocks noGrp="1"/>
          </p:cNvSpPr>
          <p:nvPr>
            <p:ph idx="1"/>
          </p:nvPr>
        </p:nvSpPr>
        <p:spPr/>
        <p:txBody>
          <a:bodyPr/>
          <a:lstStyle/>
          <a:p>
            <a:r>
              <a:rPr lang="zh-TW" altLang="en-US" b="1" dirty="0" smtClean="0">
                <a:solidFill>
                  <a:srgbClr val="FF0000"/>
                </a:solidFill>
              </a:rPr>
              <a:t>民眾</a:t>
            </a:r>
            <a:r>
              <a:rPr lang="zh-TW" altLang="en-US" dirty="0" smtClean="0"/>
              <a:t>及</a:t>
            </a:r>
            <a:r>
              <a:rPr lang="zh-TW" altLang="en-US" b="1" dirty="0" smtClean="0">
                <a:solidFill>
                  <a:srgbClr val="FF0000"/>
                </a:solidFill>
              </a:rPr>
              <a:t>機構</a:t>
            </a:r>
            <a:r>
              <a:rPr lang="zh-TW" altLang="en-US" dirty="0" smtClean="0"/>
              <a:t>用之數據保存方案</a:t>
            </a:r>
            <a:endParaRPr lang="en-US" altLang="zh-TW" dirty="0" smtClean="0"/>
          </a:p>
          <a:p>
            <a:pPr lvl="1"/>
            <a:r>
              <a:rPr lang="zh-TW" altLang="en-US" dirty="0" smtClean="0"/>
              <a:t>發展安全</a:t>
            </a:r>
            <a:r>
              <a:rPr lang="zh-TW" altLang="en-US" dirty="0"/>
              <a:t>、可長久保存、利於互通</a:t>
            </a:r>
            <a:r>
              <a:rPr lang="zh-TW" altLang="en-US" dirty="0" smtClean="0"/>
              <a:t>之病歷</a:t>
            </a:r>
            <a:r>
              <a:rPr lang="zh-TW" altLang="en-US" dirty="0"/>
              <a:t>、健康紀錄、影</a:t>
            </a:r>
            <a:r>
              <a:rPr lang="zh-TW" altLang="en-US" dirty="0" smtClean="0"/>
              <a:t>音紀錄系統</a:t>
            </a:r>
            <a:endParaRPr lang="en-US" altLang="zh-TW" dirty="0" smtClean="0"/>
          </a:p>
          <a:p>
            <a:pPr lvl="2"/>
            <a:r>
              <a:rPr lang="zh-TW" altLang="en-US" dirty="0" smtClean="0"/>
              <a:t>資料之加密、備援、備份保護</a:t>
            </a:r>
            <a:endParaRPr lang="en-US" altLang="zh-TW" dirty="0" smtClean="0"/>
          </a:p>
          <a:p>
            <a:pPr marL="400050" lvl="1" indent="0">
              <a:buNone/>
            </a:pPr>
            <a:endParaRPr lang="en-US" altLang="zh-TW" dirty="0" smtClean="0"/>
          </a:p>
          <a:p>
            <a:pPr lvl="1"/>
            <a:r>
              <a:rPr lang="zh-TW" altLang="en-US" dirty="0" smtClean="0"/>
              <a:t>可與</a:t>
            </a:r>
            <a:r>
              <a:rPr lang="en-US" altLang="zh-TW" dirty="0" smtClean="0"/>
              <a:t>FHIR</a:t>
            </a:r>
            <a:r>
              <a:rPr lang="zh-TW" altLang="en-US" dirty="0" smtClean="0"/>
              <a:t> 入口網站及健康醫療機構服務整合應用</a:t>
            </a:r>
            <a:endParaRPr lang="en-US" altLang="zh-TW" dirty="0" smtClean="0"/>
          </a:p>
          <a:p>
            <a:pPr lvl="2"/>
            <a:r>
              <a:rPr lang="zh-TW" altLang="en-US" dirty="0" smtClean="0"/>
              <a:t>可處理所需之 </a:t>
            </a:r>
            <a:r>
              <a:rPr lang="en-US" altLang="zh-TW" dirty="0" smtClean="0"/>
              <a:t>FHIR</a:t>
            </a:r>
            <a:r>
              <a:rPr lang="zh-TW" altLang="en-US" dirty="0" smtClean="0"/>
              <a:t> </a:t>
            </a:r>
            <a:r>
              <a:rPr lang="en-US" altLang="zh-TW" dirty="0" smtClean="0"/>
              <a:t>resources</a:t>
            </a:r>
            <a:r>
              <a:rPr lang="zh-TW" altLang="en-US" dirty="0" smtClean="0"/>
              <a:t>，並支援 </a:t>
            </a:r>
            <a:r>
              <a:rPr lang="en-US" altLang="zh-TW" dirty="0" smtClean="0"/>
              <a:t>FHIR</a:t>
            </a:r>
            <a:r>
              <a:rPr lang="zh-TW" altLang="en-US" dirty="0" smtClean="0"/>
              <a:t>  </a:t>
            </a:r>
            <a:r>
              <a:rPr lang="en-US" altLang="zh-TW" dirty="0" smtClean="0"/>
              <a:t>API</a:t>
            </a:r>
          </a:p>
          <a:p>
            <a:endParaRPr lang="zh-TW" altLang="en-US" dirty="0"/>
          </a:p>
        </p:txBody>
      </p:sp>
    </p:spTree>
    <p:extLst>
      <p:ext uri="{BB962C8B-B14F-4D97-AF65-F5344CB8AC3E}">
        <p14:creationId xmlns:p14="http://schemas.microsoft.com/office/powerpoint/2010/main" val="993883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26774" y="0"/>
            <a:ext cx="8229600" cy="1143000"/>
          </a:xfrm>
        </p:spPr>
        <p:txBody>
          <a:bodyPr/>
          <a:lstStyle/>
          <a:p>
            <a:r>
              <a:rPr lang="zh-TW" altLang="en-US" dirty="0" smtClean="0"/>
              <a:t>商業模型及鼓勵措施</a:t>
            </a:r>
            <a:endParaRPr lang="zh-TW" altLang="en-US" dirty="0"/>
          </a:p>
        </p:txBody>
      </p:sp>
      <p:sp>
        <p:nvSpPr>
          <p:cNvPr id="3" name="內容版面配置區 2"/>
          <p:cNvSpPr>
            <a:spLocks noGrp="1"/>
          </p:cNvSpPr>
          <p:nvPr>
            <p:ph idx="1"/>
          </p:nvPr>
        </p:nvSpPr>
        <p:spPr>
          <a:xfrm>
            <a:off x="526774" y="1729409"/>
            <a:ext cx="8229600" cy="3939554"/>
          </a:xfrm>
        </p:spPr>
        <p:txBody>
          <a:bodyPr/>
          <a:lstStyle/>
          <a:p>
            <a:r>
              <a:rPr lang="zh-TW" altLang="en-US" dirty="0" smtClean="0"/>
              <a:t>鼓勵廠商加入林口智慧城市合作發展團隊</a:t>
            </a:r>
            <a:endParaRPr lang="en-US" altLang="zh-TW" dirty="0" smtClean="0"/>
          </a:p>
          <a:p>
            <a:r>
              <a:rPr lang="zh-TW" altLang="en-US" dirty="0" smtClean="0"/>
              <a:t>鼓勵廠商參與聯測</a:t>
            </a:r>
            <a:endParaRPr lang="en-US" altLang="zh-TW" dirty="0" smtClean="0"/>
          </a:p>
          <a:p>
            <a:r>
              <a:rPr lang="zh-TW" altLang="en-US" dirty="0" smtClean="0"/>
              <a:t>鼓勵民眾及機構產生及提供標準化資料</a:t>
            </a:r>
            <a:endParaRPr lang="en-US" altLang="zh-TW" dirty="0" smtClean="0"/>
          </a:p>
          <a:p>
            <a:r>
              <a:rPr lang="zh-TW" altLang="en-US" dirty="0" smtClean="0"/>
              <a:t>使用標準化健康醫療數據加值之商模</a:t>
            </a:r>
            <a:endParaRPr lang="en-US" altLang="zh-TW" dirty="0" smtClean="0"/>
          </a:p>
          <a:p>
            <a:r>
              <a:rPr lang="zh-TW" altLang="en-US" dirty="0" smtClean="0"/>
              <a:t>宣傳機制</a:t>
            </a:r>
            <a:endParaRPr lang="en-US" altLang="zh-TW" dirty="0"/>
          </a:p>
          <a:p>
            <a:r>
              <a:rPr lang="zh-TW" altLang="en-US" dirty="0" smtClean="0"/>
              <a:t>合作提計畫</a:t>
            </a:r>
            <a:endParaRPr lang="en-US" altLang="zh-TW" dirty="0"/>
          </a:p>
          <a:p>
            <a:endParaRPr lang="zh-TW" altLang="en-US" dirty="0"/>
          </a:p>
        </p:txBody>
      </p:sp>
    </p:spTree>
    <p:extLst>
      <p:ext uri="{BB962C8B-B14F-4D97-AF65-F5344CB8AC3E}">
        <p14:creationId xmlns:p14="http://schemas.microsoft.com/office/powerpoint/2010/main" val="2268397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8965" y="274638"/>
            <a:ext cx="8855765" cy="1143000"/>
          </a:xfrm>
        </p:spPr>
        <p:txBody>
          <a:bodyPr/>
          <a:lstStyle/>
          <a:p>
            <a:r>
              <a:rPr lang="zh-TW" altLang="en-US" dirty="0" smtClean="0"/>
              <a:t>模擬情境所需伺服器及系統</a:t>
            </a:r>
            <a:endParaRPr lang="zh-TW" altLang="en-US" dirty="0"/>
          </a:p>
        </p:txBody>
      </p:sp>
      <p:sp>
        <p:nvSpPr>
          <p:cNvPr id="3" name="內容版面配置區 2"/>
          <p:cNvSpPr>
            <a:spLocks noGrp="1"/>
          </p:cNvSpPr>
          <p:nvPr>
            <p:ph idx="1"/>
          </p:nvPr>
        </p:nvSpPr>
        <p:spPr>
          <a:xfrm>
            <a:off x="447261" y="1600200"/>
            <a:ext cx="8229600" cy="4525963"/>
          </a:xfrm>
        </p:spPr>
        <p:txBody>
          <a:bodyPr/>
          <a:lstStyle/>
          <a:p>
            <a:r>
              <a:rPr lang="zh-TW" altLang="en-US" b="1" dirty="0" smtClean="0">
                <a:solidFill>
                  <a:srgbClr val="0070C0"/>
                </a:solidFill>
              </a:rPr>
              <a:t>居家用藥</a:t>
            </a:r>
            <a:r>
              <a:rPr lang="zh-TW" altLang="en-US" b="1" dirty="0">
                <a:solidFill>
                  <a:srgbClr val="0070C0"/>
                </a:solidFill>
              </a:rPr>
              <a:t>、生理量測、飲食、及健康</a:t>
            </a:r>
            <a:r>
              <a:rPr lang="zh-TW" altLang="en-US" b="1" dirty="0" smtClean="0">
                <a:solidFill>
                  <a:srgbClr val="0070C0"/>
                </a:solidFill>
              </a:rPr>
              <a:t>紀錄</a:t>
            </a:r>
            <a:endParaRPr lang="en-US" altLang="zh-TW" b="1" dirty="0" smtClean="0">
              <a:solidFill>
                <a:srgbClr val="0070C0"/>
              </a:solidFill>
            </a:endParaRPr>
          </a:p>
          <a:p>
            <a:pPr lvl="1"/>
            <a:r>
              <a:rPr lang="zh-TW" altLang="en-US" dirty="0" smtClean="0"/>
              <a:t>醫療機構上傳藥物處方到民眾指定之</a:t>
            </a:r>
            <a:r>
              <a:rPr lang="zh-TW" altLang="en-US" b="1" dirty="0" smtClean="0">
                <a:solidFill>
                  <a:srgbClr val="FF0000"/>
                </a:solidFill>
              </a:rPr>
              <a:t>個人健康紀錄平台</a:t>
            </a:r>
            <a:endParaRPr lang="en-US" altLang="zh-TW" b="1" dirty="0" smtClean="0">
              <a:solidFill>
                <a:srgbClr val="FF0000"/>
              </a:solidFill>
            </a:endParaRPr>
          </a:p>
          <a:p>
            <a:pPr lvl="2"/>
            <a:r>
              <a:rPr lang="zh-TW" altLang="en-US" b="1" dirty="0" smtClean="0">
                <a:solidFill>
                  <a:srgbClr val="FF0000"/>
                </a:solidFill>
              </a:rPr>
              <a:t>從入口網站找到健康平台並</a:t>
            </a:r>
            <a:r>
              <a:rPr lang="zh-TW" altLang="en-US" b="1" dirty="0">
                <a:solidFill>
                  <a:srgbClr val="FF0000"/>
                </a:solidFill>
              </a:rPr>
              <a:t>授權</a:t>
            </a:r>
            <a:endParaRPr lang="en-US" altLang="zh-TW" b="1" dirty="0" smtClean="0">
              <a:solidFill>
                <a:srgbClr val="FF0000"/>
              </a:solidFill>
            </a:endParaRPr>
          </a:p>
          <a:p>
            <a:pPr lvl="1"/>
            <a:r>
              <a:rPr lang="zh-TW" altLang="en-US" dirty="0" smtClean="0"/>
              <a:t>民眾使用</a:t>
            </a:r>
            <a:r>
              <a:rPr lang="zh-TW" altLang="en-US" b="1" dirty="0" smtClean="0">
                <a:solidFill>
                  <a:srgbClr val="FF0000"/>
                </a:solidFill>
              </a:rPr>
              <a:t>個人裝置 </a:t>
            </a:r>
            <a:r>
              <a:rPr lang="en-US" altLang="zh-TW" b="1" dirty="0" smtClean="0">
                <a:solidFill>
                  <a:srgbClr val="FF0000"/>
                </a:solidFill>
              </a:rPr>
              <a:t>APP</a:t>
            </a:r>
            <a:r>
              <a:rPr lang="zh-TW" altLang="en-US" b="1" dirty="0" smtClean="0">
                <a:solidFill>
                  <a:srgbClr val="FF0000"/>
                </a:solidFill>
              </a:rPr>
              <a:t> </a:t>
            </a:r>
            <a:r>
              <a:rPr lang="zh-TW" altLang="en-US" dirty="0" smtClean="0"/>
              <a:t>到健康平台 </a:t>
            </a:r>
            <a:endParaRPr lang="en-US" altLang="zh-TW" dirty="0" smtClean="0"/>
          </a:p>
          <a:p>
            <a:pPr lvl="2"/>
            <a:r>
              <a:rPr lang="zh-TW" altLang="en-US" dirty="0" smtClean="0"/>
              <a:t>下載處方</a:t>
            </a:r>
            <a:endParaRPr lang="en-US" altLang="zh-TW" dirty="0" smtClean="0"/>
          </a:p>
          <a:p>
            <a:pPr lvl="2"/>
            <a:r>
              <a:rPr lang="zh-TW" altLang="en-US" dirty="0"/>
              <a:t>上傳居家用藥、生理量測、飲食、及健康</a:t>
            </a:r>
            <a:r>
              <a:rPr lang="zh-TW" altLang="en-US" dirty="0" smtClean="0"/>
              <a:t>紀錄</a:t>
            </a:r>
            <a:endParaRPr lang="en-US" altLang="zh-TW" dirty="0" smtClean="0"/>
          </a:p>
          <a:p>
            <a:pPr lvl="2"/>
            <a:endParaRPr lang="en-US" altLang="zh-TW" dirty="0"/>
          </a:p>
          <a:p>
            <a:pPr lvl="1"/>
            <a:r>
              <a:rPr lang="zh-TW" altLang="en-US" dirty="0" smtClean="0"/>
              <a:t>民眾可有個人</a:t>
            </a:r>
            <a:r>
              <a:rPr lang="en-US" altLang="zh-TW" dirty="0" smtClean="0"/>
              <a:t>(</a:t>
            </a:r>
            <a:r>
              <a:rPr lang="zh-TW" altLang="en-US" dirty="0" smtClean="0"/>
              <a:t>或家族</a:t>
            </a:r>
            <a:r>
              <a:rPr lang="en-US" altLang="zh-TW" dirty="0" smtClean="0"/>
              <a:t>)</a:t>
            </a:r>
            <a:r>
              <a:rPr lang="zh-TW" altLang="en-US" dirty="0" smtClean="0"/>
              <a:t>之</a:t>
            </a:r>
            <a:r>
              <a:rPr lang="zh-TW" altLang="en-US" b="1" dirty="0" smtClean="0">
                <a:solidFill>
                  <a:srgbClr val="FF0000"/>
                </a:solidFill>
              </a:rPr>
              <a:t>健康紀錄備份保管裝置</a:t>
            </a:r>
            <a:r>
              <a:rPr lang="zh-TW" altLang="en-US" dirty="0" smtClean="0"/>
              <a:t>，以利轉傳到健康平台或就醫機構</a:t>
            </a:r>
            <a:endParaRPr lang="zh-TW" altLang="en-US" dirty="0"/>
          </a:p>
          <a:p>
            <a:endParaRPr lang="zh-TW" altLang="en-US" dirty="0"/>
          </a:p>
        </p:txBody>
      </p:sp>
    </p:spTree>
    <p:extLst>
      <p:ext uri="{BB962C8B-B14F-4D97-AF65-F5344CB8AC3E}">
        <p14:creationId xmlns:p14="http://schemas.microsoft.com/office/powerpoint/2010/main" val="3288424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8965" y="274638"/>
            <a:ext cx="8855765" cy="1143000"/>
          </a:xfrm>
        </p:spPr>
        <p:txBody>
          <a:bodyPr/>
          <a:lstStyle/>
          <a:p>
            <a:r>
              <a:rPr lang="zh-TW" altLang="en-US" dirty="0" smtClean="0"/>
              <a:t>模擬情境所需伺服器及系統</a:t>
            </a:r>
            <a:endParaRPr lang="zh-TW" altLang="en-US" dirty="0"/>
          </a:p>
        </p:txBody>
      </p:sp>
      <p:sp>
        <p:nvSpPr>
          <p:cNvPr id="3" name="內容版面配置區 2"/>
          <p:cNvSpPr>
            <a:spLocks noGrp="1"/>
          </p:cNvSpPr>
          <p:nvPr>
            <p:ph idx="1"/>
          </p:nvPr>
        </p:nvSpPr>
        <p:spPr>
          <a:xfrm>
            <a:off x="447261" y="1600200"/>
            <a:ext cx="8229600" cy="4525963"/>
          </a:xfrm>
        </p:spPr>
        <p:txBody>
          <a:bodyPr/>
          <a:lstStyle/>
          <a:p>
            <a:r>
              <a:rPr lang="zh-TW" altLang="en-US" b="1" dirty="0" smtClean="0">
                <a:solidFill>
                  <a:srgbClr val="0070C0"/>
                </a:solidFill>
              </a:rPr>
              <a:t>掛號及就醫準備</a:t>
            </a:r>
            <a:endParaRPr lang="en-US" altLang="zh-TW" b="1" dirty="0" smtClean="0">
              <a:solidFill>
                <a:srgbClr val="0070C0"/>
              </a:solidFill>
            </a:endParaRPr>
          </a:p>
          <a:p>
            <a:pPr lvl="1"/>
            <a:r>
              <a:rPr lang="zh-TW" altLang="en-US" dirty="0" smtClean="0"/>
              <a:t>醫療機構上傳看診時間表到</a:t>
            </a:r>
            <a:r>
              <a:rPr lang="zh-TW" altLang="en-US" b="1" dirty="0" smtClean="0">
                <a:solidFill>
                  <a:srgbClr val="FF0000"/>
                </a:solidFill>
              </a:rPr>
              <a:t>所屬掛號系統</a:t>
            </a:r>
            <a:endParaRPr lang="en-US" altLang="zh-TW" b="1" dirty="0" smtClean="0">
              <a:solidFill>
                <a:srgbClr val="FF0000"/>
              </a:solidFill>
            </a:endParaRPr>
          </a:p>
          <a:p>
            <a:pPr lvl="1"/>
            <a:r>
              <a:rPr lang="zh-TW" altLang="en-US" dirty="0" smtClean="0"/>
              <a:t>民眾網路掛號，並填寫主訴及該科別問卷</a:t>
            </a:r>
            <a:endParaRPr lang="en-US" altLang="zh-TW" dirty="0" smtClean="0"/>
          </a:p>
          <a:p>
            <a:pPr lvl="2"/>
            <a:r>
              <a:rPr lang="zh-TW" altLang="en-US" dirty="0" smtClean="0"/>
              <a:t>可從</a:t>
            </a:r>
            <a:r>
              <a:rPr lang="zh-TW" altLang="en-US" b="1" dirty="0" smtClean="0">
                <a:solidFill>
                  <a:srgbClr val="FF0000"/>
                </a:solidFill>
              </a:rPr>
              <a:t>入口網站</a:t>
            </a:r>
            <a:r>
              <a:rPr lang="zh-TW" altLang="en-US" dirty="0" smtClean="0"/>
              <a:t>找到該地區各醫院網路掛號資訊</a:t>
            </a:r>
            <a:endParaRPr lang="en-US" altLang="zh-TW" dirty="0" smtClean="0"/>
          </a:p>
          <a:p>
            <a:pPr lvl="1"/>
            <a:r>
              <a:rPr lang="zh-TW" altLang="en-US" dirty="0" smtClean="0"/>
              <a:t>民眾授權目標醫院窗口取得健康平台之個人健康紀錄</a:t>
            </a:r>
            <a:endParaRPr lang="en-US" altLang="zh-TW" dirty="0" smtClean="0"/>
          </a:p>
          <a:p>
            <a:pPr lvl="2"/>
            <a:r>
              <a:rPr lang="zh-TW" altLang="en-US" dirty="0"/>
              <a:t>由</a:t>
            </a:r>
            <a:r>
              <a:rPr lang="zh-TW" altLang="en-US" dirty="0" smtClean="0"/>
              <a:t>入口網站授權</a:t>
            </a:r>
            <a:endParaRPr lang="en-US" altLang="zh-TW" dirty="0" smtClean="0"/>
          </a:p>
          <a:p>
            <a:pPr lvl="1"/>
            <a:r>
              <a:rPr lang="zh-TW" altLang="en-US" dirty="0" smtClean="0"/>
              <a:t>醫院服務窗口</a:t>
            </a:r>
            <a:endParaRPr lang="en-US" altLang="zh-TW" dirty="0" smtClean="0"/>
          </a:p>
          <a:p>
            <a:pPr lvl="2"/>
            <a:r>
              <a:rPr lang="zh-TW" altLang="en-US" dirty="0" smtClean="0"/>
              <a:t>下載病人健康紀錄</a:t>
            </a:r>
            <a:endParaRPr lang="en-US" altLang="zh-TW" dirty="0" smtClean="0"/>
          </a:p>
          <a:p>
            <a:pPr lvl="2"/>
            <a:r>
              <a:rPr lang="zh-TW" altLang="en-US" dirty="0" smtClean="0"/>
              <a:t>上傳健康紀錄到</a:t>
            </a:r>
            <a:r>
              <a:rPr lang="zh-TW" altLang="en-US" b="1" dirty="0" smtClean="0">
                <a:solidFill>
                  <a:srgbClr val="FF0000"/>
                </a:solidFill>
              </a:rPr>
              <a:t>醫院病歷系統</a:t>
            </a:r>
            <a:endParaRPr lang="en-US" altLang="zh-TW" b="1" dirty="0" smtClean="0">
              <a:solidFill>
                <a:srgbClr val="FF0000"/>
              </a:solidFill>
            </a:endParaRPr>
          </a:p>
        </p:txBody>
      </p:sp>
    </p:spTree>
    <p:extLst>
      <p:ext uri="{BB962C8B-B14F-4D97-AF65-F5344CB8AC3E}">
        <p14:creationId xmlns:p14="http://schemas.microsoft.com/office/powerpoint/2010/main" val="1294324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生醫及影音資訊標準化</a:t>
            </a:r>
            <a:endParaRPr lang="zh-TW" altLang="en-US" dirty="0"/>
          </a:p>
        </p:txBody>
      </p:sp>
      <p:sp>
        <p:nvSpPr>
          <p:cNvPr id="3" name="內容版面配置區 2"/>
          <p:cNvSpPr>
            <a:spLocks noGrp="1"/>
          </p:cNvSpPr>
          <p:nvPr>
            <p:ph idx="1"/>
          </p:nvPr>
        </p:nvSpPr>
        <p:spPr/>
        <p:txBody>
          <a:bodyPr/>
          <a:lstStyle/>
          <a:p>
            <a:r>
              <a:rPr lang="zh-TW" altLang="en-US" dirty="0" smtClean="0"/>
              <a:t>另外</a:t>
            </a:r>
            <a:r>
              <a:rPr lang="zh-TW" altLang="en-US" dirty="0"/>
              <a:t>建議我們可能要給健康量測設備廠商一個數據輸出的建議標準格式或類似</a:t>
            </a:r>
            <a:r>
              <a:rPr lang="en-US" altLang="zh-TW" dirty="0"/>
              <a:t>open </a:t>
            </a:r>
            <a:r>
              <a:rPr lang="en-US" altLang="zh-TW" dirty="0" err="1"/>
              <a:t>api</a:t>
            </a:r>
            <a:r>
              <a:rPr lang="zh-TW" altLang="en-US" dirty="0"/>
              <a:t>的格式，因為不同設備實證廠商拋出來的數據若格式混亂，整個平台或其他合作方沒辦法有效拿去協力加值運用，謝謝</a:t>
            </a:r>
          </a:p>
        </p:txBody>
      </p:sp>
    </p:spTree>
    <p:extLst>
      <p:ext uri="{BB962C8B-B14F-4D97-AF65-F5344CB8AC3E}">
        <p14:creationId xmlns:p14="http://schemas.microsoft.com/office/powerpoint/2010/main" val="1938632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生醫及影音資訊標準化</a:t>
            </a:r>
            <a:endParaRPr lang="zh-TW" altLang="en-US" dirty="0"/>
          </a:p>
        </p:txBody>
      </p:sp>
      <p:sp>
        <p:nvSpPr>
          <p:cNvPr id="3" name="內容版面配置區 2"/>
          <p:cNvSpPr>
            <a:spLocks noGrp="1"/>
          </p:cNvSpPr>
          <p:nvPr>
            <p:ph idx="1"/>
          </p:nvPr>
        </p:nvSpPr>
        <p:spPr/>
        <p:txBody>
          <a:bodyPr/>
          <a:lstStyle/>
          <a:p>
            <a:r>
              <a:rPr lang="zh-TW" altLang="en-US" dirty="0" smtClean="0"/>
              <a:t>支援 </a:t>
            </a:r>
            <a:r>
              <a:rPr lang="en-US" altLang="zh-TW" dirty="0" smtClean="0"/>
              <a:t>FHIR</a:t>
            </a:r>
            <a:r>
              <a:rPr lang="zh-TW" altLang="en-US" dirty="0" smtClean="0"/>
              <a:t> 標準</a:t>
            </a:r>
            <a:endParaRPr lang="en-US" altLang="zh-TW" dirty="0" smtClean="0"/>
          </a:p>
          <a:p>
            <a:r>
              <a:rPr lang="zh-TW" altLang="en-US" dirty="0" smtClean="0"/>
              <a:t>規範 </a:t>
            </a:r>
            <a:r>
              <a:rPr lang="en-US" altLang="zh-TW" dirty="0" err="1" smtClean="0"/>
              <a:t>IoT</a:t>
            </a:r>
            <a:r>
              <a:rPr lang="en-US" altLang="zh-TW" dirty="0" smtClean="0"/>
              <a:t> </a:t>
            </a:r>
            <a:r>
              <a:rPr lang="zh-TW" altLang="en-US" dirty="0" smtClean="0"/>
              <a:t>近端整合架構</a:t>
            </a:r>
            <a:endParaRPr lang="en-US" altLang="zh-TW" dirty="0" smtClean="0"/>
          </a:p>
          <a:p>
            <a:r>
              <a:rPr lang="zh-TW" altLang="en-US" dirty="0" smtClean="0"/>
              <a:t>標準、安全之有線及無線互通機制</a:t>
            </a:r>
            <a:endParaRPr lang="en-US" altLang="zh-TW" dirty="0" smtClean="0"/>
          </a:p>
          <a:p>
            <a:r>
              <a:rPr lang="zh-TW" altLang="en-US" dirty="0" smtClean="0"/>
              <a:t>標準化波形、圖片、影音管理平台</a:t>
            </a:r>
            <a:endParaRPr lang="en-US" altLang="zh-TW" dirty="0" smtClean="0"/>
          </a:p>
          <a:p>
            <a:endParaRPr lang="en-US" altLang="zh-TW" dirty="0"/>
          </a:p>
        </p:txBody>
      </p:sp>
    </p:spTree>
    <p:extLst>
      <p:ext uri="{BB962C8B-B14F-4D97-AF65-F5344CB8AC3E}">
        <p14:creationId xmlns:p14="http://schemas.microsoft.com/office/powerpoint/2010/main" val="3664079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7078" y="0"/>
            <a:ext cx="8229600" cy="1143000"/>
          </a:xfrm>
        </p:spPr>
        <p:txBody>
          <a:bodyPr/>
          <a:lstStyle/>
          <a:p>
            <a:r>
              <a:rPr lang="en-US" altLang="zh-TW" dirty="0" err="1" smtClean="0"/>
              <a:t>IoMT</a:t>
            </a:r>
            <a:r>
              <a:rPr lang="en-US" altLang="zh-TW" dirty="0" smtClean="0"/>
              <a:t> </a:t>
            </a:r>
            <a:r>
              <a:rPr lang="zh-TW" altLang="en-US" dirty="0" smtClean="0"/>
              <a:t>與就醫情境整合</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88842" y="1116773"/>
            <a:ext cx="8746435" cy="5480361"/>
          </a:xfrm>
          <a:prstGeom prst="rect">
            <a:avLst/>
          </a:prstGeom>
        </p:spPr>
      </p:pic>
    </p:spTree>
    <p:extLst>
      <p:ext uri="{BB962C8B-B14F-4D97-AF65-F5344CB8AC3E}">
        <p14:creationId xmlns:p14="http://schemas.microsoft.com/office/powerpoint/2010/main" val="3996515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8965" y="274638"/>
            <a:ext cx="8855765" cy="1143000"/>
          </a:xfrm>
        </p:spPr>
        <p:txBody>
          <a:bodyPr/>
          <a:lstStyle/>
          <a:p>
            <a:r>
              <a:rPr lang="zh-TW" altLang="en-US" dirty="0" smtClean="0"/>
              <a:t>模擬情境所需伺服器及系統</a:t>
            </a:r>
            <a:endParaRPr lang="zh-TW" altLang="en-US" dirty="0"/>
          </a:p>
        </p:txBody>
      </p:sp>
      <p:sp>
        <p:nvSpPr>
          <p:cNvPr id="3" name="內容版面配置區 2"/>
          <p:cNvSpPr>
            <a:spLocks noGrp="1"/>
          </p:cNvSpPr>
          <p:nvPr>
            <p:ph idx="1"/>
          </p:nvPr>
        </p:nvSpPr>
        <p:spPr>
          <a:xfrm>
            <a:off x="447261" y="1600200"/>
            <a:ext cx="8229600" cy="4525963"/>
          </a:xfrm>
        </p:spPr>
        <p:txBody>
          <a:bodyPr/>
          <a:lstStyle/>
          <a:p>
            <a:r>
              <a:rPr lang="zh-TW" altLang="en-US" b="1" dirty="0" smtClean="0">
                <a:solidFill>
                  <a:srgbClr val="0070C0"/>
                </a:solidFill>
              </a:rPr>
              <a:t>社區健康促進活動</a:t>
            </a:r>
            <a:endParaRPr lang="en-US" altLang="zh-TW" b="1" dirty="0" smtClean="0">
              <a:solidFill>
                <a:srgbClr val="0070C0"/>
              </a:solidFill>
            </a:endParaRPr>
          </a:p>
          <a:p>
            <a:pPr lvl="1"/>
            <a:r>
              <a:rPr lang="zh-TW" altLang="en-US" dirty="0" smtClean="0"/>
              <a:t>社區到</a:t>
            </a:r>
            <a:r>
              <a:rPr lang="zh-TW" altLang="en-US" b="1" dirty="0" smtClean="0">
                <a:solidFill>
                  <a:srgbClr val="FF0000"/>
                </a:solidFill>
              </a:rPr>
              <a:t>所屬活動報名系統設定活動內容</a:t>
            </a:r>
            <a:endParaRPr lang="en-US" altLang="zh-TW" b="1" dirty="0" smtClean="0">
              <a:solidFill>
                <a:srgbClr val="FF0000"/>
              </a:solidFill>
            </a:endParaRPr>
          </a:p>
          <a:p>
            <a:pPr lvl="1"/>
            <a:r>
              <a:rPr lang="zh-TW" altLang="en-US" dirty="0" smtClean="0"/>
              <a:t>民眾登入</a:t>
            </a:r>
            <a:r>
              <a:rPr lang="zh-TW" altLang="en-US" b="1" dirty="0" smtClean="0">
                <a:solidFill>
                  <a:srgbClr val="FF0000"/>
                </a:solidFill>
              </a:rPr>
              <a:t>入口網站</a:t>
            </a:r>
            <a:endParaRPr lang="en-US" altLang="zh-TW" b="1" dirty="0" smtClean="0">
              <a:solidFill>
                <a:srgbClr val="FF0000"/>
              </a:solidFill>
            </a:endParaRPr>
          </a:p>
          <a:p>
            <a:pPr lvl="2"/>
            <a:r>
              <a:rPr lang="zh-TW" altLang="en-US" dirty="0" smtClean="0"/>
              <a:t>檢視</a:t>
            </a:r>
            <a:r>
              <a:rPr lang="zh-TW" altLang="en-US" dirty="0"/>
              <a:t>該地區各式活動</a:t>
            </a:r>
          </a:p>
          <a:p>
            <a:pPr lvl="2"/>
            <a:r>
              <a:rPr lang="zh-TW" altLang="en-US" dirty="0" smtClean="0"/>
              <a:t>從入口網站轉入個人資料並報名</a:t>
            </a:r>
            <a:endParaRPr lang="en-US" altLang="zh-TW" dirty="0" smtClean="0"/>
          </a:p>
          <a:p>
            <a:pPr lvl="2"/>
            <a:r>
              <a:rPr lang="zh-TW" altLang="en-US" dirty="0" smtClean="0"/>
              <a:t>並填寫活動問卷</a:t>
            </a:r>
            <a:endParaRPr lang="en-US" altLang="zh-TW" dirty="0" smtClean="0"/>
          </a:p>
          <a:p>
            <a:pPr lvl="1"/>
            <a:r>
              <a:rPr lang="zh-TW" altLang="en-US" b="1" dirty="0" smtClean="0">
                <a:solidFill>
                  <a:srgbClr val="FF0000"/>
                </a:solidFill>
              </a:rPr>
              <a:t>社區電腦</a:t>
            </a:r>
            <a:r>
              <a:rPr lang="zh-TW" altLang="en-US" dirty="0" smtClean="0"/>
              <a:t>保管活動紀錄</a:t>
            </a:r>
            <a:endParaRPr lang="en-US" altLang="zh-TW" dirty="0" smtClean="0"/>
          </a:p>
          <a:p>
            <a:pPr lvl="1"/>
            <a:r>
              <a:rPr lang="zh-TW" altLang="en-US" dirty="0" smtClean="0"/>
              <a:t>社區窗口上傳活動</a:t>
            </a:r>
            <a:r>
              <a:rPr lang="zh-TW" altLang="en-US" dirty="0"/>
              <a:t>紀錄</a:t>
            </a:r>
            <a:r>
              <a:rPr lang="zh-TW" altLang="en-US" dirty="0" smtClean="0"/>
              <a:t>到</a:t>
            </a:r>
            <a:r>
              <a:rPr lang="zh-TW" altLang="en-US" b="1" dirty="0" smtClean="0">
                <a:solidFill>
                  <a:srgbClr val="FF0000"/>
                </a:solidFill>
              </a:rPr>
              <a:t>所屬雲端系統</a:t>
            </a:r>
            <a:endParaRPr lang="en-US" altLang="zh-TW" b="1" dirty="0" smtClean="0">
              <a:solidFill>
                <a:srgbClr val="FF0000"/>
              </a:solidFill>
            </a:endParaRPr>
          </a:p>
          <a:p>
            <a:pPr lvl="2"/>
            <a:r>
              <a:rPr lang="zh-TW" altLang="en-US" dirty="0" smtClean="0"/>
              <a:t>授權活動參與人員或相關單位檢視活動紀錄</a:t>
            </a:r>
            <a:endParaRPr lang="en-US" altLang="zh-TW" dirty="0" smtClean="0"/>
          </a:p>
        </p:txBody>
      </p:sp>
    </p:spTree>
    <p:extLst>
      <p:ext uri="{BB962C8B-B14F-4D97-AF65-F5344CB8AC3E}">
        <p14:creationId xmlns:p14="http://schemas.microsoft.com/office/powerpoint/2010/main" val="4210885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37322" y="2441368"/>
            <a:ext cx="8229600" cy="1143000"/>
          </a:xfrm>
        </p:spPr>
        <p:txBody>
          <a:bodyPr/>
          <a:lstStyle/>
          <a:p>
            <a:r>
              <a:rPr lang="zh-TW" altLang="en-US" dirty="0" smtClean="0"/>
              <a:t>標準化健康醫療系統整合架構</a:t>
            </a:r>
            <a:endParaRPr lang="zh-TW" altLang="en-US" dirty="0"/>
          </a:p>
        </p:txBody>
      </p:sp>
      <p:sp>
        <p:nvSpPr>
          <p:cNvPr id="3" name="內容版面配置區 2"/>
          <p:cNvSpPr>
            <a:spLocks noGrp="1"/>
          </p:cNvSpPr>
          <p:nvPr>
            <p:ph idx="1"/>
          </p:nvPr>
        </p:nvSpPr>
        <p:spPr>
          <a:xfrm>
            <a:off x="457200" y="4830417"/>
            <a:ext cx="8229600" cy="1295746"/>
          </a:xfrm>
        </p:spPr>
        <p:txBody>
          <a:bodyPr/>
          <a:lstStyle/>
          <a:p>
            <a:endParaRPr lang="zh-TW" altLang="en-US" dirty="0"/>
          </a:p>
        </p:txBody>
      </p:sp>
    </p:spTree>
    <p:extLst>
      <p:ext uri="{BB962C8B-B14F-4D97-AF65-F5344CB8AC3E}">
        <p14:creationId xmlns:p14="http://schemas.microsoft.com/office/powerpoint/2010/main" val="1116907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79513" y="55977"/>
            <a:ext cx="9223513" cy="6908110"/>
          </a:xfrm>
          <a:prstGeom prst="rect">
            <a:avLst/>
          </a:prstGeom>
        </p:spPr>
      </p:pic>
      <p:sp>
        <p:nvSpPr>
          <p:cNvPr id="5" name="文字方塊 4"/>
          <p:cNvSpPr txBox="1"/>
          <p:nvPr/>
        </p:nvSpPr>
        <p:spPr>
          <a:xfrm>
            <a:off x="457200" y="934278"/>
            <a:ext cx="8617226" cy="523220"/>
          </a:xfrm>
          <a:prstGeom prst="rect">
            <a:avLst/>
          </a:prstGeom>
          <a:noFill/>
        </p:spPr>
        <p:txBody>
          <a:bodyPr wrap="square" rtlCol="0">
            <a:spAutoFit/>
          </a:bodyPr>
          <a:lstStyle/>
          <a:p>
            <a:r>
              <a:rPr lang="zh-TW" altLang="en-US" sz="2800" b="1" dirty="0" smtClean="0">
                <a:solidFill>
                  <a:srgbClr val="FF0000"/>
                </a:solidFill>
              </a:rPr>
              <a:t>健康福祉案引用慈大所提 </a:t>
            </a:r>
            <a:r>
              <a:rPr lang="en-US" altLang="zh-TW" sz="2800" b="1" dirty="0" smtClean="0">
                <a:solidFill>
                  <a:srgbClr val="FF0000"/>
                </a:solidFill>
              </a:rPr>
              <a:t>SSO</a:t>
            </a:r>
            <a:r>
              <a:rPr lang="zh-TW" altLang="en-US" sz="2800" b="1" dirty="0" smtClean="0">
                <a:solidFill>
                  <a:srgbClr val="FF0000"/>
                </a:solidFill>
              </a:rPr>
              <a:t> 架構，但尚未完全落實</a:t>
            </a:r>
            <a:endParaRPr lang="zh-TW" altLang="en-US" sz="2800" b="1" dirty="0">
              <a:solidFill>
                <a:srgbClr val="FF0000"/>
              </a:solidFill>
            </a:endParaRPr>
          </a:p>
        </p:txBody>
      </p:sp>
    </p:spTree>
    <p:extLst>
      <p:ext uri="{BB962C8B-B14F-4D97-AF65-F5344CB8AC3E}">
        <p14:creationId xmlns:p14="http://schemas.microsoft.com/office/powerpoint/2010/main" val="2350076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59635"/>
            <a:ext cx="8229600" cy="1143000"/>
          </a:xfrm>
        </p:spPr>
        <p:txBody>
          <a:bodyPr/>
          <a:lstStyle/>
          <a:p>
            <a:r>
              <a:rPr lang="en-US" altLang="zh-TW" dirty="0" smtClean="0"/>
              <a:t>FHIR</a:t>
            </a:r>
            <a:r>
              <a:rPr lang="zh-TW" altLang="en-US" dirty="0" smtClean="0"/>
              <a:t> </a:t>
            </a:r>
            <a:r>
              <a:rPr lang="en-US" altLang="zh-TW" dirty="0" smtClean="0"/>
              <a:t>SSO</a:t>
            </a:r>
            <a:r>
              <a:rPr lang="zh-TW" altLang="en-US" dirty="0" smtClean="0"/>
              <a:t> </a:t>
            </a:r>
            <a:r>
              <a:rPr lang="en-US" altLang="zh-TW" dirty="0" smtClean="0"/>
              <a:t>Portal </a:t>
            </a:r>
            <a:r>
              <a:rPr lang="zh-TW" altLang="en-US" dirty="0" smtClean="0"/>
              <a:t>系統整合架構</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493" y="1083365"/>
            <a:ext cx="9141507" cy="5774635"/>
          </a:xfrm>
          <a:prstGeom prst="rect">
            <a:avLst/>
          </a:prstGeom>
        </p:spPr>
      </p:pic>
    </p:spTree>
    <p:extLst>
      <p:ext uri="{BB962C8B-B14F-4D97-AF65-F5344CB8AC3E}">
        <p14:creationId xmlns:p14="http://schemas.microsoft.com/office/powerpoint/2010/main" val="284972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87626" y="0"/>
            <a:ext cx="8229600" cy="864704"/>
          </a:xfrm>
        </p:spPr>
        <p:txBody>
          <a:bodyPr/>
          <a:lstStyle/>
          <a:p>
            <a:r>
              <a:rPr lang="en-US" altLang="zh-TW" dirty="0" smtClean="0"/>
              <a:t>FHIR</a:t>
            </a:r>
            <a:r>
              <a:rPr lang="zh-TW" altLang="en-US" dirty="0" smtClean="0"/>
              <a:t> </a:t>
            </a:r>
            <a:r>
              <a:rPr lang="en-US" altLang="zh-TW" dirty="0" smtClean="0"/>
              <a:t>SSO Portal </a:t>
            </a:r>
            <a:r>
              <a:rPr lang="zh-TW" altLang="en-US" dirty="0" smtClean="0"/>
              <a:t>子系統</a:t>
            </a:r>
            <a:r>
              <a:rPr lang="en-US" altLang="zh-TW" dirty="0" smtClean="0"/>
              <a:t> </a:t>
            </a:r>
            <a:endParaRPr lang="zh-TW" altLang="en-US" dirty="0"/>
          </a:p>
        </p:txBody>
      </p:sp>
      <p:sp>
        <p:nvSpPr>
          <p:cNvPr id="3" name="內容版面配置區 2"/>
          <p:cNvSpPr>
            <a:spLocks noGrp="1"/>
          </p:cNvSpPr>
          <p:nvPr>
            <p:ph idx="1"/>
          </p:nvPr>
        </p:nvSpPr>
        <p:spPr>
          <a:xfrm>
            <a:off x="457200" y="1043608"/>
            <a:ext cx="8229600" cy="4525963"/>
          </a:xfrm>
        </p:spPr>
        <p:txBody>
          <a:bodyPr/>
          <a:lstStyle/>
          <a:p>
            <a:r>
              <a:rPr lang="en-US" altLang="zh-TW" dirty="0" smtClean="0"/>
              <a:t>Repository(</a:t>
            </a:r>
            <a:r>
              <a:rPr lang="zh-TW" altLang="en-US" dirty="0" smtClean="0"/>
              <a:t>資料儲存庫</a:t>
            </a:r>
            <a:r>
              <a:rPr lang="en-US" altLang="zh-TW" dirty="0" smtClean="0"/>
              <a:t>) </a:t>
            </a:r>
          </a:p>
          <a:p>
            <a:pPr lvl="1"/>
            <a:r>
              <a:rPr lang="zh-TW" altLang="en-US" dirty="0" smtClean="0"/>
              <a:t>標準化資料儲存伺服器。各自存放醫療及健康紀錄、</a:t>
            </a:r>
            <a:r>
              <a:rPr lang="zh-TW" altLang="en-US" dirty="0"/>
              <a:t>民眾居家健康</a:t>
            </a:r>
            <a:r>
              <a:rPr lang="zh-TW" altLang="en-US" dirty="0" smtClean="0"/>
              <a:t>紀錄</a:t>
            </a:r>
            <a:endParaRPr lang="en-US" altLang="zh-TW" dirty="0" smtClean="0"/>
          </a:p>
          <a:p>
            <a:pPr lvl="1"/>
            <a:r>
              <a:rPr lang="zh-TW" altLang="en-US" dirty="0" smtClean="0"/>
              <a:t>含文字、醫學影像、及多媒體等不同性質伺服器</a:t>
            </a:r>
            <a:endParaRPr lang="en-US" altLang="zh-TW" dirty="0" smtClean="0"/>
          </a:p>
          <a:p>
            <a:r>
              <a:rPr lang="en-US" altLang="zh-TW" dirty="0" smtClean="0"/>
              <a:t>Client applications(</a:t>
            </a:r>
            <a:r>
              <a:rPr lang="zh-TW" altLang="en-US" dirty="0" smtClean="0"/>
              <a:t>使用者端系統</a:t>
            </a:r>
            <a:r>
              <a:rPr lang="en-US" altLang="zh-TW" dirty="0" smtClean="0"/>
              <a:t>) </a:t>
            </a:r>
          </a:p>
          <a:p>
            <a:pPr lvl="1"/>
            <a:r>
              <a:rPr lang="zh-TW" altLang="en-US" dirty="0" smtClean="0"/>
              <a:t>醫院、照</a:t>
            </a:r>
            <a:r>
              <a:rPr lang="zh-TW" altLang="en-US" dirty="0"/>
              <a:t>護</a:t>
            </a:r>
            <a:r>
              <a:rPr lang="zh-TW" altLang="en-US" dirty="0" smtClean="0"/>
              <a:t>機構、或民眾使用</a:t>
            </a:r>
            <a:r>
              <a:rPr lang="zh-TW" altLang="en-US" dirty="0"/>
              <a:t>之 </a:t>
            </a:r>
            <a:r>
              <a:rPr lang="en-US" altLang="zh-TW" dirty="0"/>
              <a:t>APP </a:t>
            </a:r>
            <a:r>
              <a:rPr lang="zh-TW" altLang="en-US" dirty="0"/>
              <a:t>或網頁</a:t>
            </a:r>
            <a:r>
              <a:rPr lang="zh-TW" altLang="en-US" dirty="0" smtClean="0"/>
              <a:t>系統</a:t>
            </a:r>
            <a:endParaRPr lang="zh-TW" altLang="en-US" dirty="0"/>
          </a:p>
          <a:p>
            <a:r>
              <a:rPr lang="en-US" altLang="zh-TW" dirty="0" smtClean="0"/>
              <a:t>SSO Portal(</a:t>
            </a:r>
            <a:r>
              <a:rPr lang="zh-TW" altLang="en-US" dirty="0" smtClean="0"/>
              <a:t>入口網站</a:t>
            </a:r>
            <a:r>
              <a:rPr lang="en-US" altLang="zh-TW" dirty="0" smtClean="0"/>
              <a:t>)</a:t>
            </a:r>
          </a:p>
          <a:p>
            <a:pPr lvl="1"/>
            <a:r>
              <a:rPr lang="zh-TW" altLang="en-US" dirty="0" smtClean="0"/>
              <a:t>統一</a:t>
            </a:r>
            <a:r>
              <a:rPr lang="zh-TW" altLang="en-US" dirty="0"/>
              <a:t>管理人員組織、帳號、使用裝置、病歷文件索引、以及認證及</a:t>
            </a:r>
            <a:r>
              <a:rPr lang="zh-TW" altLang="en-US" dirty="0" smtClean="0"/>
              <a:t>授權</a:t>
            </a:r>
            <a:endParaRPr lang="zh-TW" altLang="en-US" dirty="0"/>
          </a:p>
        </p:txBody>
      </p:sp>
    </p:spTree>
    <p:extLst>
      <p:ext uri="{BB962C8B-B14F-4D97-AF65-F5344CB8AC3E}">
        <p14:creationId xmlns:p14="http://schemas.microsoft.com/office/powerpoint/2010/main" val="226694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聯測規劃</a:t>
            </a:r>
            <a:endParaRPr lang="zh-TW" altLang="en-US" dirty="0"/>
          </a:p>
        </p:txBody>
      </p:sp>
      <p:sp>
        <p:nvSpPr>
          <p:cNvPr id="3" name="內容版面配置區 2"/>
          <p:cNvSpPr>
            <a:spLocks noGrp="1"/>
          </p:cNvSpPr>
          <p:nvPr>
            <p:ph idx="1"/>
          </p:nvPr>
        </p:nvSpPr>
        <p:spPr/>
        <p:txBody>
          <a:bodyPr/>
          <a:lstStyle/>
          <a:p>
            <a:r>
              <a:rPr lang="zh-TW" altLang="en-US" dirty="0" smtClean="0"/>
              <a:t>初期</a:t>
            </a:r>
            <a:r>
              <a:rPr lang="en-US" altLang="zh-TW" dirty="0" smtClean="0"/>
              <a:t>: </a:t>
            </a:r>
            <a:r>
              <a:rPr lang="zh-TW" altLang="en-US" dirty="0" smtClean="0"/>
              <a:t>使用者端與 </a:t>
            </a:r>
            <a:r>
              <a:rPr lang="en-US" altLang="zh-TW" dirty="0" smtClean="0"/>
              <a:t>FHIR</a:t>
            </a:r>
            <a:r>
              <a:rPr lang="zh-TW" altLang="en-US" dirty="0" smtClean="0"/>
              <a:t> </a:t>
            </a:r>
            <a:r>
              <a:rPr lang="en-US" altLang="zh-TW" dirty="0" smtClean="0"/>
              <a:t>server </a:t>
            </a:r>
            <a:r>
              <a:rPr lang="zh-TW" altLang="en-US" dirty="0" smtClean="0"/>
              <a:t>資訊互通應用</a:t>
            </a:r>
            <a:endParaRPr lang="en-US" altLang="zh-TW" dirty="0" smtClean="0"/>
          </a:p>
          <a:p>
            <a:endParaRPr lang="en-US" altLang="zh-TW" dirty="0"/>
          </a:p>
          <a:p>
            <a:endParaRPr lang="en-US" altLang="zh-TW" dirty="0" smtClean="0"/>
          </a:p>
          <a:p>
            <a:r>
              <a:rPr lang="zh-TW" altLang="en-US" dirty="0" smtClean="0"/>
              <a:t>長期</a:t>
            </a:r>
            <a:r>
              <a:rPr lang="en-US" altLang="zh-TW" dirty="0" smtClean="0"/>
              <a:t>:</a:t>
            </a:r>
            <a:r>
              <a:rPr lang="zh-TW" altLang="en-US" dirty="0" smtClean="0"/>
              <a:t> 考慮應用情境所需作業流程及安全的整合架構</a:t>
            </a:r>
            <a:r>
              <a:rPr lang="en-US" altLang="zh-TW" dirty="0" smtClean="0"/>
              <a:t> </a:t>
            </a:r>
          </a:p>
          <a:p>
            <a:endParaRPr lang="en-US" altLang="zh-TW" dirty="0"/>
          </a:p>
          <a:p>
            <a:r>
              <a:rPr lang="zh-TW" altLang="en-US" dirty="0" smtClean="0"/>
              <a:t>很好的健康醫療資訊化商品發展趨勢</a:t>
            </a:r>
            <a:endParaRPr lang="en-US" altLang="zh-TW" dirty="0" smtClean="0"/>
          </a:p>
          <a:p>
            <a:pPr lvl="1"/>
            <a:r>
              <a:rPr lang="zh-TW" altLang="en-US" b="1" dirty="0" smtClean="0">
                <a:solidFill>
                  <a:srgbClr val="FF0000"/>
                </a:solidFill>
              </a:rPr>
              <a:t>合作進行宣傳及推廣</a:t>
            </a:r>
            <a:r>
              <a:rPr lang="en-US" altLang="zh-TW" b="1" dirty="0" smtClean="0">
                <a:solidFill>
                  <a:srgbClr val="FF0000"/>
                </a:solidFill>
              </a:rPr>
              <a:t>(</a:t>
            </a:r>
            <a:r>
              <a:rPr lang="zh-TW" altLang="en-US" b="1" dirty="0" smtClean="0">
                <a:solidFill>
                  <a:srgbClr val="FF0000"/>
                </a:solidFill>
              </a:rPr>
              <a:t>三月底開始</a:t>
            </a:r>
            <a:r>
              <a:rPr lang="en-US" altLang="zh-TW" b="1" dirty="0" smtClean="0">
                <a:solidFill>
                  <a:srgbClr val="FF0000"/>
                </a:solidFill>
              </a:rPr>
              <a:t>)</a:t>
            </a:r>
          </a:p>
          <a:p>
            <a:r>
              <a:rPr lang="en-US" altLang="zh-TW" dirty="0" smtClean="0"/>
              <a:t> </a:t>
            </a:r>
            <a:endParaRPr lang="zh-TW" altLang="en-US" dirty="0"/>
          </a:p>
        </p:txBody>
      </p:sp>
    </p:spTree>
    <p:extLst>
      <p:ext uri="{BB962C8B-B14F-4D97-AF65-F5344CB8AC3E}">
        <p14:creationId xmlns:p14="http://schemas.microsoft.com/office/powerpoint/2010/main" val="4053730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B6CD07-1790-4BDE-BD8A-C04733945C02}"/>
              </a:ext>
            </a:extLst>
          </p:cNvPr>
          <p:cNvSpPr>
            <a:spLocks noGrp="1"/>
          </p:cNvSpPr>
          <p:nvPr>
            <p:ph type="title"/>
          </p:nvPr>
        </p:nvSpPr>
        <p:spPr/>
        <p:txBody>
          <a:bodyPr anchor="ctr"/>
          <a:lstStyle/>
          <a:p>
            <a:r>
              <a:rPr lang="zh-TW" altLang="en-US" dirty="0"/>
              <a:t>研究方法：系統架構</a:t>
            </a:r>
          </a:p>
        </p:txBody>
      </p:sp>
      <p:pic>
        <p:nvPicPr>
          <p:cNvPr id="5" name="內容版面配置區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7456" y="2469825"/>
            <a:ext cx="7793625" cy="5014159"/>
          </a:xfrm>
        </p:spPr>
      </p:pic>
    </p:spTree>
    <p:extLst>
      <p:ext uri="{BB962C8B-B14F-4D97-AF65-F5344CB8AC3E}">
        <p14:creationId xmlns:p14="http://schemas.microsoft.com/office/powerpoint/2010/main" val="3063238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899318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21538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014728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0" y="274638"/>
            <a:ext cx="9308410" cy="6075086"/>
          </a:xfrm>
          <a:prstGeom prst="rect">
            <a:avLst/>
          </a:prstGeom>
        </p:spPr>
      </p:pic>
    </p:spTree>
    <p:extLst>
      <p:ext uri="{BB962C8B-B14F-4D97-AF65-F5344CB8AC3E}">
        <p14:creationId xmlns:p14="http://schemas.microsoft.com/office/powerpoint/2010/main" val="2019775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512376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endParaRPr lang="zh-TW" altLang="en-US"/>
          </a:p>
        </p:txBody>
      </p:sp>
      <p:sp>
        <p:nvSpPr>
          <p:cNvPr id="3" name="副標題 2"/>
          <p:cNvSpPr>
            <a:spLocks noGrp="1"/>
          </p:cNvSpPr>
          <p:nvPr>
            <p:ph type="subTitle"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133475" y="76200"/>
            <a:ext cx="6877050" cy="6705600"/>
          </a:xfrm>
          <a:prstGeom prst="rect">
            <a:avLst/>
          </a:prstGeom>
        </p:spPr>
      </p:pic>
    </p:spTree>
    <p:extLst>
      <p:ext uri="{BB962C8B-B14F-4D97-AF65-F5344CB8AC3E}">
        <p14:creationId xmlns:p14="http://schemas.microsoft.com/office/powerpoint/2010/main" val="1817882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FHIR</a:t>
            </a:r>
            <a:r>
              <a:rPr lang="zh-TW" altLang="en-US" dirty="0" smtClean="0"/>
              <a:t> 存取初體驗</a:t>
            </a:r>
            <a:endParaRPr lang="zh-TW" altLang="en-US" dirty="0"/>
          </a:p>
        </p:txBody>
      </p:sp>
      <p:sp>
        <p:nvSpPr>
          <p:cNvPr id="3" name="副標題 2"/>
          <p:cNvSpPr>
            <a:spLocks noGrp="1"/>
          </p:cNvSpPr>
          <p:nvPr>
            <p:ph type="subTitle" idx="1"/>
          </p:nvPr>
        </p:nvSpPr>
        <p:spPr/>
        <p:txBody>
          <a:bodyPr/>
          <a:lstStyle/>
          <a:p>
            <a:r>
              <a:rPr lang="zh-TW" altLang="en-US" dirty="0" smtClean="0"/>
              <a:t>存取個人健康紀錄</a:t>
            </a:r>
            <a:endParaRPr lang="en-US" altLang="zh-TW" dirty="0" smtClean="0"/>
          </a:p>
          <a:p>
            <a:r>
              <a:rPr lang="en-US" altLang="zh-TW" dirty="0" smtClean="0"/>
              <a:t>Patient Health record</a:t>
            </a:r>
            <a:endParaRPr lang="zh-TW" altLang="en-US" dirty="0"/>
          </a:p>
        </p:txBody>
      </p:sp>
    </p:spTree>
    <p:extLst>
      <p:ext uri="{BB962C8B-B14F-4D97-AF65-F5344CB8AC3E}">
        <p14:creationId xmlns:p14="http://schemas.microsoft.com/office/powerpoint/2010/main" val="28123381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00876" y="1341411"/>
            <a:ext cx="8192513" cy="5493812"/>
          </a:xfrm>
          <a:prstGeom prst="rect">
            <a:avLst/>
          </a:prstGeom>
        </p:spPr>
        <p:txBody>
          <a:bodyPr wrap="square">
            <a:spAutoFit/>
          </a:bodyPr>
          <a:lstStyle/>
          <a:p>
            <a:pPr marL="214313" indent="-214313">
              <a:buFont typeface="Wingdings" panose="05000000000000000000" pitchFamily="2" charset="2"/>
              <a:buChar char="Ø"/>
            </a:pPr>
            <a:r>
              <a:rPr lang="zh-TW" altLang="en-US" sz="2100" dirty="0">
                <a:latin typeface="verdana" panose="020B0604030504040204" pitchFamily="34" charset="0"/>
              </a:rPr>
              <a:t> </a:t>
            </a:r>
            <a:r>
              <a:rPr lang="en-US" altLang="zh-TW" sz="2700" dirty="0">
                <a:solidFill>
                  <a:srgbClr val="FF0000"/>
                </a:solidFill>
                <a:latin typeface="verdana" panose="020B0604030504040204" pitchFamily="34" charset="0"/>
              </a:rPr>
              <a:t>F</a:t>
            </a:r>
            <a:r>
              <a:rPr lang="en-US" altLang="zh-TW" sz="2700" dirty="0">
                <a:solidFill>
                  <a:srgbClr val="333333"/>
                </a:solidFill>
                <a:latin typeface="verdana" panose="020B0604030504040204" pitchFamily="34" charset="0"/>
              </a:rPr>
              <a:t>ast </a:t>
            </a:r>
            <a:r>
              <a:rPr lang="en-US" altLang="zh-TW" sz="2700" dirty="0">
                <a:solidFill>
                  <a:srgbClr val="FF0000"/>
                </a:solidFill>
                <a:latin typeface="verdana" panose="020B0604030504040204" pitchFamily="34" charset="0"/>
              </a:rPr>
              <a:t>H</a:t>
            </a:r>
            <a:r>
              <a:rPr lang="en-US" altLang="zh-TW" sz="2700" dirty="0">
                <a:solidFill>
                  <a:srgbClr val="333333"/>
                </a:solidFill>
                <a:latin typeface="verdana" panose="020B0604030504040204" pitchFamily="34" charset="0"/>
              </a:rPr>
              <a:t>ealthcare </a:t>
            </a:r>
            <a:r>
              <a:rPr lang="en-US" altLang="zh-TW" sz="2700" dirty="0">
                <a:solidFill>
                  <a:srgbClr val="FF0000"/>
                </a:solidFill>
                <a:latin typeface="verdana" panose="020B0604030504040204" pitchFamily="34" charset="0"/>
              </a:rPr>
              <a:t>I</a:t>
            </a:r>
            <a:r>
              <a:rPr lang="en-US" altLang="zh-TW" sz="2700" dirty="0">
                <a:solidFill>
                  <a:srgbClr val="333333"/>
                </a:solidFill>
                <a:latin typeface="verdana" panose="020B0604030504040204" pitchFamily="34" charset="0"/>
              </a:rPr>
              <a:t>nteroperability </a:t>
            </a:r>
            <a:r>
              <a:rPr lang="en-US" altLang="zh-TW" sz="2700" dirty="0">
                <a:solidFill>
                  <a:srgbClr val="FF0000"/>
                </a:solidFill>
                <a:latin typeface="verdana" panose="020B0604030504040204" pitchFamily="34" charset="0"/>
              </a:rPr>
              <a:t>R</a:t>
            </a:r>
            <a:r>
              <a:rPr lang="en-US" altLang="zh-TW" sz="2700" dirty="0">
                <a:solidFill>
                  <a:srgbClr val="333333"/>
                </a:solidFill>
                <a:latin typeface="verdana" panose="020B0604030504040204" pitchFamily="34" charset="0"/>
              </a:rPr>
              <a:t>esources</a:t>
            </a:r>
            <a:endParaRPr lang="en-US" altLang="zh-TW" sz="2700" dirty="0"/>
          </a:p>
          <a:p>
            <a:endParaRPr lang="en-US" altLang="zh-TW" sz="2700" dirty="0"/>
          </a:p>
          <a:p>
            <a:pPr marL="214313" indent="-214313">
              <a:buFont typeface="Wingdings" panose="05000000000000000000" pitchFamily="2" charset="2"/>
              <a:buChar char="Ø"/>
            </a:pPr>
            <a:r>
              <a:rPr lang="en-US" altLang="zh-TW" sz="2700" dirty="0" err="1">
                <a:latin typeface="+mn-ea"/>
              </a:rPr>
              <a:t>HL7</a:t>
            </a:r>
            <a:r>
              <a:rPr lang="zh-TW" altLang="en-US" sz="2700" dirty="0">
                <a:latin typeface="+mn-ea"/>
              </a:rPr>
              <a:t> 定義新一代的標準協定</a:t>
            </a:r>
            <a:endParaRPr lang="en-US" altLang="zh-TW" sz="2700" dirty="0">
              <a:latin typeface="+mn-ea"/>
            </a:endParaRPr>
          </a:p>
          <a:p>
            <a:pPr marL="214313" indent="-214313">
              <a:buFont typeface="Wingdings" panose="05000000000000000000" pitchFamily="2" charset="2"/>
              <a:buChar char="Ø"/>
            </a:pPr>
            <a:endParaRPr lang="en-US" altLang="zh-TW" sz="2700" dirty="0">
              <a:latin typeface="+mn-ea"/>
            </a:endParaRPr>
          </a:p>
          <a:p>
            <a:pPr marL="214313" indent="-214313">
              <a:buFont typeface="Wingdings" panose="05000000000000000000" pitchFamily="2" charset="2"/>
              <a:buChar char="Ø"/>
            </a:pPr>
            <a:r>
              <a:rPr lang="zh-TW" altLang="en-US" sz="2700" b="1" dirty="0">
                <a:solidFill>
                  <a:srgbClr val="FF0000"/>
                </a:solidFill>
                <a:latin typeface="+mn-ea"/>
              </a:rPr>
              <a:t>使用 </a:t>
            </a:r>
            <a:r>
              <a:rPr lang="en-US" altLang="zh-TW" sz="2700" b="1" dirty="0">
                <a:solidFill>
                  <a:srgbClr val="FF0000"/>
                </a:solidFill>
                <a:latin typeface="+mn-ea"/>
              </a:rPr>
              <a:t>HTTP</a:t>
            </a:r>
            <a:r>
              <a:rPr lang="zh-TW" altLang="en-US" sz="2700" b="1" dirty="0">
                <a:solidFill>
                  <a:srgbClr val="FF0000"/>
                </a:solidFill>
                <a:latin typeface="+mn-ea"/>
              </a:rPr>
              <a:t> 傳輸 </a:t>
            </a:r>
            <a:r>
              <a:rPr lang="en-US" altLang="zh-TW" sz="2700" b="1" dirty="0" err="1">
                <a:solidFill>
                  <a:srgbClr val="FF0000"/>
                </a:solidFill>
                <a:latin typeface="+mn-ea"/>
              </a:rPr>
              <a:t>JSON</a:t>
            </a:r>
            <a:r>
              <a:rPr lang="en-US" altLang="zh-TW" sz="2700" b="1" dirty="0">
                <a:solidFill>
                  <a:srgbClr val="FF0000"/>
                </a:solidFill>
                <a:latin typeface="+mn-ea"/>
              </a:rPr>
              <a:t> or XML </a:t>
            </a:r>
            <a:r>
              <a:rPr lang="zh-TW" altLang="en-US" sz="2700" b="1" dirty="0">
                <a:solidFill>
                  <a:srgbClr val="FF0000"/>
                </a:solidFill>
                <a:latin typeface="+mn-ea"/>
              </a:rPr>
              <a:t>資料</a:t>
            </a:r>
            <a:endParaRPr lang="en-US" altLang="zh-TW" sz="2700" b="1" dirty="0">
              <a:solidFill>
                <a:srgbClr val="FF0000"/>
              </a:solidFill>
              <a:latin typeface="+mn-ea"/>
            </a:endParaRPr>
          </a:p>
          <a:p>
            <a:pPr marL="214313" indent="-214313">
              <a:buFont typeface="Wingdings" panose="05000000000000000000" pitchFamily="2" charset="2"/>
              <a:buChar char="Ø"/>
            </a:pPr>
            <a:endParaRPr lang="en-US" altLang="zh-TW" sz="2700" dirty="0">
              <a:latin typeface="+mn-ea"/>
            </a:endParaRPr>
          </a:p>
          <a:p>
            <a:pPr marL="214313" indent="-214313">
              <a:buFont typeface="Wingdings" panose="05000000000000000000" pitchFamily="2" charset="2"/>
              <a:buChar char="Ø"/>
            </a:pPr>
            <a:r>
              <a:rPr lang="zh-TW" altLang="en-US" sz="2700" dirty="0">
                <a:latin typeface="+mn-ea"/>
              </a:rPr>
              <a:t>使用</a:t>
            </a:r>
            <a:r>
              <a:rPr lang="en-US" altLang="zh-TW" sz="2700" dirty="0">
                <a:solidFill>
                  <a:srgbClr val="333333"/>
                </a:solidFill>
                <a:latin typeface="verdana" panose="020B0604030504040204" pitchFamily="34" charset="0"/>
                <a:hlinkClick r:id="" action="ppaction://noaction"/>
              </a:rPr>
              <a:t>REST</a:t>
            </a:r>
            <a:r>
              <a:rPr lang="zh-TW" altLang="en-US" sz="2700" dirty="0" smtClean="0">
                <a:latin typeface="+mn-ea"/>
              </a:rPr>
              <a:t>風格</a:t>
            </a:r>
            <a:endParaRPr lang="en-US" altLang="zh-TW" sz="2700" dirty="0" smtClean="0">
              <a:latin typeface="+mn-ea"/>
            </a:endParaRPr>
          </a:p>
          <a:p>
            <a:pPr marL="214313" indent="-214313">
              <a:buFont typeface="Wingdings" panose="05000000000000000000" pitchFamily="2" charset="2"/>
              <a:buChar char="Ø"/>
            </a:pPr>
            <a:endParaRPr lang="en-US" altLang="zh-TW" sz="2700" dirty="0">
              <a:latin typeface="+mn-ea"/>
            </a:endParaRPr>
          </a:p>
          <a:p>
            <a:pPr marL="214313" indent="-214313">
              <a:buFont typeface="Wingdings" panose="05000000000000000000" pitchFamily="2" charset="2"/>
              <a:buChar char="Ø"/>
            </a:pPr>
            <a:r>
              <a:rPr lang="zh-TW" altLang="en-US" sz="2700" dirty="0" smtClean="0">
                <a:latin typeface="+mn-ea"/>
              </a:rPr>
              <a:t>定義一百多類資料規格</a:t>
            </a:r>
            <a:r>
              <a:rPr lang="en-US" altLang="zh-TW" sz="2700" dirty="0" smtClean="0">
                <a:latin typeface="+mn-ea"/>
              </a:rPr>
              <a:t>(resources)</a:t>
            </a:r>
          </a:p>
          <a:p>
            <a:pPr marL="671513" lvl="1" indent="-214313">
              <a:buFont typeface="Wingdings" panose="05000000000000000000" pitchFamily="2" charset="2"/>
              <a:buChar char="Ø"/>
            </a:pPr>
            <a:r>
              <a:rPr lang="zh-TW" altLang="en-US" sz="2700" dirty="0" smtClean="0">
                <a:latin typeface="+mn-ea"/>
              </a:rPr>
              <a:t>各式健康醫療系統之資訊互通規格</a:t>
            </a:r>
            <a:endParaRPr lang="en-US" altLang="zh-TW" sz="2700" dirty="0" smtClean="0">
              <a:latin typeface="+mn-ea"/>
            </a:endParaRPr>
          </a:p>
          <a:p>
            <a:pPr marL="1128713" lvl="2" indent="-214313">
              <a:buFont typeface="Wingdings" panose="05000000000000000000" pitchFamily="2" charset="2"/>
              <a:buChar char="Ø"/>
            </a:pPr>
            <a:r>
              <a:rPr lang="zh-TW" altLang="en-US" sz="2700" dirty="0" smtClean="0">
                <a:latin typeface="+mn-ea"/>
              </a:rPr>
              <a:t>穿戴式生理監測</a:t>
            </a:r>
            <a:r>
              <a:rPr lang="en-US" altLang="zh-TW" sz="2700" dirty="0" smtClean="0">
                <a:latin typeface="+mn-ea"/>
              </a:rPr>
              <a:t>(</a:t>
            </a:r>
            <a:r>
              <a:rPr lang="en-US" altLang="zh-TW" sz="2700" dirty="0" err="1" smtClean="0">
                <a:latin typeface="+mn-ea"/>
              </a:rPr>
              <a:t>IoT</a:t>
            </a:r>
            <a:r>
              <a:rPr lang="en-US" altLang="zh-TW" sz="2700" dirty="0" smtClean="0">
                <a:latin typeface="+mn-ea"/>
              </a:rPr>
              <a:t>)</a:t>
            </a:r>
            <a:r>
              <a:rPr lang="zh-TW" altLang="en-US" sz="2700" dirty="0" smtClean="0">
                <a:latin typeface="+mn-ea"/>
              </a:rPr>
              <a:t>、智慧醫療、基因序列精準醫療</a:t>
            </a:r>
            <a:endParaRPr lang="en-US" altLang="zh-TW" sz="2700" dirty="0" smtClean="0">
              <a:latin typeface="+mn-ea"/>
            </a:endParaRPr>
          </a:p>
          <a:p>
            <a:pPr marL="214313" indent="-214313">
              <a:buFont typeface="Wingdings" panose="05000000000000000000" pitchFamily="2" charset="2"/>
              <a:buChar char="Ø"/>
            </a:pPr>
            <a:endParaRPr lang="zh-TW" altLang="en-US" sz="2700" dirty="0">
              <a:latin typeface="+mn-ea"/>
            </a:endParaRPr>
          </a:p>
        </p:txBody>
      </p:sp>
      <p:sp>
        <p:nvSpPr>
          <p:cNvPr id="3" name="文字方塊 2"/>
          <p:cNvSpPr txBox="1"/>
          <p:nvPr/>
        </p:nvSpPr>
        <p:spPr>
          <a:xfrm>
            <a:off x="2186820" y="0"/>
            <a:ext cx="4432945" cy="1200329"/>
          </a:xfrm>
          <a:prstGeom prst="rect">
            <a:avLst/>
          </a:prstGeom>
          <a:noFill/>
        </p:spPr>
        <p:txBody>
          <a:bodyPr wrap="square" rtlCol="0">
            <a:spAutoFit/>
          </a:bodyPr>
          <a:lstStyle/>
          <a:p>
            <a:r>
              <a:rPr lang="en-US" altLang="zh-TW" sz="7200" b="1" dirty="0">
                <a:ln w="9525">
                  <a:solidFill>
                    <a:schemeClr val="bg1"/>
                  </a:solidFill>
                  <a:prstDash val="solid"/>
                </a:ln>
                <a:effectLst>
                  <a:outerShdw blurRad="12700" dist="38100" dir="2700000" algn="tl" rotWithShape="0">
                    <a:schemeClr val="bg1">
                      <a:lumMod val="50000"/>
                    </a:schemeClr>
                  </a:outerShdw>
                </a:effectLst>
                <a:latin typeface="Cambria Math" panose="02040503050406030204" pitchFamily="18" charset="0"/>
                <a:ea typeface="Cambria Math" panose="02040503050406030204" pitchFamily="18" charset="0"/>
              </a:rPr>
              <a:t>F</a:t>
            </a:r>
            <a:r>
              <a:rPr lang="zh-TW" altLang="en-US" sz="7200" b="1" dirty="0">
                <a:ln w="9525">
                  <a:solidFill>
                    <a:schemeClr val="bg1"/>
                  </a:solidFill>
                  <a:prstDash val="solid"/>
                </a:ln>
                <a:effectLst>
                  <a:outerShdw blurRad="12700" dist="38100" dir="2700000" algn="tl" rotWithShape="0">
                    <a:schemeClr val="bg1">
                      <a:lumMod val="50000"/>
                    </a:schemeClr>
                  </a:outerShdw>
                </a:effectLst>
                <a:latin typeface="Cambria Math" panose="02040503050406030204" pitchFamily="18" charset="0"/>
                <a:ea typeface="Cambria Math" panose="02040503050406030204" pitchFamily="18" charset="0"/>
              </a:rPr>
              <a:t> </a:t>
            </a:r>
            <a:r>
              <a:rPr lang="en-US" altLang="zh-TW" sz="7200" b="1" dirty="0">
                <a:ln w="9525">
                  <a:solidFill>
                    <a:schemeClr val="bg1"/>
                  </a:solidFill>
                  <a:prstDash val="solid"/>
                </a:ln>
                <a:effectLst>
                  <a:outerShdw blurRad="12700" dist="38100" dir="2700000" algn="tl" rotWithShape="0">
                    <a:schemeClr val="bg1">
                      <a:lumMod val="50000"/>
                    </a:schemeClr>
                  </a:outerShdw>
                </a:effectLst>
                <a:latin typeface="Cambria Math" panose="02040503050406030204" pitchFamily="18" charset="0"/>
                <a:ea typeface="Cambria Math" panose="02040503050406030204" pitchFamily="18" charset="0"/>
              </a:rPr>
              <a:t>H</a:t>
            </a:r>
            <a:r>
              <a:rPr lang="zh-TW" altLang="en-US" sz="7200" b="1" dirty="0">
                <a:ln w="9525">
                  <a:solidFill>
                    <a:schemeClr val="bg1"/>
                  </a:solidFill>
                  <a:prstDash val="solid"/>
                </a:ln>
                <a:effectLst>
                  <a:outerShdw blurRad="12700" dist="38100" dir="2700000" algn="tl" rotWithShape="0">
                    <a:schemeClr val="bg1">
                      <a:lumMod val="50000"/>
                    </a:schemeClr>
                  </a:outerShdw>
                </a:effectLst>
                <a:latin typeface="Cambria Math" panose="02040503050406030204" pitchFamily="18" charset="0"/>
                <a:ea typeface="Cambria Math" panose="02040503050406030204" pitchFamily="18" charset="0"/>
              </a:rPr>
              <a:t> </a:t>
            </a:r>
            <a:r>
              <a:rPr lang="en-US" altLang="zh-TW" sz="7200" b="1" dirty="0">
                <a:ln w="9525">
                  <a:solidFill>
                    <a:schemeClr val="bg1"/>
                  </a:solidFill>
                  <a:prstDash val="solid"/>
                </a:ln>
                <a:effectLst>
                  <a:outerShdw blurRad="12700" dist="38100" dir="2700000" algn="tl" rotWithShape="0">
                    <a:schemeClr val="bg1">
                      <a:lumMod val="50000"/>
                    </a:schemeClr>
                  </a:outerShdw>
                </a:effectLst>
                <a:latin typeface="Cambria Math" panose="02040503050406030204" pitchFamily="18" charset="0"/>
                <a:ea typeface="Cambria Math" panose="02040503050406030204" pitchFamily="18" charset="0"/>
              </a:rPr>
              <a:t>I</a:t>
            </a:r>
            <a:r>
              <a:rPr lang="zh-TW" altLang="en-US" sz="7200" b="1" dirty="0">
                <a:ln w="9525">
                  <a:solidFill>
                    <a:schemeClr val="bg1"/>
                  </a:solidFill>
                  <a:prstDash val="solid"/>
                </a:ln>
                <a:effectLst>
                  <a:outerShdw blurRad="12700" dist="38100" dir="2700000" algn="tl" rotWithShape="0">
                    <a:schemeClr val="bg1">
                      <a:lumMod val="50000"/>
                    </a:schemeClr>
                  </a:outerShdw>
                </a:effectLst>
                <a:latin typeface="Cambria Math" panose="02040503050406030204" pitchFamily="18" charset="0"/>
                <a:ea typeface="Cambria Math" panose="02040503050406030204" pitchFamily="18" charset="0"/>
              </a:rPr>
              <a:t> </a:t>
            </a:r>
            <a:r>
              <a:rPr lang="en-US" altLang="zh-TW" sz="7200" b="1" dirty="0">
                <a:ln w="9525">
                  <a:solidFill>
                    <a:schemeClr val="bg1"/>
                  </a:solidFill>
                  <a:prstDash val="solid"/>
                </a:ln>
                <a:effectLst>
                  <a:outerShdw blurRad="12700" dist="38100" dir="2700000" algn="tl" rotWithShape="0">
                    <a:schemeClr val="bg1">
                      <a:lumMod val="50000"/>
                    </a:schemeClr>
                  </a:outerShdw>
                </a:effectLst>
                <a:latin typeface="Cambria Math" panose="02040503050406030204" pitchFamily="18" charset="0"/>
                <a:ea typeface="Cambria Math" panose="02040503050406030204" pitchFamily="18" charset="0"/>
              </a:rPr>
              <a:t>R</a:t>
            </a:r>
            <a:endParaRPr lang="zh-TW" altLang="en-US" sz="7200" b="1" dirty="0">
              <a:ln w="9525">
                <a:solidFill>
                  <a:schemeClr val="bg1"/>
                </a:solidFill>
                <a:prstDash val="solid"/>
              </a:ln>
              <a:effectLst>
                <a:outerShdw blurRad="12700" dist="38100" dir="2700000" algn="tl" rotWithShape="0">
                  <a:schemeClr val="bg1">
                    <a:lumMod val="50000"/>
                  </a:schemeClr>
                </a:outerShdw>
              </a:effectLst>
              <a:latin typeface="Cambria Math" panose="02040503050406030204" pitchFamily="18" charset="0"/>
            </a:endParaRPr>
          </a:p>
        </p:txBody>
      </p:sp>
    </p:spTree>
    <p:extLst>
      <p:ext uri="{BB962C8B-B14F-4D97-AF65-F5344CB8AC3E}">
        <p14:creationId xmlns:p14="http://schemas.microsoft.com/office/powerpoint/2010/main" val="135775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
                                            <p:txEl>
                                              <p:pRg st="8" end="8"/>
                                            </p:txEl>
                                          </p:spTgt>
                                        </p:tgtEl>
                                        <p:attrNameLst>
                                          <p:attrName>style.visibility</p:attrName>
                                        </p:attrNameLst>
                                      </p:cBhvr>
                                      <p:to>
                                        <p:strVal val="visible"/>
                                      </p:to>
                                    </p:set>
                                    <p:animEffect transition="in" filter="fade">
                                      <p:cBhvr>
                                        <p:cTn id="20" dur="500"/>
                                        <p:tgtEl>
                                          <p:spTgt spid="4">
                                            <p:txEl>
                                              <p:pRg st="8" end="8"/>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4">
                                            <p:txEl>
                                              <p:pRg st="9" end="9"/>
                                            </p:txEl>
                                          </p:spTgt>
                                        </p:tgtEl>
                                        <p:attrNameLst>
                                          <p:attrName>style.visibility</p:attrName>
                                        </p:attrNameLst>
                                      </p:cBhvr>
                                      <p:to>
                                        <p:strVal val="visible"/>
                                      </p:to>
                                    </p:set>
                                    <p:animEffect transition="in" filter="fade">
                                      <p:cBhvr>
                                        <p:cTn id="24" dur="500"/>
                                        <p:tgtEl>
                                          <p:spTgt spid="4">
                                            <p:txEl>
                                              <p:pRg st="9" end="9"/>
                                            </p:txEl>
                                          </p:spTgt>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4">
                                            <p:txEl>
                                              <p:pRg st="10" end="10"/>
                                            </p:txEl>
                                          </p:spTgt>
                                        </p:tgtEl>
                                        <p:attrNameLst>
                                          <p:attrName>style.visibility</p:attrName>
                                        </p:attrNameLst>
                                      </p:cBhvr>
                                      <p:to>
                                        <p:strVal val="visible"/>
                                      </p:to>
                                    </p:set>
                                    <p:animEffect transition="in" filter="fade">
                                      <p:cBhvr>
                                        <p:cTn id="28"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個人健康紀錄系統</a:t>
            </a:r>
            <a:r>
              <a:rPr lang="en-US" altLang="zh-TW" dirty="0" smtClean="0"/>
              <a:t/>
            </a:r>
            <a:br>
              <a:rPr lang="en-US" altLang="zh-TW" dirty="0" smtClean="0"/>
            </a:br>
            <a:r>
              <a:rPr lang="zh-TW" altLang="en-US" dirty="0" smtClean="0"/>
              <a:t> </a:t>
            </a:r>
            <a:endParaRPr lang="zh-TW" altLang="en-US" dirty="0"/>
          </a:p>
        </p:txBody>
      </p:sp>
      <p:sp>
        <p:nvSpPr>
          <p:cNvPr id="3" name="內容版面配置區 2"/>
          <p:cNvSpPr>
            <a:spLocks noGrp="1"/>
          </p:cNvSpPr>
          <p:nvPr>
            <p:ph idx="1"/>
          </p:nvPr>
        </p:nvSpPr>
        <p:spPr>
          <a:xfrm>
            <a:off x="457200" y="1417638"/>
            <a:ext cx="8229600" cy="4708525"/>
          </a:xfrm>
        </p:spPr>
        <p:txBody>
          <a:bodyPr>
            <a:normAutofit fontScale="92500"/>
          </a:bodyPr>
          <a:lstStyle/>
          <a:p>
            <a:r>
              <a:rPr lang="en-US" altLang="zh-TW" dirty="0" smtClean="0"/>
              <a:t>Personal </a:t>
            </a:r>
            <a:r>
              <a:rPr lang="en-US" altLang="zh-TW" dirty="0"/>
              <a:t>health </a:t>
            </a:r>
            <a:r>
              <a:rPr lang="en-US" altLang="zh-TW" dirty="0" smtClean="0"/>
              <a:t>record</a:t>
            </a:r>
          </a:p>
          <a:p>
            <a:pPr lvl="1"/>
            <a:r>
              <a:rPr lang="en-US" altLang="zh-TW" dirty="0"/>
              <a:t>https://en.Wikipedia.org/wiki/Personal_health_record</a:t>
            </a:r>
          </a:p>
          <a:p>
            <a:pPr lvl="1"/>
            <a:r>
              <a:rPr lang="en-US" altLang="zh-TW" dirty="0"/>
              <a:t>https://baike.baidu.com/item/PHR</a:t>
            </a:r>
          </a:p>
          <a:p>
            <a:pPr lvl="1"/>
            <a:r>
              <a:rPr lang="en-US" altLang="zh-TW" dirty="0"/>
              <a:t>https://zh.wikipedia.org/wiki/%E9%9B%BB%E5%AD%90%E5%81%A5%E5%BA%B7%E7%B4%80%E9%8C%84</a:t>
            </a:r>
          </a:p>
          <a:p>
            <a:r>
              <a:rPr lang="zh-TW" altLang="en-US" dirty="0" smtClean="0"/>
              <a:t>應用範例</a:t>
            </a:r>
            <a:endParaRPr lang="en-US" altLang="zh-TW" dirty="0" smtClean="0"/>
          </a:p>
          <a:p>
            <a:pPr lvl="1"/>
            <a:r>
              <a:rPr lang="zh-TW" altLang="en-US" dirty="0" smtClean="0"/>
              <a:t>加拿大</a:t>
            </a:r>
            <a:r>
              <a:rPr lang="en-US" altLang="zh-TW" dirty="0" smtClean="0"/>
              <a:t>(HL7 CDA):</a:t>
            </a:r>
            <a:r>
              <a:rPr lang="zh-TW" altLang="en-US" dirty="0" smtClean="0"/>
              <a:t>  </a:t>
            </a:r>
            <a:r>
              <a:rPr lang="en-US" altLang="zh-TW" dirty="0" smtClean="0"/>
              <a:t>https</a:t>
            </a:r>
            <a:r>
              <a:rPr lang="en-US" altLang="zh-TW" dirty="0"/>
              <a:t>://infoway-inforoute.ca/en/</a:t>
            </a:r>
            <a:endParaRPr lang="en-US" altLang="zh-TW" dirty="0" smtClean="0"/>
          </a:p>
          <a:p>
            <a:pPr lvl="1"/>
            <a:r>
              <a:rPr lang="zh-TW" altLang="en-US" dirty="0"/>
              <a:t>大陸居民健康</a:t>
            </a:r>
            <a:r>
              <a:rPr lang="zh-TW" altLang="en-US" dirty="0" smtClean="0"/>
              <a:t>檔案</a:t>
            </a:r>
            <a:r>
              <a:rPr lang="en-US" altLang="zh-TW" dirty="0" smtClean="0"/>
              <a:t>(CDA)</a:t>
            </a:r>
            <a:endParaRPr lang="en-US" altLang="zh-TW" dirty="0"/>
          </a:p>
          <a:p>
            <a:pPr lvl="1"/>
            <a:r>
              <a:rPr lang="zh-TW" altLang="en-US" dirty="0" smtClean="0"/>
              <a:t>健康存摺</a:t>
            </a:r>
            <a:r>
              <a:rPr lang="en-US" altLang="zh-TW" dirty="0" smtClean="0"/>
              <a:t>(</a:t>
            </a:r>
            <a:r>
              <a:rPr lang="zh-TW" altLang="en-US" dirty="0" smtClean="0"/>
              <a:t>自訂規格</a:t>
            </a:r>
            <a:r>
              <a:rPr lang="en-US" altLang="zh-TW" dirty="0" smtClean="0"/>
              <a:t>)</a:t>
            </a:r>
            <a:endParaRPr lang="en-US" altLang="zh-TW" dirty="0"/>
          </a:p>
        </p:txBody>
      </p:sp>
    </p:spTree>
    <p:extLst>
      <p:ext uri="{BB962C8B-B14F-4D97-AF65-F5344CB8AC3E}">
        <p14:creationId xmlns:p14="http://schemas.microsoft.com/office/powerpoint/2010/main" val="732151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87017" y="0"/>
            <a:ext cx="8229600" cy="1143000"/>
          </a:xfrm>
        </p:spPr>
        <p:txBody>
          <a:bodyPr>
            <a:normAutofit/>
          </a:bodyPr>
          <a:lstStyle/>
          <a:p>
            <a:r>
              <a:rPr lang="en-US" altLang="zh-TW" sz="3600" b="1" dirty="0" smtClean="0">
                <a:solidFill>
                  <a:srgbClr val="FF0000"/>
                </a:solidFill>
              </a:rPr>
              <a:t>Q:</a:t>
            </a:r>
            <a:r>
              <a:rPr lang="zh-TW" altLang="en-US" sz="3600" b="1" dirty="0" smtClean="0">
                <a:solidFill>
                  <a:srgbClr val="FF0000"/>
                </a:solidFill>
              </a:rPr>
              <a:t> 資訊如何整合互通、如何保護隱私</a:t>
            </a:r>
            <a:endParaRPr lang="zh-TW" altLang="en-US" sz="3600" b="1" dirty="0">
              <a:solidFill>
                <a:srgbClr val="FF0000"/>
              </a:solidFill>
            </a:endParaRPr>
          </a:p>
        </p:txBody>
      </p:sp>
      <p:pic>
        <p:nvPicPr>
          <p:cNvPr id="4" name="內容版面配置區 3"/>
          <p:cNvPicPr>
            <a:picLocks noGrp="1" noChangeAspect="1"/>
          </p:cNvPicPr>
          <p:nvPr>
            <p:ph idx="1"/>
          </p:nvPr>
        </p:nvPicPr>
        <p:blipFill>
          <a:blip r:embed="rId2"/>
          <a:stretch>
            <a:fillRect/>
          </a:stretch>
        </p:blipFill>
        <p:spPr>
          <a:xfrm>
            <a:off x="139148" y="791471"/>
            <a:ext cx="9004852" cy="6182107"/>
          </a:xfrm>
          <a:prstGeom prst="rect">
            <a:avLst/>
          </a:prstGeom>
        </p:spPr>
      </p:pic>
    </p:spTree>
    <p:extLst>
      <p:ext uri="{BB962C8B-B14F-4D97-AF65-F5344CB8AC3E}">
        <p14:creationId xmlns:p14="http://schemas.microsoft.com/office/powerpoint/2010/main" val="9900697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2171"/>
            <a:ext cx="8229600" cy="1143000"/>
          </a:xfrm>
        </p:spPr>
        <p:txBody>
          <a:bodyPr/>
          <a:lstStyle/>
          <a:p>
            <a:r>
              <a:rPr lang="zh-TW" altLang="en-US" dirty="0" smtClean="0"/>
              <a:t>個人健康紀錄相關 </a:t>
            </a:r>
            <a:r>
              <a:rPr lang="en-US" altLang="zh-TW" dirty="0" smtClean="0"/>
              <a:t>Resources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smtClean="0"/>
              <a:t>Patient:</a:t>
            </a:r>
            <a:r>
              <a:rPr lang="zh-TW" altLang="en-US" dirty="0" smtClean="0"/>
              <a:t> 病人基本資料</a:t>
            </a:r>
            <a:endParaRPr lang="en-US" altLang="zh-TW" dirty="0" smtClean="0"/>
          </a:p>
          <a:p>
            <a:endParaRPr lang="en-US" altLang="zh-TW" dirty="0"/>
          </a:p>
          <a:p>
            <a:r>
              <a:rPr lang="en-US" altLang="zh-TW" dirty="0" smtClean="0"/>
              <a:t>Condition:</a:t>
            </a:r>
            <a:r>
              <a:rPr lang="zh-TW" altLang="en-US" dirty="0" smtClean="0"/>
              <a:t>身體、心理、或日常生活狀況</a:t>
            </a:r>
            <a:endParaRPr lang="en-US" altLang="zh-TW" dirty="0" smtClean="0"/>
          </a:p>
          <a:p>
            <a:pPr lvl="1"/>
            <a:r>
              <a:rPr lang="en-US" altLang="zh-TW" dirty="0" smtClean="0"/>
              <a:t> </a:t>
            </a:r>
            <a:r>
              <a:rPr lang="zh-TW" altLang="en-US" dirty="0" smtClean="0"/>
              <a:t>心臟有裝支架、工作壓力大、需安排到院交通</a:t>
            </a:r>
            <a:r>
              <a:rPr lang="en-US" altLang="zh-TW" dirty="0" smtClean="0"/>
              <a:t>…</a:t>
            </a:r>
          </a:p>
          <a:p>
            <a:endParaRPr lang="en-US" altLang="zh-TW" dirty="0"/>
          </a:p>
          <a:p>
            <a:r>
              <a:rPr lang="en-US" altLang="zh-TW" dirty="0" smtClean="0"/>
              <a:t>Observation: </a:t>
            </a:r>
            <a:r>
              <a:rPr lang="zh-TW" altLang="en-US" dirty="0" smtClean="0"/>
              <a:t>檢查及觀察資訊</a:t>
            </a:r>
            <a:endParaRPr lang="en-US" altLang="zh-TW" dirty="0" smtClean="0"/>
          </a:p>
          <a:p>
            <a:pPr lvl="1"/>
            <a:r>
              <a:rPr lang="zh-TW" altLang="en-US" dirty="0" smtClean="0"/>
              <a:t>體重、血壓、心跳、檢驗值等</a:t>
            </a:r>
            <a:endParaRPr lang="en-US" altLang="zh-TW" dirty="0" smtClean="0"/>
          </a:p>
          <a:p>
            <a:pPr lvl="1"/>
            <a:endParaRPr lang="en-US" altLang="zh-TW" dirty="0"/>
          </a:p>
          <a:p>
            <a:r>
              <a:rPr lang="en-US" altLang="zh-TW" dirty="0" smtClean="0"/>
              <a:t>……</a:t>
            </a:r>
          </a:p>
          <a:p>
            <a:endParaRPr lang="zh-TW" altLang="en-US" dirty="0"/>
          </a:p>
        </p:txBody>
      </p:sp>
    </p:spTree>
    <p:extLst>
      <p:ext uri="{BB962C8B-B14F-4D97-AF65-F5344CB8AC3E}">
        <p14:creationId xmlns:p14="http://schemas.microsoft.com/office/powerpoint/2010/main" val="30588490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462337" y="396876"/>
            <a:ext cx="8229600" cy="857250"/>
          </a:xfrm>
          <a:extLst/>
        </p:spPr>
        <p:txBody>
          <a:bodyPr>
            <a:normAutofit/>
          </a:bodyPr>
          <a:lstStyle/>
          <a:p>
            <a:pPr>
              <a:defRPr/>
            </a:pPr>
            <a:r>
              <a:rPr lang="zh-TW" altLang="en-US" sz="27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TW" sz="27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FHIR </a:t>
            </a:r>
            <a:r>
              <a:rPr lang="en-US" altLang="zh-TW" sz="2700" b="1" u="sng" cap="all" dirty="0">
                <a:ln w="9000" cmpd="sng">
                  <a:solidFill>
                    <a:schemeClr val="accent4">
                      <a:shade val="50000"/>
                      <a:satMod val="120000"/>
                    </a:schemeClr>
                  </a:solidFill>
                  <a:prstDash val="solid"/>
                </a:ln>
                <a:solidFill>
                  <a:srgbClr val="FF0000"/>
                </a:solidFill>
                <a:effectLst>
                  <a:outerShdw blurRad="38100" dist="38100" dir="2700000" algn="tl">
                    <a:srgbClr val="000000">
                      <a:alpha val="43137"/>
                    </a:srgbClr>
                  </a:outerShdw>
                  <a:reflection blurRad="12700" stA="28000" endPos="45000" dist="1000" dir="5400000" sy="-100000" algn="bl" rotWithShape="0"/>
                </a:effectLst>
              </a:rPr>
              <a:t>PATIENT</a:t>
            </a:r>
            <a:r>
              <a:rPr lang="en-US" altLang="zh-TW" sz="27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resource example</a:t>
            </a:r>
          </a:p>
        </p:txBody>
      </p:sp>
      <p:sp>
        <p:nvSpPr>
          <p:cNvPr id="21507" name="投影片編號版面配置區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spcBef>
                <a:spcPct val="20000"/>
              </a:spcBef>
              <a:buFont typeface="Arial" charset="0"/>
              <a:buChar char="•"/>
              <a:defRPr sz="2400">
                <a:solidFill>
                  <a:schemeClr val="tx1"/>
                </a:solidFill>
                <a:latin typeface="Calibri" pitchFamily="34" charset="0"/>
                <a:ea typeface="新細明體" pitchFamily="18" charset="-120"/>
              </a:defRPr>
            </a:lvl1pPr>
            <a:lvl2pPr marL="557142" indent="-214285" algn="l" eaLnBrk="0" hangingPunct="0">
              <a:spcBef>
                <a:spcPct val="20000"/>
              </a:spcBef>
              <a:buFont typeface="Arial" charset="0"/>
              <a:buChar char="–"/>
              <a:defRPr sz="2100">
                <a:solidFill>
                  <a:schemeClr val="tx1"/>
                </a:solidFill>
                <a:latin typeface="Calibri" pitchFamily="34" charset="0"/>
                <a:ea typeface="新細明體" pitchFamily="18" charset="-120"/>
              </a:defRPr>
            </a:lvl2pPr>
            <a:lvl3pPr marL="857141" indent="-171428" algn="l" eaLnBrk="0" hangingPunct="0">
              <a:spcBef>
                <a:spcPct val="20000"/>
              </a:spcBef>
              <a:buFont typeface="Arial" charset="0"/>
              <a:buChar char="•"/>
              <a:defRPr sz="1800">
                <a:solidFill>
                  <a:schemeClr val="tx1"/>
                </a:solidFill>
                <a:latin typeface="Calibri" pitchFamily="34" charset="0"/>
                <a:ea typeface="新細明體" pitchFamily="18" charset="-120"/>
              </a:defRPr>
            </a:lvl3pPr>
            <a:lvl4pPr marL="1199997" indent="-171428" algn="l" eaLnBrk="0" hangingPunct="0">
              <a:spcBef>
                <a:spcPct val="20000"/>
              </a:spcBef>
              <a:buFont typeface="Arial" charset="0"/>
              <a:buChar char="–"/>
              <a:defRPr sz="1500">
                <a:solidFill>
                  <a:schemeClr val="tx1"/>
                </a:solidFill>
                <a:latin typeface="Calibri" pitchFamily="34" charset="0"/>
                <a:ea typeface="新細明體" pitchFamily="18" charset="-120"/>
              </a:defRPr>
            </a:lvl4pPr>
            <a:lvl5pPr marL="1542852" indent="-171428" algn="l" eaLnBrk="0" hangingPunct="0">
              <a:spcBef>
                <a:spcPct val="20000"/>
              </a:spcBef>
              <a:buFont typeface="Arial" charset="0"/>
              <a:buChar char="»"/>
              <a:defRPr sz="1500">
                <a:solidFill>
                  <a:schemeClr val="tx1"/>
                </a:solidFill>
                <a:latin typeface="Calibri" pitchFamily="34" charset="0"/>
                <a:ea typeface="新細明體" pitchFamily="18" charset="-120"/>
              </a:defRPr>
            </a:lvl5pPr>
            <a:lvl6pPr marL="1885709" indent="-171428" eaLnBrk="0" fontAlgn="base" hangingPunct="0">
              <a:spcBef>
                <a:spcPct val="20000"/>
              </a:spcBef>
              <a:spcAft>
                <a:spcPct val="0"/>
              </a:spcAft>
              <a:buFont typeface="Arial" charset="0"/>
              <a:buChar char="»"/>
              <a:defRPr sz="1500">
                <a:solidFill>
                  <a:schemeClr val="tx1"/>
                </a:solidFill>
                <a:latin typeface="Calibri" pitchFamily="34" charset="0"/>
                <a:ea typeface="新細明體" pitchFamily="18" charset="-120"/>
              </a:defRPr>
            </a:lvl6pPr>
            <a:lvl7pPr marL="2228565" indent="-171428" eaLnBrk="0" fontAlgn="base" hangingPunct="0">
              <a:spcBef>
                <a:spcPct val="20000"/>
              </a:spcBef>
              <a:spcAft>
                <a:spcPct val="0"/>
              </a:spcAft>
              <a:buFont typeface="Arial" charset="0"/>
              <a:buChar char="»"/>
              <a:defRPr sz="1500">
                <a:solidFill>
                  <a:schemeClr val="tx1"/>
                </a:solidFill>
                <a:latin typeface="Calibri" pitchFamily="34" charset="0"/>
                <a:ea typeface="新細明體" pitchFamily="18" charset="-120"/>
              </a:defRPr>
            </a:lvl7pPr>
            <a:lvl8pPr marL="2571422" indent="-171428" eaLnBrk="0" fontAlgn="base" hangingPunct="0">
              <a:spcBef>
                <a:spcPct val="20000"/>
              </a:spcBef>
              <a:spcAft>
                <a:spcPct val="0"/>
              </a:spcAft>
              <a:buFont typeface="Arial" charset="0"/>
              <a:buChar char="»"/>
              <a:defRPr sz="1500">
                <a:solidFill>
                  <a:schemeClr val="tx1"/>
                </a:solidFill>
                <a:latin typeface="Calibri" pitchFamily="34" charset="0"/>
                <a:ea typeface="新細明體" pitchFamily="18" charset="-120"/>
              </a:defRPr>
            </a:lvl8pPr>
            <a:lvl9pPr marL="2914277" indent="-171428" eaLnBrk="0" fontAlgn="base" hangingPunct="0">
              <a:spcBef>
                <a:spcPct val="20000"/>
              </a:spcBef>
              <a:spcAft>
                <a:spcPct val="0"/>
              </a:spcAft>
              <a:buFont typeface="Arial" charset="0"/>
              <a:buChar char="»"/>
              <a:defRPr sz="1500">
                <a:solidFill>
                  <a:schemeClr val="tx1"/>
                </a:solidFill>
                <a:latin typeface="Calibri" pitchFamily="34" charset="0"/>
                <a:ea typeface="新細明體" pitchFamily="18" charset="-120"/>
              </a:defRPr>
            </a:lvl9pPr>
          </a:lstStyle>
          <a:p>
            <a:pPr algn="r" eaLnBrk="1" hangingPunct="1">
              <a:spcBef>
                <a:spcPct val="0"/>
              </a:spcBef>
              <a:buFontTx/>
              <a:buNone/>
            </a:pPr>
            <a:fld id="{C7403757-B54D-41FC-970A-42DE6E175C3D}" type="slidenum">
              <a:rPr lang="zh-TW" altLang="en-US" sz="900">
                <a:solidFill>
                  <a:srgbClr val="898989"/>
                </a:solidFill>
                <a:latin typeface="Arial" charset="0"/>
              </a:rPr>
              <a:pPr algn="r" eaLnBrk="1" hangingPunct="1">
                <a:spcBef>
                  <a:spcPct val="0"/>
                </a:spcBef>
                <a:buFontTx/>
                <a:buNone/>
              </a:pPr>
              <a:t>41</a:t>
            </a:fld>
            <a:endParaRPr lang="zh-TW" altLang="en-US" sz="900">
              <a:solidFill>
                <a:srgbClr val="898989"/>
              </a:solidFill>
              <a:latin typeface="Arial" charset="0"/>
            </a:endParaRPr>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0" y="1538288"/>
            <a:ext cx="4341812" cy="410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9" name="文字方塊 1"/>
          <p:cNvSpPr txBox="1">
            <a:spLocks noChangeArrowheads="1"/>
          </p:cNvSpPr>
          <p:nvPr/>
        </p:nvSpPr>
        <p:spPr bwMode="auto">
          <a:xfrm>
            <a:off x="2771775" y="5697142"/>
            <a:ext cx="2736850" cy="27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55" tIns="34278" rIns="68555" bIns="34278">
            <a:spAutoFit/>
          </a:bodyPr>
          <a:lstStyle>
            <a:lvl1pPr algn="l"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algn="l"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algn="l"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algn="l"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algn="l"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lgn="ctr" eaLnBrk="1" hangingPunct="1">
              <a:spcBef>
                <a:spcPct val="0"/>
              </a:spcBef>
              <a:buFontTx/>
              <a:buNone/>
            </a:pPr>
            <a:r>
              <a:rPr lang="en-US" altLang="zh-TW" sz="1350">
                <a:solidFill>
                  <a:srgbClr val="000000"/>
                </a:solidFill>
                <a:latin typeface="Arial" charset="0"/>
              </a:rPr>
              <a:t>FHIR </a:t>
            </a:r>
            <a:r>
              <a:rPr lang="zh-TW" altLang="en-US" sz="1350">
                <a:solidFill>
                  <a:srgbClr val="000000"/>
                </a:solidFill>
                <a:latin typeface="Arial" charset="0"/>
              </a:rPr>
              <a:t>官網節錄</a:t>
            </a:r>
          </a:p>
        </p:txBody>
      </p:sp>
      <p:pic>
        <p:nvPicPr>
          <p:cNvPr id="215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38288"/>
            <a:ext cx="4572000" cy="410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9939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FHIR</a:t>
            </a:r>
            <a:r>
              <a:rPr lang="zh-TW" altLang="en-US" dirty="0" smtClean="0"/>
              <a:t> </a:t>
            </a:r>
            <a:r>
              <a:rPr lang="en-US" altLang="zh-TW" dirty="0" smtClean="0"/>
              <a:t>patient</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國際標</a:t>
            </a:r>
            <a:r>
              <a:rPr lang="zh-TW" altLang="en-US" dirty="0"/>
              <a:t>準</a:t>
            </a:r>
            <a:endParaRPr lang="en-US" altLang="zh-TW" dirty="0" smtClean="0"/>
          </a:p>
          <a:p>
            <a:pPr lvl="1"/>
            <a:r>
              <a:rPr lang="en-US" altLang="zh-TW" dirty="0"/>
              <a:t>https://www.hl7.org/fhir/patient.html</a:t>
            </a:r>
          </a:p>
          <a:p>
            <a:r>
              <a:rPr lang="zh-TW" altLang="en-US" dirty="0" smtClean="0"/>
              <a:t>台灣自訂</a:t>
            </a:r>
            <a:endParaRPr lang="en-US" altLang="zh-TW" dirty="0"/>
          </a:p>
          <a:p>
            <a:pPr lvl="1"/>
            <a:r>
              <a:rPr lang="en-US" altLang="zh-TW" dirty="0"/>
              <a:t>https://mos2718.github.io/FHIRspec/Spec/Patient/patient.html</a:t>
            </a:r>
            <a:endParaRPr lang="en-US" altLang="zh-TW" dirty="0" smtClean="0"/>
          </a:p>
          <a:p>
            <a:pPr lvl="1"/>
            <a:r>
              <a:rPr lang="zh-TW" altLang="en-US" dirty="0"/>
              <a:t>進一步確認我們需要的細部欄位規格，如</a:t>
            </a:r>
            <a:r>
              <a:rPr lang="en-US" altLang="zh-TW" dirty="0"/>
              <a:t>:</a:t>
            </a:r>
          </a:p>
          <a:p>
            <a:pPr lvl="2"/>
            <a:r>
              <a:rPr lang="zh-TW" altLang="en-US" dirty="0"/>
              <a:t>是否放身分證號，放哪裡</a:t>
            </a:r>
          </a:p>
          <a:p>
            <a:pPr lvl="2"/>
            <a:r>
              <a:rPr lang="zh-TW" altLang="en-US" dirty="0"/>
              <a:t>中文姓名、電話之基本格式</a:t>
            </a:r>
          </a:p>
          <a:p>
            <a:endParaRPr lang="zh-TW" altLang="en-US" dirty="0"/>
          </a:p>
        </p:txBody>
      </p:sp>
    </p:spTree>
    <p:extLst>
      <p:ext uri="{BB962C8B-B14F-4D97-AF65-F5344CB8AC3E}">
        <p14:creationId xmlns:p14="http://schemas.microsoft.com/office/powerpoint/2010/main" val="1114653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FHIR</a:t>
            </a:r>
            <a:r>
              <a:rPr lang="zh-TW" altLang="en-US" dirty="0" smtClean="0"/>
              <a:t> </a:t>
            </a:r>
            <a:r>
              <a:rPr lang="en-US" altLang="zh-TW" dirty="0" smtClean="0"/>
              <a:t>JSON</a:t>
            </a:r>
            <a:r>
              <a:rPr lang="zh-TW" altLang="en-US" dirty="0" smtClean="0"/>
              <a:t> 資料增修程式</a:t>
            </a:r>
            <a:r>
              <a:rPr lang="zh-TW" altLang="en-US" dirty="0"/>
              <a:t>範例</a:t>
            </a:r>
          </a:p>
        </p:txBody>
      </p:sp>
      <p:sp>
        <p:nvSpPr>
          <p:cNvPr id="3" name="內容版面配置區 2"/>
          <p:cNvSpPr>
            <a:spLocks noGrp="1"/>
          </p:cNvSpPr>
          <p:nvPr>
            <p:ph idx="1"/>
          </p:nvPr>
        </p:nvSpPr>
        <p:spPr/>
        <p:txBody>
          <a:bodyPr/>
          <a:lstStyle/>
          <a:p>
            <a:r>
              <a:rPr lang="en-US" altLang="zh-TW" dirty="0"/>
              <a:t>https://github.com/mos2718/JS-FHIR</a:t>
            </a:r>
            <a:endParaRPr lang="zh-TW" altLang="en-US" dirty="0"/>
          </a:p>
        </p:txBody>
      </p:sp>
    </p:spTree>
    <p:extLst>
      <p:ext uri="{BB962C8B-B14F-4D97-AF65-F5344CB8AC3E}">
        <p14:creationId xmlns:p14="http://schemas.microsoft.com/office/powerpoint/2010/main" val="3473414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FHIR</a:t>
            </a:r>
            <a:r>
              <a:rPr lang="zh-TW" altLang="en-US" dirty="0" smtClean="0"/>
              <a:t> </a:t>
            </a:r>
            <a:r>
              <a:rPr lang="en-US" altLang="zh-TW" dirty="0" smtClean="0"/>
              <a:t>condition</a:t>
            </a:r>
            <a:endParaRPr lang="zh-TW" altLang="en-US" dirty="0"/>
          </a:p>
        </p:txBody>
      </p:sp>
      <p:sp>
        <p:nvSpPr>
          <p:cNvPr id="3" name="內容版面配置區 2"/>
          <p:cNvSpPr>
            <a:spLocks noGrp="1"/>
          </p:cNvSpPr>
          <p:nvPr>
            <p:ph idx="1"/>
          </p:nvPr>
        </p:nvSpPr>
        <p:spPr>
          <a:xfrm>
            <a:off x="472611" y="1417638"/>
            <a:ext cx="8229600" cy="4525963"/>
          </a:xfrm>
        </p:spPr>
        <p:txBody>
          <a:bodyPr>
            <a:normAutofit fontScale="92500" lnSpcReduction="10000"/>
          </a:bodyPr>
          <a:lstStyle/>
          <a:p>
            <a:r>
              <a:rPr lang="zh-TW" altLang="en-US" dirty="0" smtClean="0"/>
              <a:t>國際標</a:t>
            </a:r>
            <a:r>
              <a:rPr lang="zh-TW" altLang="en-US" dirty="0"/>
              <a:t>準</a:t>
            </a:r>
            <a:endParaRPr lang="en-US" altLang="zh-TW" dirty="0" smtClean="0"/>
          </a:p>
          <a:p>
            <a:pPr lvl="1"/>
            <a:r>
              <a:rPr lang="en-US" altLang="zh-TW" dirty="0"/>
              <a:t>https://www.hl7.org/fhir/condition.html</a:t>
            </a:r>
          </a:p>
          <a:p>
            <a:r>
              <a:rPr lang="zh-TW" altLang="en-US" dirty="0" smtClean="0"/>
              <a:t>台灣自訂</a:t>
            </a:r>
            <a:endParaRPr lang="en-US" altLang="zh-TW" dirty="0"/>
          </a:p>
          <a:p>
            <a:pPr lvl="1"/>
            <a:r>
              <a:rPr lang="zh-TW" altLang="en-US" dirty="0" smtClean="0"/>
              <a:t>目前無</a:t>
            </a:r>
            <a:endParaRPr lang="en-US" altLang="zh-TW" dirty="0" smtClean="0"/>
          </a:p>
          <a:p>
            <a:pPr lvl="1"/>
            <a:r>
              <a:rPr lang="zh-TW" altLang="en-US" dirty="0" smtClean="0"/>
              <a:t>現行初診評估單範例</a:t>
            </a:r>
            <a:endParaRPr lang="en-US" altLang="zh-TW" dirty="0"/>
          </a:p>
          <a:p>
            <a:pPr lvl="2"/>
            <a:r>
              <a:rPr lang="en-US" altLang="zh-TW" dirty="0">
                <a:hlinkClick r:id="rId2"/>
              </a:rPr>
              <a:t>https://www.ntuh.gov.tw/OPD/DocLib25/%</a:t>
            </a:r>
            <a:r>
              <a:rPr lang="en-US" altLang="zh-TW" dirty="0" smtClean="0">
                <a:hlinkClick r:id="rId2"/>
              </a:rPr>
              <a:t>E9%96%80%E8%A8%BA%E5%88%9D%E8%A8%BA%E7%97%85%E4%BA%BA%E8%A9%95%E4%BC%B0%E8%A1%A8.pdf</a:t>
            </a:r>
            <a:endParaRPr lang="en-US" altLang="zh-TW" dirty="0" smtClean="0"/>
          </a:p>
          <a:p>
            <a:pPr lvl="1"/>
            <a:r>
              <a:rPr lang="zh-TW" altLang="en-US" dirty="0" smtClean="0"/>
              <a:t>需</a:t>
            </a:r>
            <a:r>
              <a:rPr lang="zh-TW" altLang="en-US" b="1" dirty="0" smtClean="0">
                <a:solidFill>
                  <a:srgbClr val="FF0000"/>
                </a:solidFill>
              </a:rPr>
              <a:t>志願者</a:t>
            </a:r>
            <a:r>
              <a:rPr lang="zh-TW" altLang="en-US" dirty="0" smtClean="0"/>
              <a:t>整理各式範例及開發網頁表單</a:t>
            </a:r>
            <a:endParaRPr lang="en-US" altLang="zh-TW" dirty="0" smtClean="0"/>
          </a:p>
          <a:p>
            <a:pPr lvl="2"/>
            <a:r>
              <a:rPr lang="zh-TW" altLang="en-US" dirty="0" smtClean="0"/>
              <a:t>國際上之醫資標準志工</a:t>
            </a:r>
            <a:endParaRPr lang="en-US" altLang="zh-TW" dirty="0"/>
          </a:p>
          <a:p>
            <a:pPr lvl="3"/>
            <a:r>
              <a:rPr lang="en-US" altLang="zh-TW" dirty="0"/>
              <a:t>https://www.ihe.net/participate/volunteer_spotlight/</a:t>
            </a:r>
            <a:endParaRPr lang="en-US" altLang="zh-TW" dirty="0" smtClean="0"/>
          </a:p>
          <a:p>
            <a:pPr lvl="1"/>
            <a:endParaRPr lang="zh-TW" altLang="en-US" dirty="0"/>
          </a:p>
        </p:txBody>
      </p:sp>
    </p:spTree>
    <p:extLst>
      <p:ext uri="{BB962C8B-B14F-4D97-AF65-F5344CB8AC3E}">
        <p14:creationId xmlns:p14="http://schemas.microsoft.com/office/powerpoint/2010/main" val="3960545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FHIR</a:t>
            </a:r>
            <a:r>
              <a:rPr lang="zh-TW" altLang="en-US" dirty="0" smtClean="0"/>
              <a:t> </a:t>
            </a:r>
            <a:r>
              <a:rPr lang="en-US" altLang="zh-TW" dirty="0" smtClean="0"/>
              <a:t>observation</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國際標</a:t>
            </a:r>
            <a:r>
              <a:rPr lang="zh-TW" altLang="en-US" dirty="0"/>
              <a:t>準</a:t>
            </a:r>
            <a:endParaRPr lang="en-US" altLang="zh-TW" dirty="0" smtClean="0"/>
          </a:p>
          <a:p>
            <a:pPr lvl="1"/>
            <a:r>
              <a:rPr lang="en-US" altLang="zh-TW" dirty="0">
                <a:hlinkClick r:id="rId2"/>
              </a:rPr>
              <a:t>https://</a:t>
            </a:r>
            <a:r>
              <a:rPr lang="en-US" altLang="zh-TW" dirty="0" smtClean="0">
                <a:hlinkClick r:id="rId2"/>
              </a:rPr>
              <a:t>www.hl7.org/fhir/observation.html</a:t>
            </a:r>
            <a:endParaRPr lang="en-US" altLang="zh-TW" dirty="0" smtClean="0"/>
          </a:p>
          <a:p>
            <a:r>
              <a:rPr lang="zh-TW" altLang="en-US" dirty="0"/>
              <a:t>台灣自訂</a:t>
            </a:r>
          </a:p>
          <a:p>
            <a:pPr lvl="1"/>
            <a:r>
              <a:rPr lang="en-US" altLang="zh-TW" dirty="0"/>
              <a:t>https://github.com/mos2718/FHIRspec/tree/master/Spec/Observation</a:t>
            </a:r>
          </a:p>
          <a:p>
            <a:r>
              <a:rPr lang="zh-TW" altLang="en-US" dirty="0"/>
              <a:t>應用情境</a:t>
            </a:r>
          </a:p>
          <a:p>
            <a:pPr lvl="1"/>
            <a:r>
              <a:rPr lang="zh-TW" altLang="en-US" dirty="0"/>
              <a:t>居家生理記錄、檢驗及病理、醫學影像發現</a:t>
            </a:r>
            <a:r>
              <a:rPr lang="en-US" altLang="zh-TW" dirty="0" smtClean="0"/>
              <a:t>…</a:t>
            </a:r>
          </a:p>
          <a:p>
            <a:pPr lvl="1"/>
            <a:r>
              <a:rPr lang="zh-TW" altLang="en-US" dirty="0" smtClean="0"/>
              <a:t>可在健康平台建立相關資料</a:t>
            </a:r>
            <a:endParaRPr lang="en-US" altLang="zh-TW" dirty="0"/>
          </a:p>
          <a:p>
            <a:endParaRPr lang="zh-TW" altLang="en-US" dirty="0"/>
          </a:p>
        </p:txBody>
      </p:sp>
    </p:spTree>
    <p:extLst>
      <p:ext uri="{BB962C8B-B14F-4D97-AF65-F5344CB8AC3E}">
        <p14:creationId xmlns:p14="http://schemas.microsoft.com/office/powerpoint/2010/main" val="230653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醫資標準在中文地區推展之需求</a:t>
            </a:r>
            <a:r>
              <a:rPr lang="en-US" altLang="zh-TW" dirty="0" smtClean="0"/>
              <a:t/>
            </a:r>
            <a:br>
              <a:rPr lang="en-US" altLang="zh-TW" dirty="0" smtClean="0"/>
            </a:br>
            <a:r>
              <a:rPr lang="zh-TW" altLang="en-US" b="1" dirty="0" smtClean="0">
                <a:solidFill>
                  <a:srgbClr val="FF0000"/>
                </a:solidFill>
              </a:rPr>
              <a:t>簡單</a:t>
            </a:r>
            <a:r>
              <a:rPr lang="zh-TW" altLang="en-US" b="1" dirty="0">
                <a:solidFill>
                  <a:srgbClr val="FF0000"/>
                </a:solidFill>
              </a:rPr>
              <a:t>化</a:t>
            </a:r>
          </a:p>
        </p:txBody>
      </p:sp>
      <p:sp>
        <p:nvSpPr>
          <p:cNvPr id="3" name="內容版面配置區 2"/>
          <p:cNvSpPr>
            <a:spLocks noGrp="1"/>
          </p:cNvSpPr>
          <p:nvPr>
            <p:ph idx="1"/>
          </p:nvPr>
        </p:nvSpPr>
        <p:spPr/>
        <p:txBody>
          <a:bodyPr>
            <a:normAutofit/>
          </a:bodyPr>
          <a:lstStyle/>
          <a:p>
            <a:r>
              <a:rPr lang="en-US" altLang="zh-TW" dirty="0" smtClean="0"/>
              <a:t>FHIR</a:t>
            </a:r>
            <a:r>
              <a:rPr lang="zh-TW" altLang="en-US" dirty="0" smtClean="0"/>
              <a:t> 中文翻譯</a:t>
            </a:r>
            <a:endParaRPr lang="en-US" altLang="zh-TW" dirty="0"/>
          </a:p>
          <a:p>
            <a:pPr lvl="1"/>
            <a:r>
              <a:rPr lang="en-US" altLang="zh-TW" dirty="0" smtClean="0">
                <a:hlinkClick r:id="rId2"/>
              </a:rPr>
              <a:t>https</a:t>
            </a:r>
            <a:r>
              <a:rPr lang="en-US" altLang="zh-TW" dirty="0">
                <a:hlinkClick r:id="rId2"/>
              </a:rPr>
              <a:t>://</a:t>
            </a:r>
            <a:r>
              <a:rPr lang="en-US" altLang="zh-TW" dirty="0" smtClean="0">
                <a:hlinkClick r:id="rId2"/>
              </a:rPr>
              <a:t>github.com/wanghaisheng/fhir-cn/blob/source/README.md</a:t>
            </a:r>
            <a:endParaRPr lang="en-US" altLang="zh-TW" dirty="0" smtClean="0"/>
          </a:p>
          <a:p>
            <a:r>
              <a:rPr lang="zh-TW" altLang="en-US" dirty="0"/>
              <a:t>腎臟病 </a:t>
            </a:r>
            <a:r>
              <a:rPr lang="en-US" altLang="zh-TW" dirty="0"/>
              <a:t>FHIR </a:t>
            </a:r>
            <a:r>
              <a:rPr lang="zh-TW" altLang="en-US" dirty="0"/>
              <a:t>範例</a:t>
            </a:r>
          </a:p>
          <a:p>
            <a:pPr lvl="1"/>
            <a:r>
              <a:rPr lang="en-US" altLang="zh-TW" dirty="0"/>
              <a:t>https://github.com/chronic-care/sample-data/tree/master/ckd </a:t>
            </a:r>
          </a:p>
          <a:p>
            <a:r>
              <a:rPr lang="zh-TW" altLang="en-US" dirty="0" smtClean="0"/>
              <a:t>目前很缺簡單之資料及程式範例</a:t>
            </a:r>
            <a:endParaRPr lang="en-US" altLang="zh-TW" dirty="0" smtClean="0"/>
          </a:p>
          <a:p>
            <a:pPr lvl="1"/>
            <a:r>
              <a:rPr lang="zh-TW" altLang="en-US" dirty="0" smtClean="0"/>
              <a:t>很需要有勇氣與毅力的同學來挑戰</a:t>
            </a:r>
            <a:endParaRPr lang="en-US" altLang="zh-TW" dirty="0" smtClean="0"/>
          </a:p>
          <a:p>
            <a:endParaRPr lang="zh-TW" altLang="en-US" dirty="0"/>
          </a:p>
        </p:txBody>
      </p:sp>
    </p:spTree>
    <p:extLst>
      <p:ext uri="{BB962C8B-B14F-4D97-AF65-F5344CB8AC3E}">
        <p14:creationId xmlns:p14="http://schemas.microsoft.com/office/powerpoint/2010/main" val="2050667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44404" y="0"/>
            <a:ext cx="7886700" cy="994172"/>
          </a:xfrm>
        </p:spPr>
        <p:txBody>
          <a:bodyPr/>
          <a:lstStyle/>
          <a:p>
            <a:pPr algn="ctr"/>
            <a:r>
              <a:rPr lang="en-US" altLang="zh-TW" dirty="0" err="1" smtClean="0"/>
              <a:t>FHIR</a:t>
            </a:r>
            <a:r>
              <a:rPr lang="zh-TW" altLang="en-US" dirty="0" smtClean="0"/>
              <a:t> 中文簡易說明</a:t>
            </a:r>
            <a:r>
              <a:rPr lang="en-US" altLang="zh-TW" dirty="0" smtClean="0"/>
              <a:t>(</a:t>
            </a:r>
            <a:r>
              <a:rPr lang="zh-TW" altLang="en-US" dirty="0" smtClean="0"/>
              <a:t>進行中</a:t>
            </a:r>
            <a:r>
              <a:rPr lang="en-US" altLang="zh-TW" dirty="0" smtClean="0"/>
              <a:t>)</a:t>
            </a:r>
            <a:endParaRPr lang="zh-TW" altLang="en-US" dirty="0"/>
          </a:p>
        </p:txBody>
      </p:sp>
      <p:sp>
        <p:nvSpPr>
          <p:cNvPr id="3" name="內容版面配置區 2"/>
          <p:cNvSpPr>
            <a:spLocks noGrp="1"/>
          </p:cNvSpPr>
          <p:nvPr>
            <p:ph idx="1"/>
          </p:nvPr>
        </p:nvSpPr>
        <p:spPr>
          <a:xfrm>
            <a:off x="743998" y="6090479"/>
            <a:ext cx="7886700" cy="490851"/>
          </a:xfrm>
        </p:spPr>
        <p:txBody>
          <a:bodyPr>
            <a:normAutofit fontScale="40000" lnSpcReduction="20000"/>
          </a:bodyPr>
          <a:lstStyle/>
          <a:p>
            <a:r>
              <a:rPr lang="en-US" altLang="zh-TW" dirty="0" err="1" smtClean="0"/>
              <a:t>github</a:t>
            </a:r>
            <a:r>
              <a:rPr lang="en-US" altLang="zh-TW" dirty="0" smtClean="0"/>
              <a:t> </a:t>
            </a:r>
            <a:r>
              <a:rPr lang="zh-TW" altLang="en-US" dirty="0" smtClean="0"/>
              <a:t>連結</a:t>
            </a:r>
            <a:r>
              <a:rPr lang="en-US" altLang="zh-TW" dirty="0" smtClean="0"/>
              <a:t>:</a:t>
            </a:r>
            <a:r>
              <a:rPr lang="zh-TW" altLang="en-US" dirty="0" smtClean="0"/>
              <a:t> </a:t>
            </a:r>
            <a:r>
              <a:rPr lang="en-US" altLang="zh-TW" dirty="0" smtClean="0"/>
              <a:t>https</a:t>
            </a:r>
            <a:r>
              <a:rPr lang="en-US" altLang="zh-TW" dirty="0"/>
              <a:t>://</a:t>
            </a:r>
            <a:r>
              <a:rPr lang="en-US" altLang="zh-TW" dirty="0" err="1"/>
              <a:t>github.com</a:t>
            </a:r>
            <a:r>
              <a:rPr lang="en-US" altLang="zh-TW" dirty="0"/>
              <a:t>/</a:t>
            </a:r>
            <a:r>
              <a:rPr lang="en-US" altLang="zh-TW" dirty="0" err="1"/>
              <a:t>mos2718</a:t>
            </a:r>
            <a:r>
              <a:rPr lang="en-US" altLang="zh-TW" dirty="0"/>
              <a:t>/</a:t>
            </a:r>
            <a:r>
              <a:rPr lang="en-US" altLang="zh-TW" dirty="0" err="1"/>
              <a:t>FHIRspec</a:t>
            </a:r>
            <a:endParaRPr lang="en-US" altLang="zh-TW" dirty="0" smtClean="0"/>
          </a:p>
          <a:p>
            <a:r>
              <a:rPr lang="zh-TW" altLang="en-US" dirty="0" smtClean="0"/>
              <a:t>範圍龐大，但有許多具潛力應用</a:t>
            </a:r>
            <a:r>
              <a:rPr lang="en-US" altLang="zh-TW" dirty="0" smtClean="0"/>
              <a:t>(</a:t>
            </a:r>
            <a:r>
              <a:rPr lang="zh-TW" altLang="en-US" dirty="0" smtClean="0"/>
              <a:t>須許多人協助</a:t>
            </a:r>
            <a:r>
              <a:rPr lang="en-US" altLang="zh-TW" dirty="0" smtClean="0"/>
              <a:t>)</a:t>
            </a:r>
            <a:endParaRPr lang="zh-TW"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64" y="1285283"/>
            <a:ext cx="8856324" cy="4416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9900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確立標準</a:t>
            </a:r>
          </a:p>
        </p:txBody>
      </p:sp>
      <p:sp>
        <p:nvSpPr>
          <p:cNvPr id="3" name="內容版面配置區 2"/>
          <p:cNvSpPr>
            <a:spLocks noGrp="1"/>
          </p:cNvSpPr>
          <p:nvPr>
            <p:ph idx="1"/>
          </p:nvPr>
        </p:nvSpPr>
        <p:spPr/>
        <p:txBody>
          <a:bodyPr/>
          <a:lstStyle/>
          <a:p>
            <a:r>
              <a:rPr lang="zh-TW" altLang="en-US" dirty="0" smtClean="0"/>
              <a:t>國際標準</a:t>
            </a:r>
            <a:r>
              <a:rPr lang="zh-TW" altLang="en-US" dirty="0"/>
              <a:t>文件 內容</a:t>
            </a:r>
            <a:r>
              <a:rPr lang="zh-TW" altLang="en-US" dirty="0" smtClean="0"/>
              <a:t>龐大廣泛</a:t>
            </a:r>
            <a:endParaRPr lang="en-US" altLang="zh-TW" dirty="0" smtClean="0"/>
          </a:p>
          <a:p>
            <a:pPr lvl="1"/>
            <a:r>
              <a:rPr lang="zh-TW" altLang="en-US" dirty="0" smtClean="0"/>
              <a:t> </a:t>
            </a:r>
            <a:r>
              <a:rPr lang="zh-TW" altLang="en-US" dirty="0"/>
              <a:t>一般 </a:t>
            </a:r>
            <a:r>
              <a:rPr lang="en-US" altLang="zh-TW" dirty="0"/>
              <a:t>IT </a:t>
            </a:r>
            <a:r>
              <a:rPr lang="zh-TW" altLang="en-US" dirty="0" smtClean="0"/>
              <a:t>人員不易了解</a:t>
            </a:r>
            <a:endParaRPr lang="en-US" altLang="zh-TW" dirty="0" smtClean="0"/>
          </a:p>
          <a:p>
            <a:pPr lvl="1"/>
            <a:r>
              <a:rPr lang="zh-TW" altLang="en-US" dirty="0"/>
              <a:t>內含許多可選用欄位</a:t>
            </a:r>
          </a:p>
          <a:p>
            <a:endParaRPr lang="en-US" altLang="zh-TW" dirty="0" smtClean="0"/>
          </a:p>
          <a:p>
            <a:r>
              <a:rPr lang="zh-TW" altLang="en-US" dirty="0" smtClean="0"/>
              <a:t>可依各</a:t>
            </a:r>
            <a:r>
              <a:rPr lang="zh-TW" altLang="en-US" dirty="0"/>
              <a:t>地區及國家</a:t>
            </a:r>
            <a:r>
              <a:rPr lang="zh-TW" altLang="en-US" dirty="0" smtClean="0"/>
              <a:t>現況，及專業醫療需求，確立標準細部規範</a:t>
            </a:r>
            <a:endParaRPr lang="zh-TW" altLang="en-US" dirty="0"/>
          </a:p>
          <a:p>
            <a:pPr lvl="1"/>
            <a:r>
              <a:rPr lang="zh-TW" altLang="en-US" b="1" dirty="0" smtClean="0">
                <a:solidFill>
                  <a:srgbClr val="FF0000"/>
                </a:solidFill>
              </a:rPr>
              <a:t>提供簡易中文說明及範例</a:t>
            </a:r>
            <a:endParaRPr lang="zh-TW" altLang="en-US" b="1" dirty="0">
              <a:solidFill>
                <a:srgbClr val="FF0000"/>
              </a:solidFill>
            </a:endParaRPr>
          </a:p>
        </p:txBody>
      </p:sp>
    </p:spTree>
    <p:extLst>
      <p:ext uri="{BB962C8B-B14F-4D97-AF65-F5344CB8AC3E}">
        <p14:creationId xmlns:p14="http://schemas.microsoft.com/office/powerpoint/2010/main" val="1276430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983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應用情境</a:t>
            </a:r>
            <a:endParaRPr lang="zh-TW" altLang="en-US" dirty="0"/>
          </a:p>
        </p:txBody>
      </p:sp>
      <p:sp>
        <p:nvSpPr>
          <p:cNvPr id="3" name="內容版面配置區 2"/>
          <p:cNvSpPr>
            <a:spLocks noGrp="1"/>
          </p:cNvSpPr>
          <p:nvPr>
            <p:ph idx="1"/>
          </p:nvPr>
        </p:nvSpPr>
        <p:spPr/>
        <p:txBody>
          <a:bodyPr/>
          <a:lstStyle/>
          <a:p>
            <a:r>
              <a:rPr lang="zh-TW" altLang="en-US" dirty="0" smtClean="0"/>
              <a:t>用藥、生理量測、飲食、及健康紀錄</a:t>
            </a:r>
            <a:endParaRPr lang="en-US" altLang="zh-TW" dirty="0" smtClean="0"/>
          </a:p>
          <a:p>
            <a:pPr lvl="1"/>
            <a:r>
              <a:rPr lang="zh-TW" altLang="en-US" dirty="0" smtClean="0"/>
              <a:t>里民供餐 </a:t>
            </a:r>
            <a:r>
              <a:rPr lang="en-US" altLang="zh-TW" dirty="0" smtClean="0"/>
              <a:t>+</a:t>
            </a:r>
            <a:r>
              <a:rPr lang="zh-TW" altLang="en-US" dirty="0" smtClean="0"/>
              <a:t> 生理量測</a:t>
            </a:r>
            <a:endParaRPr lang="en-US" altLang="zh-TW" dirty="0" smtClean="0"/>
          </a:p>
          <a:p>
            <a:pPr lvl="1"/>
            <a:r>
              <a:rPr lang="zh-TW" altLang="en-US" dirty="0" smtClean="0"/>
              <a:t>居家訪視</a:t>
            </a:r>
            <a:r>
              <a:rPr lang="en-US" altLang="zh-TW" dirty="0" smtClean="0"/>
              <a:t>(or </a:t>
            </a:r>
            <a:r>
              <a:rPr lang="zh-TW" altLang="en-US" dirty="0" smtClean="0"/>
              <a:t>視訊</a:t>
            </a:r>
            <a:r>
              <a:rPr lang="en-US" altLang="zh-TW" dirty="0" smtClean="0"/>
              <a:t>)</a:t>
            </a:r>
            <a:r>
              <a:rPr lang="zh-TW" altLang="en-US" dirty="0" smtClean="0"/>
              <a:t> </a:t>
            </a:r>
            <a:r>
              <a:rPr lang="en-US" altLang="zh-TW" dirty="0" smtClean="0"/>
              <a:t>+</a:t>
            </a:r>
            <a:r>
              <a:rPr lang="zh-TW" altLang="en-US" dirty="0" smtClean="0"/>
              <a:t> 生理量測</a:t>
            </a:r>
            <a:r>
              <a:rPr lang="en-US" altLang="zh-TW" dirty="0" smtClean="0"/>
              <a:t>+</a:t>
            </a:r>
            <a:r>
              <a:rPr lang="zh-TW" altLang="en-US" dirty="0" smtClean="0"/>
              <a:t> 用藥管理 </a:t>
            </a:r>
            <a:endParaRPr lang="en-US" altLang="zh-TW" dirty="0" smtClean="0"/>
          </a:p>
          <a:p>
            <a:pPr lvl="1"/>
            <a:r>
              <a:rPr lang="zh-TW" altLang="en-US" dirty="0" smtClean="0"/>
              <a:t>居家及照護中心用藥管理</a:t>
            </a:r>
            <a:endParaRPr lang="en-US" altLang="zh-TW" dirty="0" smtClean="0"/>
          </a:p>
          <a:p>
            <a:r>
              <a:rPr lang="zh-TW" altLang="en-US" dirty="0" smtClean="0"/>
              <a:t>掛號及活動管理</a:t>
            </a:r>
            <a:endParaRPr lang="en-US" altLang="zh-TW" dirty="0" smtClean="0"/>
          </a:p>
          <a:p>
            <a:pPr lvl="1"/>
            <a:r>
              <a:rPr lang="zh-TW" altLang="en-US" dirty="0" smtClean="0"/>
              <a:t>診所</a:t>
            </a:r>
            <a:r>
              <a:rPr lang="zh-TW" altLang="en-US" dirty="0"/>
              <a:t>網路</a:t>
            </a:r>
            <a:r>
              <a:rPr lang="zh-TW" altLang="en-US" dirty="0" smtClean="0"/>
              <a:t>掛號</a:t>
            </a:r>
            <a:endParaRPr lang="en-US" altLang="zh-TW" dirty="0" smtClean="0"/>
          </a:p>
          <a:p>
            <a:pPr lvl="1"/>
            <a:r>
              <a:rPr lang="zh-TW" altLang="en-US" dirty="0"/>
              <a:t>社區及社群健康活動管理 </a:t>
            </a:r>
            <a:r>
              <a:rPr lang="en-US" altLang="zh-TW" dirty="0"/>
              <a:t>(</a:t>
            </a:r>
            <a:r>
              <a:rPr lang="zh-TW" altLang="en-US" dirty="0"/>
              <a:t>含健康促進、義診、及篩檢</a:t>
            </a:r>
            <a:r>
              <a:rPr lang="en-US" altLang="zh-TW" dirty="0"/>
              <a:t>)</a:t>
            </a:r>
            <a:endParaRPr lang="zh-TW" altLang="en-US" dirty="0"/>
          </a:p>
          <a:p>
            <a:endParaRPr lang="zh-TW" altLang="en-US" dirty="0"/>
          </a:p>
        </p:txBody>
      </p:sp>
    </p:spTree>
    <p:extLst>
      <p:ext uri="{BB962C8B-B14F-4D97-AF65-F5344CB8AC3E}">
        <p14:creationId xmlns:p14="http://schemas.microsoft.com/office/powerpoint/2010/main" val="149112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林口</a:t>
            </a:r>
            <a:r>
              <a:rPr lang="zh-TW" altLang="en-US" dirty="0" smtClean="0"/>
              <a:t>區公所建議試辦</a:t>
            </a:r>
            <a:r>
              <a:rPr lang="zh-TW" altLang="en-US" dirty="0"/>
              <a:t>點，</a:t>
            </a:r>
          </a:p>
        </p:txBody>
      </p:sp>
      <p:sp>
        <p:nvSpPr>
          <p:cNvPr id="3" name="內容版面配置區 2"/>
          <p:cNvSpPr>
            <a:spLocks noGrp="1"/>
          </p:cNvSpPr>
          <p:nvPr>
            <p:ph idx="1"/>
          </p:nvPr>
        </p:nvSpPr>
        <p:spPr/>
        <p:txBody>
          <a:bodyPr/>
          <a:lstStyle/>
          <a:p>
            <a:r>
              <a:rPr lang="zh-TW" altLang="en-US" dirty="0" smtClean="0"/>
              <a:t>新</a:t>
            </a:r>
            <a:r>
              <a:rPr lang="zh-TW" altLang="en-US" dirty="0"/>
              <a:t>北市政府林口區西林市民活動中心</a:t>
            </a:r>
          </a:p>
          <a:p>
            <a:r>
              <a:rPr lang="zh-TW" altLang="en-US" dirty="0" smtClean="0"/>
              <a:t>林口</a:t>
            </a:r>
            <a:r>
              <a:rPr lang="zh-TW" altLang="en-US" dirty="0"/>
              <a:t>仁愛公共托老中心財團法人大樹社會福利基金會林口仁愛公共托老中心</a:t>
            </a:r>
          </a:p>
          <a:p>
            <a:r>
              <a:rPr lang="zh-TW" altLang="en-US" dirty="0" smtClean="0"/>
              <a:t>財團法人</a:t>
            </a:r>
            <a:r>
              <a:rPr lang="zh-TW" altLang="en-US" dirty="0"/>
              <a:t>竹林山觀音寺附設鶴齡交誼</a:t>
            </a:r>
            <a:r>
              <a:rPr lang="zh-TW" altLang="en-US" dirty="0" smtClean="0"/>
              <a:t>中心</a:t>
            </a:r>
            <a:endParaRPr lang="en-US" altLang="zh-TW" dirty="0"/>
          </a:p>
          <a:p>
            <a:endParaRPr lang="en-US" altLang="zh-TW" dirty="0" smtClean="0"/>
          </a:p>
          <a:p>
            <a:r>
              <a:rPr lang="zh-TW" altLang="en-US" dirty="0" smtClean="0"/>
              <a:t>建議先系統分析及規畫模擬系統</a:t>
            </a:r>
            <a:endParaRPr lang="en-US" altLang="zh-TW" dirty="0" smtClean="0"/>
          </a:p>
          <a:p>
            <a:pPr lvl="1"/>
            <a:r>
              <a:rPr lang="zh-TW" altLang="en-US" dirty="0" smtClean="0"/>
              <a:t>後續找專家討論確立規格</a:t>
            </a:r>
            <a:r>
              <a:rPr lang="en-US" altLang="zh-TW" dirty="0" smtClean="0"/>
              <a:t>(</a:t>
            </a:r>
            <a:r>
              <a:rPr lang="zh-TW" altLang="en-US" b="1" dirty="0" smtClean="0">
                <a:solidFill>
                  <a:srgbClr val="FF0000"/>
                </a:solidFill>
              </a:rPr>
              <a:t>可能包含主管單位專家</a:t>
            </a:r>
            <a:r>
              <a:rPr lang="en-US" altLang="zh-TW" b="1" dirty="0" smtClean="0">
                <a:solidFill>
                  <a:srgbClr val="FF0000"/>
                </a:solidFill>
              </a:rPr>
              <a:t>)</a:t>
            </a:r>
          </a:p>
          <a:p>
            <a:endParaRPr lang="zh-TW" altLang="en-US" dirty="0"/>
          </a:p>
        </p:txBody>
      </p:sp>
    </p:spTree>
    <p:extLst>
      <p:ext uri="{BB962C8B-B14F-4D97-AF65-F5344CB8AC3E}">
        <p14:creationId xmlns:p14="http://schemas.microsoft.com/office/powerpoint/2010/main" val="822256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77687" y="0"/>
            <a:ext cx="8229600" cy="1143000"/>
          </a:xfrm>
        </p:spPr>
        <p:txBody>
          <a:bodyPr/>
          <a:lstStyle/>
          <a:p>
            <a:r>
              <a:rPr lang="zh-TW" altLang="en-US" dirty="0" smtClean="0"/>
              <a:t>應用情</a:t>
            </a:r>
            <a:r>
              <a:rPr lang="zh-TW" altLang="en-US" dirty="0"/>
              <a:t>境</a:t>
            </a:r>
          </a:p>
        </p:txBody>
      </p:sp>
      <p:sp>
        <p:nvSpPr>
          <p:cNvPr id="3" name="內容版面配置區 2"/>
          <p:cNvSpPr>
            <a:spLocks noGrp="1"/>
          </p:cNvSpPr>
          <p:nvPr>
            <p:ph idx="1"/>
          </p:nvPr>
        </p:nvSpPr>
        <p:spPr>
          <a:xfrm>
            <a:off x="417443" y="983974"/>
            <a:ext cx="8229600" cy="4525963"/>
          </a:xfrm>
        </p:spPr>
        <p:txBody>
          <a:bodyPr/>
          <a:lstStyle/>
          <a:p>
            <a:r>
              <a:rPr lang="zh-TW" altLang="en-US" dirty="0" smtClean="0"/>
              <a:t>假名化個人健康紀錄</a:t>
            </a:r>
            <a:endParaRPr lang="en-US" altLang="zh-TW" dirty="0" smtClean="0"/>
          </a:p>
          <a:p>
            <a:pPr lvl="1"/>
            <a:r>
              <a:rPr lang="zh-TW" altLang="en-US" dirty="0" smtClean="0"/>
              <a:t>慢性病管理</a:t>
            </a:r>
            <a:endParaRPr lang="en-US" altLang="zh-TW" dirty="0" smtClean="0"/>
          </a:p>
          <a:p>
            <a:pPr lvl="1"/>
            <a:r>
              <a:rPr lang="zh-TW" altLang="en-US" dirty="0" smtClean="0"/>
              <a:t>活動通知</a:t>
            </a:r>
            <a:r>
              <a:rPr lang="en-US" altLang="zh-TW" dirty="0" smtClean="0"/>
              <a:t>(</a:t>
            </a:r>
            <a:r>
              <a:rPr lang="zh-TW" altLang="en-US" dirty="0" smtClean="0"/>
              <a:t>如健康促進及篩檢</a:t>
            </a:r>
            <a:r>
              <a:rPr lang="en-US" altLang="zh-TW" dirty="0" smtClean="0"/>
              <a:t>)</a:t>
            </a:r>
          </a:p>
          <a:p>
            <a:pPr lvl="1"/>
            <a:r>
              <a:rPr lang="zh-TW" altLang="en-US" dirty="0" smtClean="0"/>
              <a:t>篩檢異常、癌症、罕見疾病就醫建議</a:t>
            </a:r>
            <a:endParaRPr lang="en-US" altLang="zh-TW" dirty="0" smtClean="0"/>
          </a:p>
          <a:p>
            <a:pPr lvl="1"/>
            <a:r>
              <a:rPr lang="zh-TW" altLang="en-US" dirty="0" smtClean="0"/>
              <a:t>健康</a:t>
            </a:r>
            <a:r>
              <a:rPr lang="zh-TW" altLang="en-US" dirty="0"/>
              <a:t>醫療</a:t>
            </a:r>
            <a:r>
              <a:rPr lang="zh-TW" altLang="en-US" dirty="0" smtClean="0"/>
              <a:t>資訊假名</a:t>
            </a:r>
            <a:r>
              <a:rPr lang="zh-TW" altLang="en-US" dirty="0"/>
              <a:t>線上</a:t>
            </a:r>
            <a:r>
              <a:rPr lang="zh-TW" altLang="en-US" dirty="0" smtClean="0"/>
              <a:t>諮詢</a:t>
            </a:r>
            <a:endParaRPr lang="en-US" altLang="zh-TW" dirty="0" smtClean="0"/>
          </a:p>
          <a:p>
            <a:pPr lvl="1"/>
            <a:r>
              <a:rPr lang="zh-TW" altLang="en-US" dirty="0"/>
              <a:t>參與風險預測評估</a:t>
            </a:r>
          </a:p>
          <a:p>
            <a:pPr lvl="1"/>
            <a:endParaRPr lang="en-US" altLang="zh-TW" dirty="0" smtClean="0"/>
          </a:p>
          <a:p>
            <a:pPr lvl="1"/>
            <a:endParaRPr lang="en-US" altLang="zh-TW" dirty="0"/>
          </a:p>
          <a:p>
            <a:r>
              <a:rPr lang="zh-TW" altLang="en-US" dirty="0" smtClean="0"/>
              <a:t>健康平台上為假名後之病歷及影像資料</a:t>
            </a:r>
            <a:endParaRPr lang="en-US" altLang="zh-TW" dirty="0" smtClean="0"/>
          </a:p>
          <a:p>
            <a:pPr lvl="1"/>
            <a:r>
              <a:rPr lang="zh-TW" altLang="en-US" dirty="0" smtClean="0"/>
              <a:t>利於健康醫療資料授權提供分析研究</a:t>
            </a:r>
            <a:endParaRPr lang="en-US" altLang="zh-TW" dirty="0" smtClean="0"/>
          </a:p>
          <a:p>
            <a:pPr lvl="1"/>
            <a:r>
              <a:rPr lang="zh-TW" altLang="en-US" dirty="0" smtClean="0"/>
              <a:t>若需要民眾或醫院可提供與實際病人連結</a:t>
            </a:r>
            <a:endParaRPr lang="zh-TW" altLang="en-US" dirty="0"/>
          </a:p>
        </p:txBody>
      </p:sp>
    </p:spTree>
    <p:extLst>
      <p:ext uri="{BB962C8B-B14F-4D97-AF65-F5344CB8AC3E}">
        <p14:creationId xmlns:p14="http://schemas.microsoft.com/office/powerpoint/2010/main" val="117875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0" y="1184206"/>
            <a:ext cx="9233453" cy="5120837"/>
          </a:xfrm>
          <a:prstGeom prst="rect">
            <a:avLst/>
          </a:prstGeom>
        </p:spPr>
      </p:pic>
    </p:spTree>
    <p:extLst>
      <p:ext uri="{BB962C8B-B14F-4D97-AF65-F5344CB8AC3E}">
        <p14:creationId xmlns:p14="http://schemas.microsoft.com/office/powerpoint/2010/main" val="224487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77687" y="0"/>
            <a:ext cx="8229600" cy="1143000"/>
          </a:xfrm>
        </p:spPr>
        <p:txBody>
          <a:bodyPr/>
          <a:lstStyle/>
          <a:p>
            <a:r>
              <a:rPr lang="zh-TW" altLang="en-US" dirty="0" smtClean="0"/>
              <a:t>應用情境</a:t>
            </a:r>
            <a:endParaRPr lang="zh-TW" altLang="en-US" dirty="0"/>
          </a:p>
        </p:txBody>
      </p:sp>
      <p:sp>
        <p:nvSpPr>
          <p:cNvPr id="3" name="內容版面配置區 2"/>
          <p:cNvSpPr>
            <a:spLocks noGrp="1"/>
          </p:cNvSpPr>
          <p:nvPr>
            <p:ph idx="1"/>
          </p:nvPr>
        </p:nvSpPr>
        <p:spPr>
          <a:xfrm>
            <a:off x="496957" y="1222513"/>
            <a:ext cx="8229600" cy="4525963"/>
          </a:xfrm>
        </p:spPr>
        <p:txBody>
          <a:bodyPr/>
          <a:lstStyle/>
          <a:p>
            <a:r>
              <a:rPr lang="zh-TW" altLang="en-US" dirty="0"/>
              <a:t>行動導覽及行程追蹤</a:t>
            </a:r>
          </a:p>
          <a:p>
            <a:pPr lvl="1"/>
            <a:r>
              <a:rPr lang="zh-TW" altLang="en-US" dirty="0" smtClean="0"/>
              <a:t>相關系統</a:t>
            </a:r>
            <a:endParaRPr lang="en-US" altLang="zh-TW" dirty="0" smtClean="0"/>
          </a:p>
          <a:p>
            <a:pPr lvl="2"/>
            <a:r>
              <a:rPr lang="zh-TW" altLang="en-US" dirty="0" smtClean="0"/>
              <a:t>流程管理系統</a:t>
            </a:r>
            <a:r>
              <a:rPr lang="en-US" altLang="zh-TW" dirty="0" smtClean="0"/>
              <a:t>(</a:t>
            </a:r>
            <a:r>
              <a:rPr lang="zh-TW" altLang="en-US" dirty="0" smtClean="0"/>
              <a:t>如看病及手術流程</a:t>
            </a:r>
            <a:r>
              <a:rPr lang="en-US" altLang="zh-TW" dirty="0" smtClean="0"/>
              <a:t>)</a:t>
            </a:r>
          </a:p>
          <a:p>
            <a:pPr lvl="2"/>
            <a:r>
              <a:rPr lang="zh-TW" altLang="en-US" dirty="0" smtClean="0"/>
              <a:t>室內及室外定位</a:t>
            </a:r>
            <a:endParaRPr lang="en-US" altLang="zh-TW" dirty="0" smtClean="0"/>
          </a:p>
          <a:p>
            <a:pPr lvl="2"/>
            <a:r>
              <a:rPr lang="zh-TW" altLang="en-US" dirty="0" smtClean="0"/>
              <a:t>人員辨識系統、地點辨識系統</a:t>
            </a:r>
            <a:endParaRPr lang="en-US" altLang="zh-TW" dirty="0" smtClean="0"/>
          </a:p>
          <a:p>
            <a:pPr lvl="1"/>
            <a:r>
              <a:rPr lang="zh-TW" altLang="en-US" dirty="0" smtClean="0"/>
              <a:t>服務情</a:t>
            </a:r>
            <a:r>
              <a:rPr lang="zh-TW" altLang="en-US" dirty="0"/>
              <a:t>境</a:t>
            </a:r>
            <a:endParaRPr lang="en-US" altLang="zh-TW" dirty="0" smtClean="0"/>
          </a:p>
          <a:p>
            <a:pPr lvl="2"/>
            <a:r>
              <a:rPr lang="zh-TW" altLang="en-US" dirty="0" smtClean="0"/>
              <a:t>較長之醫療過程</a:t>
            </a:r>
            <a:r>
              <a:rPr lang="en-US" altLang="zh-TW" dirty="0" smtClean="0"/>
              <a:t>(</a:t>
            </a:r>
            <a:r>
              <a:rPr lang="zh-TW" altLang="en-US" dirty="0" smtClean="0"/>
              <a:t>如手術或洗腎</a:t>
            </a:r>
            <a:r>
              <a:rPr lang="en-US" altLang="zh-TW" dirty="0" smtClean="0"/>
              <a:t>)</a:t>
            </a:r>
            <a:r>
              <a:rPr lang="zh-TW" altLang="en-US" dirty="0" smtClean="0"/>
              <a:t>，可</a:t>
            </a:r>
            <a:r>
              <a:rPr lang="zh-TW" altLang="en-US" dirty="0"/>
              <a:t>通知</a:t>
            </a:r>
            <a:r>
              <a:rPr lang="zh-TW" altLang="en-US" dirty="0" smtClean="0"/>
              <a:t>預定需陪伴人員到場時間，陪伴人員可在附近活動，免長期在旁等待</a:t>
            </a:r>
            <a:endParaRPr lang="en-US" altLang="zh-TW" dirty="0" smtClean="0"/>
          </a:p>
          <a:p>
            <a:pPr lvl="2"/>
            <a:r>
              <a:rPr lang="zh-TW" altLang="en-US" dirty="0" smtClean="0"/>
              <a:t>行動不便病人安全</a:t>
            </a:r>
            <a:r>
              <a:rPr lang="zh-TW" altLang="en-US" dirty="0"/>
              <a:t>可靠之交通及就醫行程管理</a:t>
            </a:r>
            <a:r>
              <a:rPr lang="en-US" altLang="zh-TW" dirty="0"/>
              <a:t>(</a:t>
            </a:r>
            <a:r>
              <a:rPr lang="zh-TW" altLang="en-US" dirty="0"/>
              <a:t>減輕家屬陪伴負擔，提升計程司機業績</a:t>
            </a:r>
            <a:r>
              <a:rPr lang="en-US" altLang="zh-TW" dirty="0" smtClean="0"/>
              <a:t>)</a:t>
            </a:r>
            <a:endParaRPr lang="en-US" altLang="zh-TW" dirty="0"/>
          </a:p>
        </p:txBody>
      </p:sp>
    </p:spTree>
    <p:extLst>
      <p:ext uri="{BB962C8B-B14F-4D97-AF65-F5344CB8AC3E}">
        <p14:creationId xmlns:p14="http://schemas.microsoft.com/office/powerpoint/2010/main" val="34087013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5617</TotalTime>
  <Words>2004</Words>
  <Application>Microsoft Office PowerPoint</Application>
  <PresentationFormat>如螢幕大小 (4:3)</PresentationFormat>
  <Paragraphs>309</Paragraphs>
  <Slides>49</Slides>
  <Notes>5</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49</vt:i4>
      </vt:variant>
    </vt:vector>
  </HeadingPairs>
  <TitlesOfParts>
    <vt:vector size="57" baseType="lpstr">
      <vt:lpstr>華康超明體</vt:lpstr>
      <vt:lpstr>新細明體</vt:lpstr>
      <vt:lpstr>Arial</vt:lpstr>
      <vt:lpstr>Calibri</vt:lpstr>
      <vt:lpstr>Cambria Math</vt:lpstr>
      <vt:lpstr>verdana</vt:lpstr>
      <vt:lpstr>Wingdings</vt:lpstr>
      <vt:lpstr>Office 佈景主題</vt:lpstr>
      <vt:lpstr>討論議題</vt:lpstr>
      <vt:lpstr>商業模型及鼓勵措施</vt:lpstr>
      <vt:lpstr>聯測規劃</vt:lpstr>
      <vt:lpstr>Q: 資訊如何整合互通、如何保護隱私</vt:lpstr>
      <vt:lpstr>應用情境</vt:lpstr>
      <vt:lpstr>林口區公所建議試辦點，</vt:lpstr>
      <vt:lpstr>應用情境</vt:lpstr>
      <vt:lpstr>PowerPoint 簡報</vt:lpstr>
      <vt:lpstr>應用情境</vt:lpstr>
      <vt:lpstr>全人照護 （Holistic Health Care）</vt:lpstr>
      <vt:lpstr>現行 FHIR 慢病照護案例</vt:lpstr>
      <vt:lpstr>花蓮慈濟團隊秀林鄉健康福祉整合照護計畫</vt:lpstr>
      <vt:lpstr>FHIR核心引擎連結服務應用</vt:lpstr>
      <vt:lpstr>PowerPoint 簡報</vt:lpstr>
      <vt:lpstr>PowerPoint 簡報</vt:lpstr>
      <vt:lpstr>單一 FHIR server 之整合架構</vt:lpstr>
      <vt:lpstr>資料保管單位</vt:lpstr>
      <vt:lpstr>智慧城鄉  建構標準化伺服器  基於 HL7 FHIR</vt:lpstr>
      <vt:lpstr>個人及機構數據保存商品化</vt:lpstr>
      <vt:lpstr>模擬情境所需伺服器及系統</vt:lpstr>
      <vt:lpstr>模擬情境所需伺服器及系統</vt:lpstr>
      <vt:lpstr>生醫及影音資訊標準化</vt:lpstr>
      <vt:lpstr>生醫及影音資訊標準化</vt:lpstr>
      <vt:lpstr>IoMT 與就醫情境整合</vt:lpstr>
      <vt:lpstr>模擬情境所需伺服器及系統</vt:lpstr>
      <vt:lpstr>標準化健康醫療系統整合架構</vt:lpstr>
      <vt:lpstr>PowerPoint 簡報</vt:lpstr>
      <vt:lpstr>FHIR SSO Portal 系統整合架構</vt:lpstr>
      <vt:lpstr>FHIR SSO Portal 子系統 </vt:lpstr>
      <vt:lpstr>研究方法：系統架構</vt:lpstr>
      <vt:lpstr>PowerPoint 簡報</vt:lpstr>
      <vt:lpstr>PowerPoint 簡報</vt:lpstr>
      <vt:lpstr>PowerPoint 簡報</vt:lpstr>
      <vt:lpstr>PowerPoint 簡報</vt:lpstr>
      <vt:lpstr>PowerPoint 簡報</vt:lpstr>
      <vt:lpstr>PowerPoint 簡報</vt:lpstr>
      <vt:lpstr>FHIR 存取初體驗</vt:lpstr>
      <vt:lpstr>PowerPoint 簡報</vt:lpstr>
      <vt:lpstr>個人健康紀錄系統  </vt:lpstr>
      <vt:lpstr>個人健康紀錄相關 Resources</vt:lpstr>
      <vt:lpstr> FHIR PATIENT resource example</vt:lpstr>
      <vt:lpstr>FHIR patient</vt:lpstr>
      <vt:lpstr>FHIR JSON 資料增修程式範例</vt:lpstr>
      <vt:lpstr>FHIR condition</vt:lpstr>
      <vt:lpstr>FHIR observation</vt:lpstr>
      <vt:lpstr>醫資標準在中文地區推展之需求 簡單化</vt:lpstr>
      <vt:lpstr>FHIR 中文簡易說明(進行中)</vt:lpstr>
      <vt:lpstr>確立標準</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武門 玄</dc:creator>
  <cp:lastModifiedBy>chhsiao</cp:lastModifiedBy>
  <cp:revision>105</cp:revision>
  <dcterms:created xsi:type="dcterms:W3CDTF">2018-02-03T05:10:10Z</dcterms:created>
  <dcterms:modified xsi:type="dcterms:W3CDTF">2020-03-09T00:50:54Z</dcterms:modified>
</cp:coreProperties>
</file>