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591" r:id="rId3"/>
    <p:sldId id="578" r:id="rId4"/>
    <p:sldId id="586" r:id="rId5"/>
    <p:sldId id="584" r:id="rId6"/>
    <p:sldId id="585" r:id="rId7"/>
    <p:sldId id="579" r:id="rId8"/>
    <p:sldId id="581" r:id="rId9"/>
    <p:sldId id="592" r:id="rId10"/>
    <p:sldId id="593" r:id="rId11"/>
    <p:sldId id="594" r:id="rId12"/>
    <p:sldId id="587" r:id="rId13"/>
    <p:sldId id="589" r:id="rId14"/>
    <p:sldId id="582" r:id="rId15"/>
    <p:sldId id="59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9091" autoAdjust="0"/>
  </p:normalViewPr>
  <p:slideViewPr>
    <p:cSldViewPr snapToGrid="0" snapToObject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263DF-D465-7D44-979E-8E059A80EA5A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7CFF0-FF0C-F547-81EB-01DC6FA2A06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974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7079D-66E1-0243-91C6-CDFFDAE58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5EB1B-FB16-EC47-9DFC-CA475C800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57679C0-3FC7-4E4B-8E50-44B0F1FE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36041CC9-1B13-3542-8343-F7CD8F4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A3634E2-EE25-9042-9F14-CCA65513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23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24F5D-5F25-DF47-B664-181B2485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26B8E40A-A242-E748-AEA2-2780FE18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6F4EF71F-FB75-7146-8332-38DE4CA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C53D9693-684F-8942-A01C-528DD9E5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4E903EED-2682-0847-B215-6B0BFBBF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898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7B19B4-4F5C-454D-9C07-669C06B9C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預留位置 2">
            <a:extLst>
              <a:ext uri="{FF2B5EF4-FFF2-40B4-BE49-F238E27FC236}">
                <a16:creationId xmlns:a16="http://schemas.microsoft.com/office/drawing/2014/main" id="{48175020-EF60-BA42-9A10-C5E7973B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3C0C995F-545B-5D40-9E99-C642672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8E5243F9-25AE-2D41-818E-3D1DD2C0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C62F9C5-5CD3-4940-B59B-1CCF2EE4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200" y="152400"/>
            <a:ext cx="117856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AU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192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       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44905" y="260649"/>
            <a:ext cx="2712995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84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463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60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04800"/>
            <a:ext cx="14795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51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52128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1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583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2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3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54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44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C3E5C4-3E2B-40F1-9F2B-C46CEB0C88DF}" type="slidenum">
              <a:rPr lang="en-CA" smtClean="0">
                <a:solidFill>
                  <a:srgbClr val="000000">
                    <a:tint val="75000"/>
                  </a:srgb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67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3" y="332656"/>
            <a:ext cx="8736971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28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497D0-A839-6842-BD6F-EEF277CA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1580D-B418-5B45-BBEB-BCD4C1AA3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D1789A63-5CB1-8243-909B-B7A89EE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A7AFCCA-375A-9646-9C57-E4B65F1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0BA6DFE-F5D0-6E41-B473-9F9100E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089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52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80" y="6501351"/>
            <a:ext cx="2150885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DF3849-E887-4193-B76F-9C51765F958D}" type="datetimeFigureOut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5-1-2021</a:t>
            </a:fld>
            <a:endParaRPr lang="nl-NL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59564" y="6501351"/>
            <a:ext cx="8256917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6480" y="6501351"/>
            <a:ext cx="1741984" cy="192021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98377B-874B-4DB7-8057-E4552B93344F}" type="slidenum">
              <a:rPr lang="nl-NL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322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269" y="1575794"/>
            <a:ext cx="10375217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25628" y="54466"/>
            <a:ext cx="10909077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6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2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節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72AAC-4673-AA46-9F90-1A6DF68E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E409FB4-D2FB-994E-BDE0-A9849258B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F22CBB5D-6BC6-7A45-ACCE-044F5FB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9E6E52E-31B2-7F42-A7B0-807FBB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F117D9E-CB43-664C-9F5E-6D5CB5E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471C2-1568-1145-B401-C6F76628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20A71-2C32-D947-8619-E266CE2B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3F339-0848-A14E-8AA4-59A32894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B5083DB7-C215-7A4B-839E-A7338541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0CCCD040-F88A-2241-8A00-A4A52C1A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48793D2B-4F19-DF43-AF7D-95560B3D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1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38E84-0491-D54E-898A-C02CB0C1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5CE6DA34-D864-B14B-A381-8ADC31A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4FA5BA-5AF8-9149-B446-A957DF32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EB62449D-1951-F647-8095-BEDD2789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DB89D3-3CF3-5347-8F7F-894FE469D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預留位置 6">
            <a:extLst>
              <a:ext uri="{FF2B5EF4-FFF2-40B4-BE49-F238E27FC236}">
                <a16:creationId xmlns:a16="http://schemas.microsoft.com/office/drawing/2014/main" id="{C7FC2EA2-0F06-BF4E-8A78-1D9CCC2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8" name="頁尾預留位置 7">
            <a:extLst>
              <a:ext uri="{FF2B5EF4-FFF2-40B4-BE49-F238E27FC236}">
                <a16:creationId xmlns:a16="http://schemas.microsoft.com/office/drawing/2014/main" id="{2A77DB6D-4B3C-FA4C-8E0B-9FB08048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7C017CD-4B22-FB45-8CD2-F845A14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10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E2F77-50D9-114C-BB52-FB5CC35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DDAD2F67-DE19-5D4A-8B61-AA9E5C04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8645371-3B58-324B-A667-FCA379E9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497C079-859C-794C-995B-CDB451A3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8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>
            <a:extLst>
              <a:ext uri="{FF2B5EF4-FFF2-40B4-BE49-F238E27FC236}">
                <a16:creationId xmlns:a16="http://schemas.microsoft.com/office/drawing/2014/main" id="{6F61C14E-87E9-524E-A965-C827C89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9333A604-5EF9-CA48-9721-49818BAF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3A70BA0C-74A5-4945-B0D3-688AF0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3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D076D-9FC7-5842-9CAE-F8B02E98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B08781-8271-0043-9125-0A4FCEB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4FA18D00-405B-C042-A31D-64719AE6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8FADD7F6-00AF-DA4E-85BF-0061BEE5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5DCB428D-5E1D-FB4E-AFFF-91A69472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EB0EFD9A-7770-CB43-A107-62A26BF6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4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CB9CA-07BE-8942-885C-C2D76496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100FC963-FF5D-EA4F-913A-79F27074E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A979142-91F5-5B47-A16A-DEDFE5E7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編輯母片文字樣式</a:t>
            </a:r>
          </a:p>
        </p:txBody>
      </p:sp>
      <p:sp>
        <p:nvSpPr>
          <p:cNvPr id="5" name="日期預留位置 4">
            <a:extLst>
              <a:ext uri="{FF2B5EF4-FFF2-40B4-BE49-F238E27FC236}">
                <a16:creationId xmlns:a16="http://schemas.microsoft.com/office/drawing/2014/main" id="{DA255A8E-12FB-2F49-AF2F-E1BE8C99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6" name="頁尾預留位置 5">
            <a:extLst>
              <a:ext uri="{FF2B5EF4-FFF2-40B4-BE49-F238E27FC236}">
                <a16:creationId xmlns:a16="http://schemas.microsoft.com/office/drawing/2014/main" id="{CD2D775D-6D35-434F-99F8-1EA33D1A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預留位置 6">
            <a:extLst>
              <a:ext uri="{FF2B5EF4-FFF2-40B4-BE49-F238E27FC236}">
                <a16:creationId xmlns:a16="http://schemas.microsoft.com/office/drawing/2014/main" id="{01F366E8-A16B-FF47-A37A-3CDE5DFC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88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997460D6-EC67-1645-AF93-73CAB78E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E311FF1-57C6-3343-A630-C1FEC26F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F953189-FF50-9B4C-9655-07D51FA3D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5088D-383A-FD4D-9806-47C9669AA49E}" type="datetimeFigureOut">
              <a:rPr kumimoji="1" lang="zh-TW" altLang="en-US" smtClean="0"/>
              <a:t>2021/1/5</a:t>
            </a:fld>
            <a:endParaRPr kumimoji="1" lang="zh-TW" altLang="en-US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7686F0E3-AF52-AF49-A470-1809603A6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4042B7-EA0B-204E-ABD9-480108838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90D8-D5D5-A14A-91B2-F6F4A0A47A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53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40" y="236547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3" y="332657"/>
            <a:ext cx="8736971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304800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© 2016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717" y="5791200"/>
            <a:ext cx="88688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168341" y="260649"/>
            <a:ext cx="2712995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/Appointment?slot=1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pi.fhir.tw/fhir/Slot/12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673" y="1122363"/>
            <a:ext cx="10446327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FHIR</a:t>
            </a:r>
            <a:r>
              <a:rPr lang="zh-TW" altLang="en-US" dirty="0"/>
              <a:t> 活動排程及報名</a:t>
            </a:r>
            <a:br>
              <a:rPr lang="en-US" altLang="zh-TW" dirty="0"/>
            </a:br>
            <a:r>
              <a:rPr lang="en-US" altLang="zh-TW" dirty="0"/>
              <a:t>FHIR scheduling and appointment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16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查詢掛號結果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民眾查詢個人或家屬之掛號資訊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各機構查該機構之掛號資訊</a:t>
            </a:r>
            <a:endParaRPr lang="en-US" altLang="zh-TW" dirty="0"/>
          </a:p>
          <a:p>
            <a:r>
              <a:rPr lang="en-US" altLang="zh-TW" dirty="0"/>
              <a:t>/</a:t>
            </a:r>
            <a:r>
              <a:rPr lang="en-US" altLang="zh-TW" dirty="0" err="1"/>
              <a:t>appointment?slot</a:t>
            </a:r>
            <a:r>
              <a:rPr lang="en-US" altLang="zh-TW" dirty="0"/>
              <a:t>=****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2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 </a:t>
            </a:r>
            <a:r>
              <a:rPr lang="zh-TW" altLang="en-US" dirty="0"/>
              <a:t>範例及其需特別注意的細部規格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可依據 </a:t>
            </a:r>
            <a:r>
              <a:rPr lang="en-US" altLang="zh-TW" dirty="0"/>
              <a:t>FHIR </a:t>
            </a:r>
            <a:r>
              <a:rPr lang="zh-TW" altLang="en-US" dirty="0"/>
              <a:t>官網或測試網站範例整理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測試網站範例</a:t>
            </a:r>
            <a:endParaRPr lang="en-US" altLang="zh-TW" dirty="0"/>
          </a:p>
          <a:p>
            <a:pPr lvl="1"/>
            <a:r>
              <a:rPr lang="en-US" altLang="zh-TW" dirty="0"/>
              <a:t>https://www.hl7.org/fhir/schedule-provider-location1-example.json.html</a:t>
            </a:r>
          </a:p>
          <a:p>
            <a:pPr lvl="1"/>
            <a:r>
              <a:rPr lang="en-US" altLang="zh-TW" dirty="0"/>
              <a:t>http://hapi.fhir.org/baseDstu3/Patient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05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會用到的 </a:t>
            </a:r>
            <a:r>
              <a:rPr lang="en-US" altLang="zh-TW" dirty="0"/>
              <a:t>FHIR API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新增、修改、及刪除特定的 </a:t>
            </a:r>
            <a:r>
              <a:rPr lang="en-US" altLang="zh-TW" dirty="0"/>
              <a:t>resource</a:t>
            </a:r>
          </a:p>
          <a:p>
            <a:pPr lvl="1"/>
            <a:r>
              <a:rPr lang="zh-TW" altLang="en-US" dirty="0"/>
              <a:t>基於標準 </a:t>
            </a:r>
            <a:r>
              <a:rPr lang="en-US" altLang="zh-TW" dirty="0"/>
              <a:t>Restful API</a:t>
            </a:r>
          </a:p>
          <a:p>
            <a:pPr lvl="1"/>
            <a:r>
              <a:rPr lang="en-US" altLang="zh-TW" dirty="0"/>
              <a:t>HTTP post resources</a:t>
            </a:r>
            <a:r>
              <a:rPr lang="zh-TW" altLang="en-US" dirty="0"/>
              <a:t>。</a:t>
            </a:r>
            <a:r>
              <a:rPr lang="en-US" altLang="zh-TW" dirty="0"/>
              <a:t>Post </a:t>
            </a:r>
            <a:r>
              <a:rPr lang="zh-TW" altLang="en-US" dirty="0"/>
              <a:t>新增前需注意事項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需先上傳 </a:t>
            </a:r>
            <a:r>
              <a:rPr lang="en-US" altLang="zh-TW" dirty="0"/>
              <a:t>element reference </a:t>
            </a:r>
            <a:r>
              <a:rPr lang="zh-TW" altLang="en-US" dirty="0"/>
              <a:t>之 </a:t>
            </a:r>
            <a:r>
              <a:rPr lang="en-US" altLang="zh-TW" dirty="0"/>
              <a:t>resources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220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latin typeface="+mn-ea"/>
                <a:ea typeface="+mn-ea"/>
              </a:rPr>
              <a:t>FHIR</a:t>
            </a:r>
            <a:r>
              <a:rPr lang="zh-TW" altLang="en-US" sz="4800" b="1" dirty="0">
                <a:latin typeface="+mn-ea"/>
                <a:ea typeface="+mn-ea"/>
              </a:rPr>
              <a:t> </a:t>
            </a:r>
            <a:r>
              <a:rPr lang="en-US" altLang="zh-TW" sz="4800" b="1" dirty="0">
                <a:latin typeface="+mn-ea"/>
                <a:ea typeface="+mn-ea"/>
              </a:rPr>
              <a:t>resource </a:t>
            </a:r>
            <a:r>
              <a:rPr lang="zh-TW" altLang="en-US" sz="4800" b="1" dirty="0">
                <a:latin typeface="+mn-ea"/>
                <a:ea typeface="+mn-ea"/>
              </a:rPr>
              <a:t>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病人資料查詢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此醫院的病人列表</a:t>
            </a:r>
          </a:p>
          <a:p>
            <a:pPr lvl="2"/>
            <a:r>
              <a:rPr lang="en-US" altLang="zh-TW" sz="2400" dirty="0" err="1">
                <a:latin typeface="+mn-ea"/>
              </a:rPr>
              <a:t>ServiceRoot</a:t>
            </a:r>
            <a:r>
              <a:rPr lang="en-US" altLang="zh-TW" sz="2400" dirty="0">
                <a:latin typeface="+mn-ea"/>
              </a:rPr>
              <a:t>/</a:t>
            </a:r>
            <a:r>
              <a:rPr lang="en-US" altLang="zh-TW" sz="2400" dirty="0" err="1">
                <a:latin typeface="+mn-ea"/>
              </a:rPr>
              <a:t>Patient?organization</a:t>
            </a:r>
            <a:r>
              <a:rPr lang="en-US" altLang="zh-TW" sz="2400" dirty="0">
                <a:latin typeface="+mn-ea"/>
              </a:rPr>
              <a:t>=</a:t>
            </a:r>
            <a:r>
              <a:rPr lang="en-US" altLang="zh-TW" sz="2400" dirty="0" err="1">
                <a:latin typeface="+mn-ea"/>
              </a:rPr>
              <a:t>OrgID</a:t>
            </a:r>
            <a:endParaRPr lang="en-US" altLang="zh-TW" sz="2400" dirty="0">
              <a:latin typeface="+mn-ea"/>
            </a:endParaRPr>
          </a:p>
          <a:p>
            <a:pPr lvl="2"/>
            <a:r>
              <a:rPr lang="en-US" altLang="zh-TW" sz="2400" dirty="0">
                <a:latin typeface="+mn-ea"/>
              </a:rPr>
              <a:t>https://hapi.fhir.tw/fhir/Patient?organization=4</a:t>
            </a:r>
          </a:p>
          <a:p>
            <a:pPr lvl="1"/>
            <a:r>
              <a:rPr lang="zh-TW" altLang="en-US" sz="2800" dirty="0">
                <a:latin typeface="+mn-ea"/>
              </a:rPr>
              <a:t>依據病患姓名或病歷號查詢此醫院的病人</a:t>
            </a:r>
          </a:p>
          <a:p>
            <a:pPr lvl="2"/>
            <a:r>
              <a:rPr lang="en-US" altLang="zh-TW" sz="2400" dirty="0">
                <a:latin typeface="+mn-ea"/>
              </a:rPr>
              <a:t>https://hapi.fhir.tw/fhir/Patient?name='</a:t>
            </a:r>
            <a:r>
              <a:rPr lang="zh-TW" altLang="en-US" sz="2400" dirty="0">
                <a:latin typeface="+mn-ea"/>
              </a:rPr>
              <a:t>林帶玉</a:t>
            </a:r>
            <a:r>
              <a:rPr lang="en-US" altLang="zh-TW" sz="2400" dirty="0">
                <a:latin typeface="+mn-ea"/>
              </a:rPr>
              <a:t>'&amp;organization=4 (</a:t>
            </a:r>
            <a:r>
              <a:rPr lang="zh-TW" altLang="en-US" sz="2400" dirty="0">
                <a:latin typeface="+mn-ea"/>
              </a:rPr>
              <a:t>查不到</a:t>
            </a:r>
            <a:r>
              <a:rPr lang="en-US" altLang="zh-TW" sz="2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74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latin typeface="+mn-ea"/>
                <a:ea typeface="+mn-ea"/>
              </a:rPr>
              <a:t>FHIR</a:t>
            </a:r>
            <a:r>
              <a:rPr lang="zh-TW" altLang="en-US" sz="4800" b="1" dirty="0">
                <a:latin typeface="+mn-ea"/>
                <a:ea typeface="+mn-ea"/>
              </a:rPr>
              <a:t> </a:t>
            </a:r>
            <a:r>
              <a:rPr lang="en-US" altLang="zh-TW" sz="4800" b="1" dirty="0">
                <a:latin typeface="+mn-ea"/>
                <a:ea typeface="+mn-ea"/>
              </a:rPr>
              <a:t>resource </a:t>
            </a:r>
            <a:r>
              <a:rPr lang="zh-TW" altLang="en-US" sz="4800" b="1" dirty="0">
                <a:latin typeface="+mn-ea"/>
                <a:ea typeface="+mn-ea"/>
              </a:rPr>
              <a:t>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看診資訊查詢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某班表包含的時段</a:t>
            </a:r>
          </a:p>
          <a:p>
            <a:pPr lvl="1"/>
            <a:r>
              <a:rPr lang="en-US" altLang="zh-TW" sz="2800" dirty="0">
                <a:latin typeface="+mn-ea"/>
              </a:rPr>
              <a:t>http://hapi.fhir.org/baseDstu3/Slot?schedule=1896788</a:t>
            </a:r>
          </a:p>
          <a:p>
            <a:pPr lvl="1"/>
            <a:r>
              <a:rPr lang="zh-TW" altLang="en-US" sz="2800" dirty="0">
                <a:latin typeface="+mn-ea"/>
              </a:rPr>
              <a:t>查詢某時段之小兒科醫師</a:t>
            </a:r>
            <a:r>
              <a:rPr lang="en-US" altLang="zh-TW" sz="2800" dirty="0">
                <a:latin typeface="+mn-ea"/>
              </a:rPr>
              <a:t>(</a:t>
            </a:r>
            <a:r>
              <a:rPr lang="zh-TW" altLang="en-US" sz="2800" dirty="0">
                <a:latin typeface="+mn-ea"/>
              </a:rPr>
              <a:t>可能有好幾個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之看診時間</a:t>
            </a:r>
          </a:p>
          <a:p>
            <a:r>
              <a:rPr lang="zh-TW" altLang="en-US" sz="3200" dirty="0">
                <a:latin typeface="+mn-ea"/>
              </a:rPr>
              <a:t>掛號資料查詢</a:t>
            </a:r>
            <a:endParaRPr lang="en-US" altLang="zh-TW" sz="32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查某時段之掛號病人</a:t>
            </a:r>
          </a:p>
          <a:p>
            <a:pPr lvl="1"/>
            <a:r>
              <a:rPr lang="en-US" altLang="zh-TW" sz="2800" dirty="0">
                <a:latin typeface="+mn-ea"/>
                <a:hlinkClick r:id="rId2"/>
              </a:rPr>
              <a:t>http://hapi.fhir.org/baseR4/Appointment?slot=123</a:t>
            </a:r>
            <a:endParaRPr lang="en-US" altLang="zh-TW" sz="2800" dirty="0">
              <a:latin typeface="+mn-ea"/>
            </a:endParaRPr>
          </a:p>
          <a:p>
            <a:r>
              <a:rPr lang="zh-TW" altLang="en-US" sz="3600" dirty="0">
                <a:latin typeface="+mn-ea"/>
              </a:rPr>
              <a:t>查詢某一病人之掛號資料</a:t>
            </a:r>
            <a:endParaRPr lang="en-US" altLang="zh-TW" sz="3600" dirty="0">
              <a:latin typeface="+mn-ea"/>
            </a:endParaRPr>
          </a:p>
          <a:p>
            <a:pPr lvl="1"/>
            <a:r>
              <a:rPr lang="en-US" altLang="zh-TW" sz="2800" dirty="0">
                <a:latin typeface="+mn-ea"/>
              </a:rPr>
              <a:t>http://hapi.fhir.org/baseR4/Appointment?patient=123</a:t>
            </a:r>
            <a:endParaRPr lang="zh-TW" altLang="en-US" sz="2800" dirty="0">
              <a:latin typeface="+mn-ea"/>
            </a:endParaRPr>
          </a:p>
          <a:p>
            <a:pPr lvl="2"/>
            <a:endParaRPr lang="zh-TW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7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381000"/>
            <a:ext cx="1077694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b="1" dirty="0">
                <a:latin typeface="+mn-ea"/>
                <a:ea typeface="+mn-ea"/>
              </a:rPr>
              <a:t>FHIR scheduling and appointment </a:t>
            </a:r>
            <a:r>
              <a:rPr lang="zh-TW" altLang="en-US" sz="4800" b="1" dirty="0">
                <a:latin typeface="+mn-ea"/>
                <a:ea typeface="+mn-ea"/>
              </a:rPr>
              <a:t>應用情境</a:t>
            </a:r>
            <a:br>
              <a:rPr lang="zh-TW" altLang="en-US" sz="4800" b="1" dirty="0">
                <a:latin typeface="+mn-ea"/>
                <a:ea typeface="+mn-ea"/>
              </a:rPr>
            </a:b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n-ea"/>
              </a:rPr>
              <a:t>看病、檢查、或其他健康服務掛號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如復健中心復健、影像檢查、遠距諮詢等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有不少熱心醫師願意提供遠距諮詢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服務時間預約及排程</a:t>
            </a:r>
            <a:endParaRPr lang="en-US" altLang="zh-TW" dirty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如派車、居家護理、居家服務等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各式活動排程及預約報名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排定課程時間表及選課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55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應用情境範例</a:t>
            </a:r>
            <a:r>
              <a:rPr lang="en-US" altLang="zh-TW" dirty="0"/>
              <a:t>:</a:t>
            </a:r>
            <a:r>
              <a:rPr lang="zh-TW" altLang="en-US" dirty="0"/>
              <a:t> 統一之網路掛號平台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解決不同醫院就醫，需使用不同掛號系統造成的不便</a:t>
            </a:r>
            <a:endParaRPr lang="en-US" altLang="zh-TW" dirty="0"/>
          </a:p>
          <a:p>
            <a:pPr lvl="1"/>
            <a:r>
              <a:rPr lang="zh-TW" altLang="en-US" dirty="0"/>
              <a:t>利於民眾從此平台，選擇方便的時間及醫院預約掛號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幫小診所或健康醫療單位建立網路掛號服務</a:t>
            </a:r>
            <a:endParaRPr lang="en-US" altLang="zh-TW" dirty="0"/>
          </a:p>
          <a:p>
            <a:pPr lvl="1"/>
            <a:r>
              <a:rPr lang="zh-TW" altLang="en-US" dirty="0"/>
              <a:t>診所及小型機構，往往無資訊人力建立及維護醫資系統</a:t>
            </a:r>
            <a:endParaRPr lang="en-US" altLang="zh-TW" dirty="0"/>
          </a:p>
          <a:p>
            <a:pPr lvl="1"/>
            <a:r>
              <a:rPr lang="zh-TW" altLang="en-US" dirty="0"/>
              <a:t>可用統一之平台提供網路掛號機制</a:t>
            </a:r>
          </a:p>
        </p:txBody>
      </p:sp>
    </p:spTree>
    <p:extLst>
      <p:ext uri="{BB962C8B-B14F-4D97-AF65-F5344CB8AC3E}">
        <p14:creationId xmlns:p14="http://schemas.microsoft.com/office/powerpoint/2010/main" val="23042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線上掛號流程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應用情境概述</a:t>
            </a:r>
          </a:p>
          <a:p>
            <a:pPr lvl="1"/>
            <a:r>
              <a:rPr lang="zh-TW" altLang="en-US" dirty="0"/>
              <a:t>基於 </a:t>
            </a:r>
            <a:r>
              <a:rPr lang="en-US" altLang="zh-TW" dirty="0"/>
              <a:t>FHIR </a:t>
            </a:r>
            <a:r>
              <a:rPr lang="zh-TW" altLang="en-US" dirty="0"/>
              <a:t>規範，醫療機構提供門診時間表，提供網頁或 </a:t>
            </a:r>
            <a:r>
              <a:rPr lang="en-US" altLang="zh-TW" dirty="0"/>
              <a:t>APP </a:t>
            </a:r>
            <a:r>
              <a:rPr lang="zh-TW" altLang="en-US" dirty="0"/>
              <a:t>介面讓病人線上掛號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民眾可查特定科別之近期看診醫師或提供服務之機構</a:t>
            </a:r>
            <a:endParaRPr lang="en-US" altLang="zh-TW" dirty="0"/>
          </a:p>
          <a:p>
            <a:pPr lvl="2"/>
            <a:r>
              <a:rPr lang="zh-TW" altLang="en-US" dirty="0"/>
              <a:t>如牙科、小兒科、眼科、復健科等</a:t>
            </a:r>
          </a:p>
        </p:txBody>
      </p:sp>
    </p:spTree>
    <p:extLst>
      <p:ext uri="{BB962C8B-B14F-4D97-AF65-F5344CB8AC3E}">
        <p14:creationId xmlns:p14="http://schemas.microsoft.com/office/powerpoint/2010/main" val="182178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zh-TW" altLang="en-US" dirty="0"/>
            </a:br>
            <a:r>
              <a:rPr lang="zh-TW" altLang="en-US" dirty="0"/>
              <a:t>預定產生之使用功能與介面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醫院人員增修門診時間表介面</a:t>
            </a:r>
            <a:endParaRPr lang="en-US" altLang="zh-TW" dirty="0"/>
          </a:p>
          <a:p>
            <a:r>
              <a:rPr lang="zh-TW" altLang="en-US" dirty="0"/>
              <a:t>民眾註冊帳號及病人基本資料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民眾查詢檢視門診時間表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點選時間表上某時段，新增掛號資訊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醫院人員查詢某時段掛號資料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其他案例可為 </a:t>
            </a:r>
            <a:r>
              <a:rPr lang="en-US" altLang="zh-TW" dirty="0"/>
              <a:t>APP </a:t>
            </a:r>
            <a:r>
              <a:rPr lang="zh-TW" altLang="en-US" dirty="0"/>
              <a:t>、網頁之資料輸入、呈現、及統計分析介面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32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>
                <a:latin typeface="+mn-ea"/>
                <a:ea typeface="+mn-ea"/>
              </a:rPr>
              <a:t>相關 </a:t>
            </a:r>
            <a:r>
              <a:rPr lang="en-US" altLang="zh-TW" sz="4800" b="1" dirty="0">
                <a:latin typeface="+mn-ea"/>
                <a:ea typeface="+mn-ea"/>
              </a:rPr>
              <a:t>FHIR</a:t>
            </a:r>
            <a:r>
              <a:rPr lang="zh-TW" altLang="en-US" sz="4800" b="1" dirty="0">
                <a:latin typeface="+mn-ea"/>
                <a:ea typeface="+mn-ea"/>
              </a:rPr>
              <a:t> </a:t>
            </a:r>
            <a:r>
              <a:rPr lang="en-US" altLang="zh-TW" sz="4800" b="1" dirty="0">
                <a:latin typeface="+mn-ea"/>
                <a:ea typeface="+mn-ea"/>
              </a:rPr>
              <a:t>resources</a:t>
            </a:r>
            <a:endParaRPr lang="zh-TW" altLang="en-US" sz="4800" b="1" dirty="0">
              <a:latin typeface="+mn-ea"/>
              <a:ea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572" y="1524000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預約及掛號所需資訊</a:t>
            </a:r>
          </a:p>
          <a:p>
            <a:pPr lvl="1"/>
            <a:r>
              <a:rPr lang="zh-TW" altLang="en-US" sz="2800" dirty="0">
                <a:latin typeface="+mn-ea"/>
              </a:rPr>
              <a:t>門診時間表</a:t>
            </a:r>
            <a:r>
              <a:rPr lang="en-US" altLang="zh-TW" sz="2800" dirty="0">
                <a:latin typeface="+mn-ea"/>
              </a:rPr>
              <a:t>:schedule</a:t>
            </a:r>
          </a:p>
          <a:p>
            <a:pPr lvl="1"/>
            <a:r>
              <a:rPr lang="zh-TW" altLang="en-US" sz="2800" dirty="0">
                <a:latin typeface="+mn-ea"/>
              </a:rPr>
              <a:t>看診科別及時段</a:t>
            </a:r>
            <a:r>
              <a:rPr lang="en-US" altLang="zh-TW" sz="2800" dirty="0">
                <a:latin typeface="+mn-ea"/>
              </a:rPr>
              <a:t>: Slot</a:t>
            </a:r>
          </a:p>
          <a:p>
            <a:pPr lvl="1"/>
            <a:r>
              <a:rPr lang="zh-TW" altLang="en-US" sz="2800" dirty="0">
                <a:latin typeface="+mn-ea"/>
              </a:rPr>
              <a:t>掛號結果</a:t>
            </a:r>
            <a:r>
              <a:rPr lang="en-US" altLang="zh-TW" sz="2800" dirty="0">
                <a:latin typeface="+mn-ea"/>
              </a:rPr>
              <a:t>: appointment </a:t>
            </a:r>
          </a:p>
          <a:p>
            <a:r>
              <a:rPr lang="zh-TW" altLang="en-US" sz="3200" dirty="0">
                <a:latin typeface="+mn-ea"/>
              </a:rPr>
              <a:t>需預先建立的人員組織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en-US" altLang="zh-TW" sz="2800" b="1" dirty="0">
                <a:latin typeface="+mn-ea"/>
              </a:rPr>
              <a:t>Organization </a:t>
            </a:r>
            <a:r>
              <a:rPr lang="zh-TW" altLang="en-US" sz="2800" b="1" dirty="0">
                <a:latin typeface="+mn-ea"/>
              </a:rPr>
              <a:t>組織</a:t>
            </a:r>
            <a:endParaRPr lang="en-US" altLang="zh-TW" sz="2800" b="1" dirty="0">
              <a:latin typeface="+mn-ea"/>
            </a:endParaRPr>
          </a:p>
          <a:p>
            <a:pPr lvl="1"/>
            <a:r>
              <a:rPr lang="en-US" altLang="zh-TW" sz="2800" b="1" dirty="0">
                <a:latin typeface="+mn-ea"/>
              </a:rPr>
              <a:t>Person (</a:t>
            </a:r>
            <a:r>
              <a:rPr lang="zh-TW" altLang="en-US" sz="2800" b="1" dirty="0">
                <a:latin typeface="+mn-ea"/>
              </a:rPr>
              <a:t>紀錄帳號</a:t>
            </a:r>
            <a:r>
              <a:rPr lang="en-US" altLang="zh-TW" sz="2800" b="1" dirty="0">
                <a:latin typeface="+mn-ea"/>
              </a:rPr>
              <a:t>)</a:t>
            </a:r>
            <a:endParaRPr lang="zh-TW" altLang="en-US" sz="2800" b="1" dirty="0">
              <a:latin typeface="+mn-ea"/>
            </a:endParaRPr>
          </a:p>
          <a:p>
            <a:pPr lvl="1"/>
            <a:r>
              <a:rPr lang="en-US" altLang="zh-TW" sz="2800" b="1" dirty="0">
                <a:latin typeface="+mn-ea"/>
              </a:rPr>
              <a:t>Patient </a:t>
            </a:r>
            <a:r>
              <a:rPr lang="zh-TW" altLang="en-US" sz="2800" b="1" dirty="0">
                <a:latin typeface="+mn-ea"/>
              </a:rPr>
              <a:t>病人基本資料 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不含帳號</a:t>
            </a:r>
            <a:r>
              <a:rPr lang="en-US" altLang="zh-TW" sz="2800" b="1" dirty="0">
                <a:latin typeface="+mn-ea"/>
              </a:rPr>
              <a:t>)</a:t>
            </a:r>
          </a:p>
          <a:p>
            <a:pPr lvl="1"/>
            <a:r>
              <a:rPr lang="en-US" altLang="zh-TW" sz="2800" b="1" dirty="0">
                <a:latin typeface="+mn-ea"/>
              </a:rPr>
              <a:t>Practitioner</a:t>
            </a:r>
            <a:r>
              <a:rPr lang="zh-TW" altLang="en-US" sz="2800" b="1" dirty="0">
                <a:latin typeface="+mn-ea"/>
              </a:rPr>
              <a:t> 醫護從業人員</a:t>
            </a:r>
            <a:endParaRPr lang="en-US" altLang="zh-TW" sz="2800" b="1" dirty="0">
              <a:latin typeface="+mn-ea"/>
            </a:endParaRPr>
          </a:p>
          <a:p>
            <a:pPr lvl="1"/>
            <a:r>
              <a:rPr lang="en-US" altLang="zh-TW" sz="2800" b="1" dirty="0" err="1">
                <a:latin typeface="+mn-ea"/>
              </a:rPr>
              <a:t>PractitionerRole</a:t>
            </a:r>
            <a:r>
              <a:rPr lang="zh-TW" altLang="en-US" sz="2800" b="1" dirty="0">
                <a:latin typeface="+mn-ea"/>
              </a:rPr>
              <a:t> 隸屬於某組織之工作人員</a:t>
            </a:r>
            <a:endParaRPr lang="en-US" altLang="zh-TW" sz="2800" b="1" dirty="0">
              <a:latin typeface="+mn-ea"/>
            </a:endParaRPr>
          </a:p>
          <a:p>
            <a:pPr lvl="1"/>
            <a:r>
              <a:rPr lang="en-US" altLang="zh-TW" sz="2800" b="1" dirty="0">
                <a:latin typeface="+mn-ea"/>
              </a:rPr>
              <a:t>Location: schedule reference </a:t>
            </a:r>
            <a:r>
              <a:rPr lang="zh-TW" altLang="en-US" sz="2800" b="1" dirty="0">
                <a:latin typeface="+mn-ea"/>
              </a:rPr>
              <a:t>到 </a:t>
            </a:r>
            <a:r>
              <a:rPr lang="en-US" altLang="zh-TW" sz="2800" b="1" dirty="0">
                <a:latin typeface="+mn-ea"/>
              </a:rPr>
              <a:t>location</a:t>
            </a:r>
          </a:p>
          <a:p>
            <a:pPr lvl="1"/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587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024" y="120237"/>
            <a:ext cx="9101753" cy="1143000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b="1" dirty="0">
                <a:latin typeface="+mn-ea"/>
                <a:ea typeface="+mn-ea"/>
              </a:rPr>
              <a:t>掛號流程分析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1202" y="1437373"/>
            <a:ext cx="10772123" cy="4328466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醫療單位定期上傳及更新</a:t>
            </a:r>
            <a:r>
              <a:rPr lang="en-US" altLang="zh-TW" sz="3200" dirty="0">
                <a:latin typeface="+mn-ea"/>
              </a:rPr>
              <a:t>:</a:t>
            </a:r>
          </a:p>
          <a:p>
            <a:pPr lvl="1"/>
            <a:r>
              <a:rPr lang="zh-TW" altLang="en-US" sz="2800" dirty="0">
                <a:latin typeface="+mn-ea"/>
              </a:rPr>
              <a:t>醫療健康人員與機構資訊</a:t>
            </a:r>
          </a:p>
          <a:p>
            <a:pPr lvl="1"/>
            <a:r>
              <a:rPr lang="zh-TW" altLang="en-US" sz="2800" dirty="0">
                <a:latin typeface="+mn-ea"/>
              </a:rPr>
              <a:t>預約掛號時段資訊</a:t>
            </a:r>
          </a:p>
          <a:p>
            <a:pPr lvl="2"/>
            <a:r>
              <a:rPr lang="zh-TW" altLang="en-US" sz="2400" dirty="0">
                <a:latin typeface="+mn-ea"/>
              </a:rPr>
              <a:t>門診時間表</a:t>
            </a:r>
            <a:r>
              <a:rPr lang="en-US" altLang="zh-TW" sz="2400" dirty="0">
                <a:latin typeface="+mn-ea"/>
              </a:rPr>
              <a:t>:schedule</a:t>
            </a:r>
            <a:r>
              <a:rPr lang="zh-TW" altLang="en-US" sz="2400" dirty="0">
                <a:latin typeface="+mn-ea"/>
              </a:rPr>
              <a:t>、看診科別及時段</a:t>
            </a:r>
            <a:r>
              <a:rPr lang="en-US" altLang="zh-TW" sz="2400" dirty="0">
                <a:latin typeface="+mn-ea"/>
              </a:rPr>
              <a:t>: Slot</a:t>
            </a:r>
          </a:p>
          <a:p>
            <a:r>
              <a:rPr lang="zh-TW" altLang="en-US" sz="3200" dirty="0">
                <a:latin typeface="+mn-ea"/>
              </a:rPr>
              <a:t>民眾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預先在平台建立帳號、可提供病人狀況及問題資訊、選定掛號時段</a:t>
            </a:r>
            <a:endParaRPr lang="en-US" altLang="zh-TW" sz="2800" dirty="0">
              <a:latin typeface="+mn-ea"/>
            </a:endParaRPr>
          </a:p>
          <a:p>
            <a:r>
              <a:rPr lang="zh-TW" altLang="en-US" sz="3200" dirty="0">
                <a:latin typeface="+mn-ea"/>
              </a:rPr>
              <a:t>結果查詢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民眾查詢個人或家屬之掛號資訊</a:t>
            </a:r>
            <a:endParaRPr lang="en-US" altLang="zh-TW" sz="2800" dirty="0">
              <a:latin typeface="+mn-ea"/>
            </a:endParaRPr>
          </a:p>
          <a:p>
            <a:pPr lvl="1"/>
            <a:r>
              <a:rPr lang="zh-TW" altLang="en-US" sz="2800" dirty="0">
                <a:latin typeface="+mn-ea"/>
              </a:rPr>
              <a:t>各機構查該機構之掛號資訊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30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276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已上傳之資料範例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https://hapi.fhir.tw/fhir/Patient?organization=4</a:t>
            </a:r>
          </a:p>
          <a:p>
            <a:r>
              <a:rPr lang="en-US" altLang="zh-TW" dirty="0"/>
              <a:t>https://hapi.fhir.tw/fhir/Practitioner/1230</a:t>
            </a:r>
          </a:p>
          <a:p>
            <a:r>
              <a:rPr lang="en-US" altLang="zh-TW" dirty="0"/>
              <a:t>https://hapi.fhir.tw/fhir/Location/1232</a:t>
            </a:r>
          </a:p>
          <a:p>
            <a:r>
              <a:rPr lang="en-US" altLang="zh-TW" dirty="0"/>
              <a:t>https://hapi.fhir.tw/fhir/Schedule/1233</a:t>
            </a:r>
          </a:p>
          <a:p>
            <a:r>
              <a:rPr lang="en-US" altLang="zh-TW" dirty="0">
                <a:hlinkClick r:id="rId2"/>
              </a:rPr>
              <a:t>https://hapi.fhir.tw/fhir/Slot/1236</a:t>
            </a:r>
            <a:endParaRPr lang="en-US" altLang="zh-TW" dirty="0"/>
          </a:p>
          <a:p>
            <a:r>
              <a:rPr lang="en-US" altLang="zh-TW" dirty="0"/>
              <a:t>slot with comment:</a:t>
            </a:r>
            <a:r>
              <a:rPr lang="zh-TW" altLang="en-US" dirty="0"/>
              <a:t> 限掛人數</a:t>
            </a:r>
            <a:endParaRPr lang="en-US" altLang="zh-TW" dirty="0"/>
          </a:p>
          <a:p>
            <a:r>
              <a:rPr lang="zh-TW" altLang="en-US" dirty="0"/>
              <a:t>新增範例需求</a:t>
            </a:r>
            <a:endParaRPr lang="en-US" altLang="zh-TW" dirty="0"/>
          </a:p>
          <a:p>
            <a:pPr lvl="1"/>
            <a:r>
              <a:rPr lang="zh-TW" altLang="en-US" dirty="0"/>
              <a:t>更多個病人資料</a:t>
            </a:r>
            <a:endParaRPr lang="en-US" altLang="zh-TW" dirty="0"/>
          </a:p>
          <a:p>
            <a:pPr lvl="1"/>
            <a:r>
              <a:rPr lang="zh-TW" altLang="en-US" dirty="0"/>
              <a:t>建構兩三個不同機構</a:t>
            </a:r>
            <a:r>
              <a:rPr lang="en-US" altLang="zh-TW" dirty="0"/>
              <a:t>(</a:t>
            </a:r>
            <a:r>
              <a:rPr lang="zh-TW" altLang="en-US" dirty="0"/>
              <a:t>眼科</a:t>
            </a:r>
            <a:r>
              <a:rPr lang="en-US" altLang="zh-TW" dirty="0"/>
              <a:t>)</a:t>
            </a:r>
            <a:r>
              <a:rPr lang="zh-TW" altLang="en-US" dirty="0"/>
              <a:t>醫生之看診排程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schedule)</a:t>
            </a:r>
          </a:p>
          <a:p>
            <a:pPr lvl="2"/>
            <a:r>
              <a:rPr lang="en-US" altLang="zh-TW" dirty="0"/>
              <a:t>Schedule </a:t>
            </a:r>
            <a:r>
              <a:rPr lang="zh-TW" altLang="en-US" dirty="0"/>
              <a:t>當中新增多個時段 </a:t>
            </a:r>
            <a:r>
              <a:rPr lang="en-US" altLang="zh-TW" dirty="0"/>
              <a:t>(slot)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55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掛號新增介面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登入病人</a:t>
            </a:r>
            <a:endParaRPr lang="en-US" altLang="zh-TW" dirty="0"/>
          </a:p>
          <a:p>
            <a:r>
              <a:rPr lang="zh-TW" altLang="en-US" dirty="0"/>
              <a:t>查詢及條列看診時間表</a:t>
            </a:r>
            <a:endParaRPr lang="en-US" altLang="zh-TW" dirty="0"/>
          </a:p>
          <a:p>
            <a:pPr lvl="1"/>
            <a:r>
              <a:rPr lang="en-US" altLang="zh-TW" dirty="0"/>
              <a:t>https://hapi.fhir.tw/fhir/Slot?schedule=1233</a:t>
            </a:r>
          </a:p>
          <a:p>
            <a:r>
              <a:rPr lang="zh-TW" altLang="en-US" dirty="0"/>
              <a:t>選擇時段</a:t>
            </a:r>
            <a:r>
              <a:rPr lang="en-US" altLang="zh-TW" dirty="0"/>
              <a:t>(slot)</a:t>
            </a:r>
          </a:p>
          <a:p>
            <a:r>
              <a:rPr lang="zh-TW" altLang="en-US" dirty="0"/>
              <a:t>產生及上傳掛號資訊</a:t>
            </a:r>
          </a:p>
        </p:txBody>
      </p:sp>
    </p:spTree>
    <p:extLst>
      <p:ext uri="{BB962C8B-B14F-4D97-AF65-F5344CB8AC3E}">
        <p14:creationId xmlns:p14="http://schemas.microsoft.com/office/powerpoint/2010/main" val="317586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33737</TotalTime>
  <Words>809</Words>
  <Application>Microsoft Office PowerPoint</Application>
  <PresentationFormat>寬螢幕</PresentationFormat>
  <Paragraphs>102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佈景主題</vt:lpstr>
      <vt:lpstr>1_Refined</vt:lpstr>
      <vt:lpstr>FHIR 活動排程及報名 FHIR scheduling and appointment</vt:lpstr>
      <vt:lpstr>FHIR scheduling and appointment 應用情境 </vt:lpstr>
      <vt:lpstr>應用情境範例: 統一之網路掛號平台</vt:lpstr>
      <vt:lpstr>線上掛號流程</vt:lpstr>
      <vt:lpstr> 預定產生之使用功能與介面</vt:lpstr>
      <vt:lpstr>相關 FHIR resources</vt:lpstr>
      <vt:lpstr>掛號流程分析</vt:lpstr>
      <vt:lpstr>已上傳之資料範例</vt:lpstr>
      <vt:lpstr>掛號新增介面</vt:lpstr>
      <vt:lpstr>查詢掛號結果</vt:lpstr>
      <vt:lpstr>Resources 範例及其需特別注意的細部規格</vt:lpstr>
      <vt:lpstr>會用到的 FHIR API  </vt:lpstr>
      <vt:lpstr>FHIR resource 查詢</vt:lpstr>
      <vt:lpstr>FHIR resource 查詢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cc8227</cp:lastModifiedBy>
  <cp:revision>474</cp:revision>
  <dcterms:created xsi:type="dcterms:W3CDTF">2019-03-04T17:24:00Z</dcterms:created>
  <dcterms:modified xsi:type="dcterms:W3CDTF">2021-01-05T07:30:02Z</dcterms:modified>
</cp:coreProperties>
</file>