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392" r:id="rId3"/>
    <p:sldId id="399" r:id="rId4"/>
    <p:sldId id="397" r:id="rId5"/>
    <p:sldId id="395" r:id="rId6"/>
    <p:sldId id="398" r:id="rId7"/>
    <p:sldId id="400" r:id="rId8"/>
    <p:sldId id="401" r:id="rId9"/>
    <p:sldId id="362" r:id="rId10"/>
    <p:sldId id="396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75" autoAdjust="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4CD7D-B4CD-4BFE-90A3-66B74AEF6E64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28FFC-86F2-42C0-AF85-10FDEE5A89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52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337079D-66E1-0243-91C6-CDFFDAE58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F765EB1B-FB16-EC47-9DFC-CA475C800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="" xmlns:a16="http://schemas.microsoft.com/office/drawing/2014/main" id="{A57679C0-3FC7-4E4B-8E50-44B0F1FE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="" xmlns:a16="http://schemas.microsoft.com/office/drawing/2014/main" id="{36041CC9-1B13-3542-8343-F7CD8F48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="" xmlns:a16="http://schemas.microsoft.com/office/drawing/2014/main" id="{9A3634E2-EE25-9042-9F14-CCA65513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94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CC497D0-A839-6842-BD6F-EEF277CA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5861580D-B418-5B45-BBEB-BCD4C1AA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="" xmlns:a16="http://schemas.microsoft.com/office/drawing/2014/main" id="{D1789A63-5CB1-8243-909B-B7A89EE8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="" xmlns:a16="http://schemas.microsoft.com/office/drawing/2014/main" id="{2A7AFCCA-375A-9646-9C57-E4B65F12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="" xmlns:a16="http://schemas.microsoft.com/office/drawing/2014/main" id="{50BA6DFE-F5D0-6E41-B473-9F9100E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28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FF72AAC-4673-AA46-9F90-1A6DF68E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7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="" xmlns:a16="http://schemas.microsoft.com/office/drawing/2014/main" id="{6E409FB4-D2FB-994E-BDE0-A9849258B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="" xmlns:a16="http://schemas.microsoft.com/office/drawing/2014/main" id="{F22CBB5D-6BC6-7A45-ACCE-044F5FB2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="" xmlns:a16="http://schemas.microsoft.com/office/drawing/2014/main" id="{59E6E52E-31B2-7F42-A7B0-807FBB65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="" xmlns:a16="http://schemas.microsoft.com/office/drawing/2014/main" id="{BF117D9E-CB43-664C-9F5E-6D5CB5E9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41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AE471C2-1568-1145-B401-C6F76628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B420A71-2C32-D947-8619-E266CE2BF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CBB3F339-0848-A14E-8AA4-59A328949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="" xmlns:a16="http://schemas.microsoft.com/office/drawing/2014/main" id="{B5083DB7-C215-7A4B-839E-A7338541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預留位置 5">
            <a:extLst>
              <a:ext uri="{FF2B5EF4-FFF2-40B4-BE49-F238E27FC236}">
                <a16:creationId xmlns="" xmlns:a16="http://schemas.microsoft.com/office/drawing/2014/main" id="{0CCCD040-F88A-2241-8A00-A4A52C1A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預留位置 6">
            <a:extLst>
              <a:ext uri="{FF2B5EF4-FFF2-40B4-BE49-F238E27FC236}">
                <a16:creationId xmlns="" xmlns:a16="http://schemas.microsoft.com/office/drawing/2014/main" id="{48793D2B-4F19-DF43-AF7D-95560B3D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68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A038E84-0491-D54E-898A-C02CB0C1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="" xmlns:a16="http://schemas.microsoft.com/office/drawing/2014/main" id="{5CE6DA34-D864-B14B-A381-8ADC31A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9C4FA5BA-5AF8-9149-B446-A957DF32C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="" xmlns:a16="http://schemas.microsoft.com/office/drawing/2014/main" id="{EB62449D-1951-F647-8095-BEDD2789C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4ADB89D3-3CF3-5347-8F7F-894FE469D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預留位置 6">
            <a:extLst>
              <a:ext uri="{FF2B5EF4-FFF2-40B4-BE49-F238E27FC236}">
                <a16:creationId xmlns="" xmlns:a16="http://schemas.microsoft.com/office/drawing/2014/main" id="{C7FC2EA2-0F06-BF4E-8A78-1D9CCC2D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預留位置 7">
            <a:extLst>
              <a:ext uri="{FF2B5EF4-FFF2-40B4-BE49-F238E27FC236}">
                <a16:creationId xmlns="" xmlns:a16="http://schemas.microsoft.com/office/drawing/2014/main" id="{2A77DB6D-4B3C-FA4C-8E0B-9FB08048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預留位置 8">
            <a:extLst>
              <a:ext uri="{FF2B5EF4-FFF2-40B4-BE49-F238E27FC236}">
                <a16:creationId xmlns="" xmlns:a16="http://schemas.microsoft.com/office/drawing/2014/main" id="{C7C017CD-4B22-FB45-8CD2-F845A143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700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46E2F77-50D9-114C-BB52-FB5CC35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預留位置 2">
            <a:extLst>
              <a:ext uri="{FF2B5EF4-FFF2-40B4-BE49-F238E27FC236}">
                <a16:creationId xmlns="" xmlns:a16="http://schemas.microsoft.com/office/drawing/2014/main" id="{DDAD2F67-DE19-5D4A-8B61-AA9E5C04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="" xmlns:a16="http://schemas.microsoft.com/office/drawing/2014/main" id="{28645371-3B58-324B-A667-FCA379E9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="" xmlns:a16="http://schemas.microsoft.com/office/drawing/2014/main" id="{C497C079-859C-794C-995B-CDB451A3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901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>
            <a:extLst>
              <a:ext uri="{FF2B5EF4-FFF2-40B4-BE49-F238E27FC236}">
                <a16:creationId xmlns="" xmlns:a16="http://schemas.microsoft.com/office/drawing/2014/main" id="{6F61C14E-87E9-524E-A965-C827C897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預留位置 2">
            <a:extLst>
              <a:ext uri="{FF2B5EF4-FFF2-40B4-BE49-F238E27FC236}">
                <a16:creationId xmlns="" xmlns:a16="http://schemas.microsoft.com/office/drawing/2014/main" id="{9333A604-5EF9-CA48-9721-49818BAF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預留位置 3">
            <a:extLst>
              <a:ext uri="{FF2B5EF4-FFF2-40B4-BE49-F238E27FC236}">
                <a16:creationId xmlns="" xmlns:a16="http://schemas.microsoft.com/office/drawing/2014/main" id="{3A70BA0C-74A5-4945-B0D3-688AF06A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599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A4D076D-9FC7-5842-9CAE-F8B02E98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B5B08781-8271-0043-9125-0A4FCEB0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="" xmlns:a16="http://schemas.microsoft.com/office/drawing/2014/main" id="{4FA18D00-405B-C042-A31D-64719AE6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="" xmlns:a16="http://schemas.microsoft.com/office/drawing/2014/main" id="{8FADD7F6-00AF-DA4E-85BF-0061BEE5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預留位置 5">
            <a:extLst>
              <a:ext uri="{FF2B5EF4-FFF2-40B4-BE49-F238E27FC236}">
                <a16:creationId xmlns="" xmlns:a16="http://schemas.microsoft.com/office/drawing/2014/main" id="{5DCB428D-5E1D-FB4E-AFFF-91A69472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預留位置 6">
            <a:extLst>
              <a:ext uri="{FF2B5EF4-FFF2-40B4-BE49-F238E27FC236}">
                <a16:creationId xmlns="" xmlns:a16="http://schemas.microsoft.com/office/drawing/2014/main" id="{EB0EFD9A-7770-CB43-A107-62A26BF6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4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FBCB9CA-07BE-8942-885C-C2D76496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="" xmlns:a16="http://schemas.microsoft.com/office/drawing/2014/main" id="{100FC963-FF5D-EA4F-913A-79F27074E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預留位置 3">
            <a:extLst>
              <a:ext uri="{FF2B5EF4-FFF2-40B4-BE49-F238E27FC236}">
                <a16:creationId xmlns="" xmlns:a16="http://schemas.microsoft.com/office/drawing/2014/main" id="{6A979142-91F5-5B47-A16A-DEDFE5E72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="" xmlns:a16="http://schemas.microsoft.com/office/drawing/2014/main" id="{DA255A8E-12FB-2F49-AF2F-E1BE8C99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預留位置 5">
            <a:extLst>
              <a:ext uri="{FF2B5EF4-FFF2-40B4-BE49-F238E27FC236}">
                <a16:creationId xmlns="" xmlns:a16="http://schemas.microsoft.com/office/drawing/2014/main" id="{CD2D775D-6D35-434F-99F8-1EA33D1A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預留位置 6">
            <a:extLst>
              <a:ext uri="{FF2B5EF4-FFF2-40B4-BE49-F238E27FC236}">
                <a16:creationId xmlns="" xmlns:a16="http://schemas.microsoft.com/office/drawing/2014/main" id="{01F366E8-A16B-FF47-A37A-3CDE5DFC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01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FE24F5D-5F25-DF47-B664-181B2485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="" xmlns:a16="http://schemas.microsoft.com/office/drawing/2014/main" id="{26B8E40A-A242-E748-AEA2-2780FE18A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="" xmlns:a16="http://schemas.microsoft.com/office/drawing/2014/main" id="{6F4EF71F-FB75-7146-8332-38DE4CAC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="" xmlns:a16="http://schemas.microsoft.com/office/drawing/2014/main" id="{C53D9693-684F-8942-A01C-528DD9E5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="" xmlns:a16="http://schemas.microsoft.com/office/drawing/2014/main" id="{4E903EED-2682-0847-B215-6B0BFBBF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81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507B19B4-4F5C-454D-9C07-669C06B9C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="" xmlns:a16="http://schemas.microsoft.com/office/drawing/2014/main" id="{48175020-EF60-BA42-9A10-C5E7973B3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="" xmlns:a16="http://schemas.microsoft.com/office/drawing/2014/main" id="{3C0C995F-545B-5D40-9E99-C6426724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="" xmlns:a16="http://schemas.microsoft.com/office/drawing/2014/main" id="{8E5243F9-25AE-2D41-818E-3D1DD2C0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="" xmlns:a16="http://schemas.microsoft.com/office/drawing/2014/main" id="{DC62F9C5-5CD3-4940-B59B-1CCF2EE4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4339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52" y="1575794"/>
            <a:ext cx="7781413" cy="41612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44221" y="54467"/>
            <a:ext cx="8181808" cy="6340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16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00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363" tIns="143363" rIns="143363" bIns="143363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363" tIns="143363" rIns="143363" bIns="143363" anchor="t" anchorCtr="0"/>
          <a:lstStyle>
            <a:lvl1pPr marL="609585" marR="0" lvl="0" indent="-48258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40256" algn="l">
              <a:lnSpc>
                <a:spcPct val="115000"/>
              </a:lnSpc>
              <a:spcBef>
                <a:spcPts val="2533"/>
              </a:spcBef>
              <a:spcAft>
                <a:spcPts val="2533"/>
              </a:spcAft>
              <a:buClr>
                <a:schemeClr val="dk2"/>
              </a:buClr>
              <a:buSzPts val="16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363" tIns="143363" rIns="143363" bIns="143363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TW" smtClean="0">
                <a:solidFill>
                  <a:srgbClr val="44546A"/>
                </a:solidFill>
              </a:rPr>
              <a:pPr/>
              <a:t>‹#›</a:t>
            </a:fld>
            <a:endParaRPr lang="zh-TW" altLang="en-US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56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="" xmlns:a16="http://schemas.microsoft.com/office/drawing/2014/main" id="{997460D6-EC67-1645-AF93-73CAB78E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="" xmlns:a16="http://schemas.microsoft.com/office/drawing/2014/main" id="{BE311FF1-57C6-3343-A630-C1FEC26F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="" xmlns:a16="http://schemas.microsoft.com/office/drawing/2014/main" id="{AF953189-FF50-9B4C-9655-07D51FA3D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="" xmlns:a16="http://schemas.microsoft.com/office/drawing/2014/main" id="{7686F0E3-AF52-AF49-A470-1809603A6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="" xmlns:a16="http://schemas.microsoft.com/office/drawing/2014/main" id="{084042B7-EA0B-204E-ABD9-480108838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0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81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496827" y="2144025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fhie.base.root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  <a:endParaRPr lang="en-US" altLang="zh-TW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取得病患清單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fhie.base.root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  <a:endParaRPr lang="en-US" altLang="zh-TW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建立新病患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fhie.base.root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  <a:endParaRPr lang="en-US" altLang="zh-TW" sz="2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123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 病患的資料</a:t>
            </a:r>
            <a:endParaRPr lang="zh-TW" alt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PUT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fhie.base.root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  <a:endParaRPr lang="en-US" altLang="zh-TW" sz="2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更新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123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病患的資料</a:t>
            </a:r>
            <a:endParaRPr lang="zh-TW" alt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fhie.base.root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刪除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123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病患</a:t>
            </a:r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資料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zh-TW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fhie.base.root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Patient?param1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cond1&amp;param2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cond2</a:t>
            </a:r>
            <a:endParaRPr lang="en-US" altLang="zh-TW" sz="2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查詢合乎條件的病人                       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最複雜的是各式查詢條件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群組 20"/>
          <p:cNvGrpSpPr/>
          <p:nvPr/>
        </p:nvGrpSpPr>
        <p:grpSpPr>
          <a:xfrm>
            <a:off x="6601205" y="2505533"/>
            <a:ext cx="1146468" cy="3135649"/>
            <a:chOff x="6142476" y="2500306"/>
            <a:chExt cx="1146468" cy="3135649"/>
          </a:xfrm>
        </p:grpSpPr>
        <p:sp>
          <p:nvSpPr>
            <p:cNvPr id="17" name="文字方塊 16"/>
            <p:cNvSpPr txBox="1"/>
            <p:nvPr/>
          </p:nvSpPr>
          <p:spPr>
            <a:xfrm>
              <a:off x="6142476" y="2500306"/>
              <a:ext cx="10711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TW" sz="2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reate</a:t>
              </a:r>
              <a:endParaRPr lang="zh-TW" alt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142476" y="3429000"/>
              <a:ext cx="88678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TW" sz="2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ead</a:t>
              </a:r>
              <a:endParaRPr lang="zh-TW" alt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142476" y="4286256"/>
              <a:ext cx="114646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TW" sz="2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pdate</a:t>
              </a:r>
              <a:endParaRPr lang="zh-TW" alt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142476" y="5143512"/>
              <a:ext cx="105349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TW" sz="2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elete</a:t>
              </a:r>
              <a:endParaRPr lang="zh-TW" alt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群組 34"/>
          <p:cNvGrpSpPr/>
          <p:nvPr/>
        </p:nvGrpSpPr>
        <p:grpSpPr>
          <a:xfrm>
            <a:off x="415542" y="1413209"/>
            <a:ext cx="7285332" cy="830997"/>
            <a:chOff x="214282" y="1383557"/>
            <a:chExt cx="7285332" cy="830997"/>
          </a:xfrm>
        </p:grpSpPr>
        <p:grpSp>
          <p:nvGrpSpPr>
            <p:cNvPr id="4" name="群組 23"/>
            <p:cNvGrpSpPr/>
            <p:nvPr/>
          </p:nvGrpSpPr>
          <p:grpSpPr>
            <a:xfrm>
              <a:off x="214282" y="1383557"/>
              <a:ext cx="6084748" cy="830997"/>
              <a:chOff x="214282" y="1383557"/>
              <a:chExt cx="6084748" cy="830997"/>
            </a:xfrm>
          </p:grpSpPr>
          <p:grpSp>
            <p:nvGrpSpPr>
              <p:cNvPr id="5" name="群組 32"/>
              <p:cNvGrpSpPr/>
              <p:nvPr/>
            </p:nvGrpSpPr>
            <p:grpSpPr>
              <a:xfrm>
                <a:off x="1643042" y="1571612"/>
                <a:ext cx="4655988" cy="499272"/>
                <a:chOff x="1643042" y="1571612"/>
                <a:chExt cx="4655988" cy="499272"/>
              </a:xfrm>
            </p:grpSpPr>
            <p:cxnSp>
              <p:nvCxnSpPr>
                <p:cNvPr id="23" name="直線接點 22"/>
                <p:cNvCxnSpPr/>
                <p:nvPr/>
              </p:nvCxnSpPr>
              <p:spPr>
                <a:xfrm rot="5400000">
                  <a:off x="139380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接點 24"/>
                <p:cNvCxnSpPr/>
                <p:nvPr/>
              </p:nvCxnSpPr>
              <p:spPr>
                <a:xfrm rot="5400000">
                  <a:off x="4179885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文字方塊 25"/>
                <p:cNvSpPr txBox="1"/>
                <p:nvPr/>
              </p:nvSpPr>
              <p:spPr>
                <a:xfrm>
                  <a:off x="2214546" y="1571612"/>
                  <a:ext cx="17812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0070C0"/>
                      </a:solidFill>
                      <a:latin typeface="Times New Roman" pitchFamily="18" charset="0"/>
                      <a:cs typeface="Times New Roman" pitchFamily="18" charset="0"/>
                    </a:rPr>
                    <a:t>Service Base</a:t>
                  </a:r>
                  <a:endParaRPr lang="zh-TW" altLang="en-US" sz="2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7" name="直線接點 26"/>
                <p:cNvCxnSpPr/>
                <p:nvPr/>
              </p:nvCxnSpPr>
              <p:spPr>
                <a:xfrm rot="5400000">
                  <a:off x="425132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/>
                <p:cNvCxnSpPr/>
                <p:nvPr/>
              </p:nvCxnSpPr>
              <p:spPr>
                <a:xfrm rot="5400000">
                  <a:off x="553641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文字方塊 28"/>
                <p:cNvSpPr txBox="1"/>
                <p:nvPr/>
              </p:nvSpPr>
              <p:spPr>
                <a:xfrm>
                  <a:off x="4500562" y="1571612"/>
                  <a:ext cx="132921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Resource</a:t>
                  </a:r>
                  <a:endParaRPr lang="zh-TW" alt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0" name="直線接點 29"/>
                <p:cNvCxnSpPr/>
                <p:nvPr/>
              </p:nvCxnSpPr>
              <p:spPr>
                <a:xfrm rot="5400000">
                  <a:off x="5608645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/>
                <p:cNvCxnSpPr/>
                <p:nvPr/>
              </p:nvCxnSpPr>
              <p:spPr>
                <a:xfrm rot="5400000">
                  <a:off x="603727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文字方塊 31"/>
                <p:cNvSpPr txBox="1"/>
                <p:nvPr/>
              </p:nvSpPr>
              <p:spPr>
                <a:xfrm>
                  <a:off x="5857884" y="1571612"/>
                  <a:ext cx="44114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7030A0"/>
                      </a:solidFill>
                      <a:latin typeface="Times New Roman" pitchFamily="18" charset="0"/>
                      <a:cs typeface="Times New Roman" pitchFamily="18" charset="0"/>
                    </a:rPr>
                    <a:t>Id</a:t>
                  </a:r>
                  <a:endParaRPr lang="zh-TW" alt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2" name="文字方塊 21"/>
              <p:cNvSpPr txBox="1"/>
              <p:nvPr/>
            </p:nvSpPr>
            <p:spPr>
              <a:xfrm>
                <a:off x="214282" y="1383557"/>
                <a:ext cx="141417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Http</a:t>
                </a:r>
                <a:br>
                  <a:rPr lang="en-US" altLang="zh-TW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TW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Operation</a:t>
                </a:r>
                <a:endParaRPr lang="zh-TW" altLang="en-US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4" name="文字方塊 33"/>
            <p:cNvSpPr txBox="1"/>
            <p:nvPr/>
          </p:nvSpPr>
          <p:spPr>
            <a:xfrm>
              <a:off x="6357955" y="1571612"/>
              <a:ext cx="11416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prstClr val="white">
                      <a:lumMod val="65000"/>
                    </a:prstClr>
                  </a:solidFill>
                  <a:latin typeface="Times New Roman" pitchFamily="18" charset="0"/>
                  <a:cs typeface="Times New Roman" pitchFamily="18" charset="0"/>
                </a:rPr>
                <a:t>Method</a:t>
              </a:r>
              <a:endParaRPr lang="zh-TW" altLang="en-US" sz="2400" dirty="0">
                <a:solidFill>
                  <a:prstClr val="white">
                    <a:lumMod val="65000"/>
                  </a:prst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" name="文字方塊 23"/>
          <p:cNvSpPr txBox="1"/>
          <p:nvPr/>
        </p:nvSpPr>
        <p:spPr>
          <a:xfrm>
            <a:off x="6601207" y="5971878"/>
            <a:ext cx="10418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2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earch</a:t>
            </a:r>
            <a:endParaRPr lang="zh-TW" altLang="en-US" sz="2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402764" y="260648"/>
            <a:ext cx="8181808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err="1" smtClean="0">
                <a:solidFill>
                  <a:srgbClr val="000000"/>
                </a:solidFill>
              </a:rPr>
              <a:t>FHIR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API-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-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增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修改查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各種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resources</a:t>
            </a:r>
            <a:endParaRPr lang="en-GB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91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自有風格 </a:t>
            </a:r>
            <a:r>
              <a:rPr lang="en-US" altLang="zh-TW" dirty="0" smtClean="0">
                <a:solidFill>
                  <a:srgbClr val="FF0000"/>
                </a:solidFill>
              </a:rPr>
              <a:t>API</a:t>
            </a:r>
            <a:r>
              <a:rPr lang="zh-TW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TW" dirty="0" smtClean="0"/>
              <a:t>VS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002060"/>
                </a:solidFill>
              </a:rPr>
              <a:t>Restful API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自有風格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每個人設計的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風格可能不同，</a:t>
            </a:r>
            <a:r>
              <a:rPr lang="en-US" altLang="zh-TW" dirty="0" smtClean="0"/>
              <a:t>e.g.</a:t>
            </a:r>
          </a:p>
          <a:p>
            <a:pPr lvl="2"/>
            <a:r>
              <a:rPr lang="zh-TW" altLang="en-US" dirty="0"/>
              <a:t>新增</a:t>
            </a:r>
            <a:r>
              <a:rPr lang="zh-TW" altLang="en-US" dirty="0" smtClean="0"/>
              <a:t>病人 </a:t>
            </a:r>
            <a:r>
              <a:rPr lang="en-US" altLang="zh-TW" dirty="0" smtClean="0"/>
              <a:t>post     /</a:t>
            </a:r>
            <a:r>
              <a:rPr lang="en-US" altLang="zh-TW" dirty="0" err="1" smtClean="0"/>
              <a:t>newPatient</a:t>
            </a:r>
            <a:endParaRPr lang="en-US" altLang="zh-TW" dirty="0" smtClean="0"/>
          </a:p>
          <a:p>
            <a:pPr lvl="2"/>
            <a:r>
              <a:rPr lang="zh-TW" altLang="en-US" dirty="0"/>
              <a:t>查詢所有</a:t>
            </a:r>
            <a:r>
              <a:rPr lang="zh-TW" altLang="en-US" dirty="0" smtClean="0"/>
              <a:t>病人 </a:t>
            </a:r>
            <a:r>
              <a:rPr lang="en-US" altLang="zh-TW" dirty="0" smtClean="0"/>
              <a:t>get   /</a:t>
            </a:r>
            <a:r>
              <a:rPr lang="en-US" altLang="zh-TW" dirty="0" err="1" smtClean="0"/>
              <a:t>allPatient</a:t>
            </a:r>
            <a:endParaRPr lang="en-US" altLang="zh-TW" dirty="0" smtClean="0"/>
          </a:p>
          <a:p>
            <a:pPr lvl="2"/>
            <a:r>
              <a:rPr lang="zh-TW" altLang="en-US" dirty="0"/>
              <a:t>更新病人</a:t>
            </a:r>
            <a:r>
              <a:rPr lang="zh-TW" altLang="en-US" dirty="0" smtClean="0"/>
              <a:t>資料 </a:t>
            </a:r>
            <a:r>
              <a:rPr lang="en-US" altLang="zh-TW" dirty="0" smtClean="0"/>
              <a:t>post   /</a:t>
            </a:r>
            <a:r>
              <a:rPr lang="en-US" altLang="zh-TW" dirty="0" err="1" smtClean="0"/>
              <a:t>upPatient?pid</a:t>
            </a:r>
            <a:r>
              <a:rPr lang="en-US" altLang="zh-TW" dirty="0" smtClean="0"/>
              <a:t>=123</a:t>
            </a:r>
          </a:p>
          <a:p>
            <a:pPr lvl="2"/>
            <a:r>
              <a:rPr lang="en-US" altLang="zh-TW" dirty="0" smtClean="0"/>
              <a:t>....</a:t>
            </a:r>
          </a:p>
          <a:p>
            <a:pPr lvl="1"/>
            <a:r>
              <a:rPr lang="zh-TW" altLang="en-US" dirty="0"/>
              <a:t>每</a:t>
            </a:r>
            <a:r>
              <a:rPr lang="zh-TW" altLang="en-US" dirty="0" smtClean="0"/>
              <a:t>個人設計之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zh-TW" altLang="en-US" dirty="0"/>
              <a:t>語法</a:t>
            </a:r>
            <a:r>
              <a:rPr lang="zh-TW" altLang="en-US" dirty="0" smtClean="0"/>
              <a:t>及風格不一，造成使用上的困擾</a:t>
            </a:r>
            <a:endParaRPr lang="en-US" altLang="zh-TW" dirty="0" smtClean="0"/>
          </a:p>
          <a:p>
            <a:r>
              <a:rPr lang="en-US" altLang="zh-TW" dirty="0" smtClean="0"/>
              <a:t>Restful : </a:t>
            </a:r>
            <a:r>
              <a:rPr lang="zh-TW" altLang="en-US" dirty="0" smtClean="0"/>
              <a:t>資料</a:t>
            </a:r>
            <a:r>
              <a:rPr lang="zh-TW" altLang="en-US" dirty="0"/>
              <a:t>的增修改查有一致的 </a:t>
            </a:r>
            <a:r>
              <a:rPr lang="en-US" altLang="zh-TW" dirty="0" smtClean="0"/>
              <a:t>style</a:t>
            </a:r>
          </a:p>
          <a:p>
            <a:pPr lvl="1"/>
            <a:r>
              <a:rPr lang="en-US" altLang="zh-TW" dirty="0" smtClean="0"/>
              <a:t>Ref: https</a:t>
            </a:r>
            <a:r>
              <a:rPr lang="en-US" altLang="zh-TW" dirty="0"/>
              <a:t>://</a:t>
            </a:r>
            <a:r>
              <a:rPr lang="en-US" altLang="zh-TW" dirty="0" err="1"/>
              <a:t>progressbar.tw</a:t>
            </a:r>
            <a:r>
              <a:rPr lang="en-US" altLang="zh-TW" dirty="0"/>
              <a:t>/posts/53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47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應用情境範例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新增病人</a:t>
            </a:r>
            <a:r>
              <a:rPr lang="en-US" altLang="zh-TW" dirty="0" smtClean="0"/>
              <a:t>(patient)</a:t>
            </a:r>
            <a:r>
              <a:rPr lang="zh-TW" altLang="en-US" dirty="0" smtClean="0"/>
              <a:t>、新增病人之狀況</a:t>
            </a:r>
            <a:r>
              <a:rPr lang="en-US" altLang="zh-TW" dirty="0" smtClean="0"/>
              <a:t>(condition)</a:t>
            </a:r>
            <a:r>
              <a:rPr lang="zh-TW" altLang="en-US" dirty="0" smtClean="0"/>
              <a:t>、新增病人量測</a:t>
            </a:r>
            <a:r>
              <a:rPr lang="en-US" altLang="zh-TW" dirty="0" smtClean="0"/>
              <a:t>(observation)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r>
              <a:rPr lang="zh-TW" altLang="en-US" dirty="0" smtClean="0"/>
              <a:t>查詢</a:t>
            </a:r>
            <a:endParaRPr lang="en-US" altLang="zh-TW" dirty="0" smtClean="0"/>
          </a:p>
          <a:p>
            <a:pPr lvl="1"/>
            <a:r>
              <a:rPr lang="zh-TW" altLang="en-US" dirty="0"/>
              <a:t>查詢病人</a:t>
            </a:r>
            <a:r>
              <a:rPr lang="zh-TW" altLang="en-US" dirty="0" smtClean="0"/>
              <a:t>狀況、查詢病人量測資訊、查詢病人最近量測資訊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8183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 </a:t>
            </a:r>
            <a:r>
              <a:rPr lang="en-US" altLang="zh-TW" dirty="0" smtClean="0"/>
              <a:t>patient resource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建立病人基本資料，語法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B0F0"/>
                </a:solidFill>
              </a:rPr>
              <a:t>http</a:t>
            </a:r>
            <a:r>
              <a:rPr lang="en-US" altLang="zh-TW" dirty="0">
                <a:solidFill>
                  <a:srgbClr val="00B0F0"/>
                </a:solidFill>
              </a:rPr>
              <a:t>://</a:t>
            </a:r>
            <a:r>
              <a:rPr lang="en-US" altLang="zh-TW" dirty="0" err="1">
                <a:solidFill>
                  <a:srgbClr val="00B0F0"/>
                </a:solidFill>
              </a:rPr>
              <a:t>fhie.base.root</a:t>
            </a:r>
            <a:r>
              <a:rPr lang="en-US" altLang="zh-TW" dirty="0">
                <a:solidFill>
                  <a:srgbClr val="00B0F0"/>
                </a:solidFill>
              </a:rPr>
              <a:t>/</a:t>
            </a:r>
            <a:r>
              <a:rPr lang="en-US" altLang="zh-TW" dirty="0">
                <a:solidFill>
                  <a:srgbClr val="FF0000"/>
                </a:solidFill>
              </a:rPr>
              <a:t>Patient</a:t>
            </a:r>
          </a:p>
          <a:p>
            <a:pPr lvl="1"/>
            <a:r>
              <a:rPr lang="zh-TW" altLang="en-US" dirty="0"/>
              <a:t>創建</a:t>
            </a:r>
            <a:r>
              <a:rPr lang="zh-TW" altLang="en-US" dirty="0" smtClean="0"/>
              <a:t>成功，</a:t>
            </a:r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回應包含 </a:t>
            </a:r>
            <a:r>
              <a:rPr lang="en-US" altLang="zh-TW" b="1" dirty="0" smtClean="0">
                <a:solidFill>
                  <a:srgbClr val="FF0000"/>
                </a:solidFill>
              </a:rPr>
              <a:t>patient id</a:t>
            </a:r>
            <a:r>
              <a:rPr lang="en-US" altLang="zh-TW" dirty="0" smtClean="0"/>
              <a:t> </a:t>
            </a:r>
            <a:r>
              <a:rPr lang="zh-TW" altLang="en-US" dirty="0" smtClean="0"/>
              <a:t>之 </a:t>
            </a:r>
            <a:r>
              <a:rPr lang="en-US" altLang="zh-TW" dirty="0" smtClean="0"/>
              <a:t>URL</a:t>
            </a:r>
          </a:p>
          <a:p>
            <a:pPr lvl="2"/>
            <a:r>
              <a:rPr lang="zh-TW" altLang="en-US" dirty="0"/>
              <a:t>可</a:t>
            </a:r>
            <a:r>
              <a:rPr lang="zh-TW" altLang="en-US" dirty="0" smtClean="0"/>
              <a:t>用 </a:t>
            </a:r>
            <a:r>
              <a:rPr lang="en-US" altLang="zh-TW" dirty="0" smtClean="0"/>
              <a:t>http get </a:t>
            </a:r>
            <a:r>
              <a:rPr lang="zh-TW" altLang="en-US" dirty="0" smtClean="0"/>
              <a:t>此</a:t>
            </a:r>
            <a:r>
              <a:rPr lang="en-US" altLang="zh-TW" dirty="0" smtClean="0"/>
              <a:t> URL</a:t>
            </a:r>
            <a:r>
              <a:rPr lang="zh-TW" altLang="en-US" dirty="0" smtClean="0"/>
              <a:t> 取得 </a:t>
            </a:r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上該病人的資料</a:t>
            </a:r>
            <a:r>
              <a:rPr lang="en-US" altLang="zh-TW" dirty="0" smtClean="0"/>
              <a:t> 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3954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新增病人的狀況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建立狀況，語法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B0F0"/>
                </a:solidFill>
              </a:rPr>
              <a:t>http</a:t>
            </a:r>
            <a:r>
              <a:rPr lang="en-US" altLang="zh-TW" dirty="0">
                <a:solidFill>
                  <a:srgbClr val="00B0F0"/>
                </a:solidFill>
              </a:rPr>
              <a:t>://</a:t>
            </a:r>
            <a:r>
              <a:rPr lang="en-US" altLang="zh-TW" dirty="0" err="1" smtClean="0">
                <a:solidFill>
                  <a:srgbClr val="00B0F0"/>
                </a:solidFill>
              </a:rPr>
              <a:t>fhie.base.root</a:t>
            </a:r>
            <a:r>
              <a:rPr lang="en-US" altLang="zh-TW" dirty="0" smtClean="0">
                <a:solidFill>
                  <a:srgbClr val="00B0F0"/>
                </a:solidFill>
              </a:rPr>
              <a:t>/</a:t>
            </a:r>
            <a:r>
              <a:rPr lang="en-US" altLang="zh-TW" dirty="0" smtClean="0">
                <a:solidFill>
                  <a:srgbClr val="FF0000"/>
                </a:solidFill>
              </a:rPr>
              <a:t>Condition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Condition </a:t>
            </a:r>
            <a:r>
              <a:rPr lang="zh-TW" altLang="en-US" dirty="0" smtClean="0">
                <a:solidFill>
                  <a:srgbClr val="FF0000"/>
                </a:solidFill>
              </a:rPr>
              <a:t>中 </a:t>
            </a:r>
            <a:r>
              <a:rPr lang="en-US" altLang="zh-TW" dirty="0" smtClean="0">
                <a:solidFill>
                  <a:srgbClr val="FF0000"/>
                </a:solidFill>
              </a:rPr>
              <a:t>subject = patient id</a:t>
            </a:r>
          </a:p>
          <a:p>
            <a:pPr lvl="1"/>
            <a:r>
              <a:rPr lang="zh-TW" altLang="en-US" dirty="0" smtClean="0"/>
              <a:t>創建成功，</a:t>
            </a:r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回應取得此 </a:t>
            </a:r>
            <a:r>
              <a:rPr lang="en-US" altLang="zh-TW" dirty="0" smtClean="0"/>
              <a:t>condition </a:t>
            </a:r>
            <a:r>
              <a:rPr lang="zh-TW" altLang="en-US" dirty="0" smtClean="0"/>
              <a:t>之 </a:t>
            </a:r>
            <a:r>
              <a:rPr lang="en-US" altLang="zh-TW" dirty="0" smtClean="0"/>
              <a:t>URL</a:t>
            </a:r>
          </a:p>
          <a:p>
            <a:pPr lvl="2"/>
            <a:r>
              <a:rPr lang="zh-TW" altLang="en-US" dirty="0" smtClean="0"/>
              <a:t>通常使用 </a:t>
            </a:r>
            <a:r>
              <a:rPr lang="en-US" altLang="zh-TW" dirty="0" smtClean="0"/>
              <a:t>patient id </a:t>
            </a:r>
            <a:r>
              <a:rPr lang="zh-TW" altLang="en-US" dirty="0" smtClean="0"/>
              <a:t>調閱病人之所有狀況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8421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新增病人的檢測資訊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建立狀況，語法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B0F0"/>
                </a:solidFill>
              </a:rPr>
              <a:t>http</a:t>
            </a:r>
            <a:r>
              <a:rPr lang="en-US" altLang="zh-TW" dirty="0">
                <a:solidFill>
                  <a:srgbClr val="00B0F0"/>
                </a:solidFill>
              </a:rPr>
              <a:t>://</a:t>
            </a:r>
            <a:r>
              <a:rPr lang="en-US" altLang="zh-TW" dirty="0" err="1" smtClean="0">
                <a:solidFill>
                  <a:srgbClr val="00B0F0"/>
                </a:solidFill>
              </a:rPr>
              <a:t>fhie.base.root</a:t>
            </a:r>
            <a:r>
              <a:rPr lang="en-US" altLang="zh-TW" dirty="0" smtClean="0">
                <a:solidFill>
                  <a:srgbClr val="00B0F0"/>
                </a:solidFill>
              </a:rPr>
              <a:t>/</a:t>
            </a:r>
            <a:r>
              <a:rPr lang="en-US" altLang="zh-TW" dirty="0" smtClean="0">
                <a:solidFill>
                  <a:srgbClr val="FF0000"/>
                </a:solidFill>
              </a:rPr>
              <a:t>Observation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Observation </a:t>
            </a:r>
            <a:r>
              <a:rPr lang="zh-TW" altLang="en-US" dirty="0" smtClean="0">
                <a:solidFill>
                  <a:srgbClr val="FF0000"/>
                </a:solidFill>
              </a:rPr>
              <a:t>中 </a:t>
            </a:r>
            <a:r>
              <a:rPr lang="en-US" altLang="zh-TW" dirty="0" smtClean="0">
                <a:solidFill>
                  <a:srgbClr val="FF0000"/>
                </a:solidFill>
              </a:rPr>
              <a:t>subject = patient id</a:t>
            </a:r>
          </a:p>
          <a:p>
            <a:pPr lvl="1"/>
            <a:r>
              <a:rPr lang="zh-TW" altLang="en-US" dirty="0" smtClean="0"/>
              <a:t>創建成功，</a:t>
            </a:r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回應取得此 </a:t>
            </a:r>
            <a:r>
              <a:rPr lang="en-US" altLang="zh-TW" dirty="0" smtClean="0"/>
              <a:t>observation </a:t>
            </a:r>
            <a:r>
              <a:rPr lang="zh-TW" altLang="en-US" dirty="0" smtClean="0"/>
              <a:t>之 </a:t>
            </a:r>
            <a:r>
              <a:rPr lang="en-US" altLang="zh-TW" dirty="0" smtClean="0"/>
              <a:t>URL</a:t>
            </a:r>
          </a:p>
          <a:p>
            <a:pPr lvl="2"/>
            <a:r>
              <a:rPr lang="zh-TW" altLang="en-US" dirty="0" smtClean="0"/>
              <a:t>通常使用 </a:t>
            </a:r>
            <a:r>
              <a:rPr lang="en-US" altLang="zh-TW" dirty="0" smtClean="0"/>
              <a:t>patient id </a:t>
            </a:r>
            <a:r>
              <a:rPr lang="zh-TW" altLang="en-US" dirty="0" smtClean="0"/>
              <a:t>調閱病人之所有檢測資訊</a:t>
            </a:r>
            <a:endParaRPr lang="en-US" altLang="zh-TW" dirty="0" smtClean="0"/>
          </a:p>
          <a:p>
            <a:pPr lvl="2"/>
            <a:r>
              <a:rPr lang="zh-TW" altLang="en-US" smtClean="0"/>
              <a:t>可搭配日期做查詢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237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14290"/>
            <a:ext cx="8677628" cy="1152128"/>
          </a:xfrm>
        </p:spPr>
        <p:txBody>
          <a:bodyPr>
            <a:normAutofit/>
          </a:bodyPr>
          <a:lstStyle/>
          <a:p>
            <a:r>
              <a:rPr lang="en-US" dirty="0" smtClean="0"/>
              <a:t>It’s all about combining resources . . .</a:t>
            </a:r>
            <a:endParaRPr lang="en-CA" dirty="0"/>
          </a:p>
        </p:txBody>
      </p:sp>
      <p:grpSp>
        <p:nvGrpSpPr>
          <p:cNvPr id="2" name="Group 5"/>
          <p:cNvGrpSpPr/>
          <p:nvPr/>
        </p:nvGrpSpPr>
        <p:grpSpPr>
          <a:xfrm>
            <a:off x="4611513" y="3042142"/>
            <a:ext cx="1616672" cy="1901825"/>
            <a:chOff x="4211960" y="3176791"/>
            <a:chExt cx="1616672" cy="1901825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10"/>
            <p:cNvSpPr txBox="1"/>
            <p:nvPr/>
          </p:nvSpPr>
          <p:spPr>
            <a:xfrm>
              <a:off x="4211960" y="3563652"/>
              <a:ext cx="14006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Diagnostic</a:t>
              </a:r>
            </a:p>
            <a:p>
              <a:pPr algn="ctr"/>
              <a:endParaRPr lang="en-US" sz="2000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Report</a:t>
              </a:r>
              <a:endParaRPr lang="en-CA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Group 4"/>
          <p:cNvGrpSpPr/>
          <p:nvPr/>
        </p:nvGrpSpPr>
        <p:grpSpPr>
          <a:xfrm>
            <a:off x="3027338" y="3071760"/>
            <a:ext cx="1901825" cy="1577975"/>
            <a:chOff x="2267744" y="3284984"/>
            <a:chExt cx="1901825" cy="1577975"/>
          </a:xfrm>
        </p:grpSpPr>
        <p:pic>
          <p:nvPicPr>
            <p:cNvPr id="9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19"/>
            <p:cNvSpPr txBox="1"/>
            <p:nvPr/>
          </p:nvSpPr>
          <p:spPr>
            <a:xfrm>
              <a:off x="2714600" y="3750941"/>
              <a:ext cx="10081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</a:rPr>
                <a:t>Patient</a:t>
              </a:r>
            </a:p>
            <a:p>
              <a:pPr algn="ctr"/>
              <a:endParaRPr lang="en-US" sz="1200" dirty="0" smtClean="0">
                <a:solidFill>
                  <a:srgbClr val="636360"/>
                </a:solidFill>
              </a:endParaRPr>
            </a:p>
            <a:p>
              <a:pPr algn="ctr"/>
              <a:endParaRPr lang="en-US" sz="12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5" name="Group 8"/>
          <p:cNvGrpSpPr/>
          <p:nvPr/>
        </p:nvGrpSpPr>
        <p:grpSpPr>
          <a:xfrm>
            <a:off x="4323482" y="4581131"/>
            <a:ext cx="1901825" cy="1577975"/>
            <a:chOff x="3923928" y="5013176"/>
            <a:chExt cx="1901825" cy="157797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5013176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20"/>
            <p:cNvSpPr txBox="1"/>
            <p:nvPr/>
          </p:nvSpPr>
          <p:spPr>
            <a:xfrm>
              <a:off x="4169568" y="5517232"/>
              <a:ext cx="151504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Practitioner</a:t>
              </a:r>
            </a:p>
            <a:p>
              <a:endParaRPr lang="en-US" sz="1200" dirty="0" smtClean="0">
                <a:solidFill>
                  <a:srgbClr val="636360"/>
                </a:solidFill>
              </a:endParaRPr>
            </a:p>
            <a:p>
              <a:endParaRPr lang="en-US" sz="12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8" name="Group 6"/>
          <p:cNvGrpSpPr/>
          <p:nvPr/>
        </p:nvGrpSpPr>
        <p:grpSpPr>
          <a:xfrm>
            <a:off x="4293865" y="1796821"/>
            <a:ext cx="1901825" cy="1577975"/>
            <a:chOff x="3895115" y="1724725"/>
            <a:chExt cx="1901825" cy="1577975"/>
          </a:xfrm>
        </p:grpSpPr>
        <p:pic>
          <p:nvPicPr>
            <p:cNvPr id="1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21"/>
            <p:cNvSpPr txBox="1"/>
            <p:nvPr/>
          </p:nvSpPr>
          <p:spPr>
            <a:xfrm>
              <a:off x="4130393" y="2348794"/>
              <a:ext cx="1626567" cy="769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Observation</a:t>
              </a:r>
            </a:p>
            <a:p>
              <a:pPr algn="ctr"/>
              <a:endParaRPr lang="en-US" sz="1200" dirty="0" smtClean="0">
                <a:solidFill>
                  <a:srgbClr val="636360"/>
                </a:solidFill>
              </a:endParaRPr>
            </a:p>
            <a:p>
              <a:pPr algn="ctr"/>
              <a:endParaRPr lang="en-US" sz="12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11" name="Group 31"/>
          <p:cNvGrpSpPr/>
          <p:nvPr/>
        </p:nvGrpSpPr>
        <p:grpSpPr>
          <a:xfrm>
            <a:off x="1475658" y="2813445"/>
            <a:ext cx="1944217" cy="2535765"/>
            <a:chOff x="752082" y="3284984"/>
            <a:chExt cx="1638667" cy="1901825"/>
          </a:xfrm>
        </p:grpSpPr>
        <p:pic>
          <p:nvPicPr>
            <p:cNvPr id="18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33"/>
            <p:cNvSpPr txBox="1"/>
            <p:nvPr/>
          </p:nvSpPr>
          <p:spPr>
            <a:xfrm>
              <a:off x="752082" y="3962675"/>
              <a:ext cx="1276797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Organization</a:t>
              </a:r>
            </a:p>
            <a:p>
              <a:pPr algn="ctr"/>
              <a:endParaRPr lang="en-US" sz="1100" dirty="0" smtClean="0">
                <a:solidFill>
                  <a:srgbClr val="636360"/>
                </a:solidFill>
              </a:endParaRPr>
            </a:p>
            <a:p>
              <a:pPr algn="ctr"/>
              <a:endParaRPr lang="en-US" sz="11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14" name="Group 15"/>
          <p:cNvGrpSpPr/>
          <p:nvPr/>
        </p:nvGrpSpPr>
        <p:grpSpPr>
          <a:xfrm>
            <a:off x="6273" y="1611950"/>
            <a:ext cx="9246248" cy="5115019"/>
            <a:chOff x="179512" y="1071551"/>
            <a:chExt cx="9246247" cy="3836265"/>
          </a:xfrm>
        </p:grpSpPr>
        <p:sp>
          <p:nvSpPr>
            <p:cNvPr id="21" name="TextBox 9"/>
            <p:cNvSpPr txBox="1"/>
            <p:nvPr/>
          </p:nvSpPr>
          <p:spPr>
            <a:xfrm rot="918092">
              <a:off x="404728" y="1630444"/>
              <a:ext cx="3943002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moh.govt.nz</a:t>
              </a:r>
              <a:r>
                <a:rPr lang="en-US" sz="2000" dirty="0" smtClean="0">
                  <a:solidFill>
                    <a:srgbClr val="636360"/>
                  </a:solidFill>
                </a:rPr>
                <a:t>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nhi</a:t>
              </a:r>
              <a:r>
                <a:rPr lang="en-US" sz="2000" dirty="0" smtClean="0">
                  <a:solidFill>
                    <a:srgbClr val="636360"/>
                  </a:solidFill>
                </a:rPr>
                <a:t>/Patient/223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4357686" y="4607733"/>
              <a:ext cx="4300664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</a:t>
              </a:r>
              <a:r>
                <a:rPr lang="en-US" sz="2000" dirty="0">
                  <a:solidFill>
                    <a:srgbClr val="636360"/>
                  </a:solidFill>
                </a:rPr>
                <a:t>/</a:t>
              </a:r>
              <a:r>
                <a:rPr lang="en-US" sz="2000" dirty="0" err="1">
                  <a:solidFill>
                    <a:srgbClr val="636360"/>
                  </a:solidFill>
                </a:rPr>
                <a:t>moh.govt.nz</a:t>
              </a:r>
              <a:r>
                <a:rPr lang="en-US" sz="2000" dirty="0">
                  <a:solidFill>
                    <a:srgbClr val="636360"/>
                  </a:solidFill>
                </a:rPr>
                <a:t>/</a:t>
              </a:r>
              <a:r>
                <a:rPr lang="en-US" sz="2000" dirty="0" err="1">
                  <a:solidFill>
                    <a:srgbClr val="636360"/>
                  </a:solidFill>
                </a:rPr>
                <a:t>hpi</a:t>
              </a:r>
              <a:r>
                <a:rPr lang="en-US" sz="2000" dirty="0" smtClean="0">
                  <a:solidFill>
                    <a:srgbClr val="636360"/>
                  </a:solidFill>
                </a:rPr>
                <a:t>/Practitioner/87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4250754" y="2704370"/>
              <a:ext cx="5175005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http://lab.hospitalA.org/DiagnosticReport/4445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4572000" y="1071551"/>
              <a:ext cx="4681089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http://lab.hospitalA.org/Observation/3ff27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5" name="TextBox 34"/>
            <p:cNvSpPr txBox="1"/>
            <p:nvPr/>
          </p:nvSpPr>
          <p:spPr>
            <a:xfrm>
              <a:off x="179512" y="3999859"/>
              <a:ext cx="4263796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moh.govt.nz</a:t>
              </a:r>
              <a:r>
                <a:rPr lang="en-US" sz="2000" dirty="0" smtClean="0">
                  <a:solidFill>
                    <a:srgbClr val="636360"/>
                  </a:solidFill>
                </a:rPr>
                <a:t>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hpi</a:t>
              </a:r>
              <a:r>
                <a:rPr lang="en-US" sz="2000" dirty="0" smtClean="0">
                  <a:solidFill>
                    <a:srgbClr val="636360"/>
                  </a:solidFill>
                </a:rPr>
                <a:t>/Organization/1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33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FHIR</a:t>
            </a:r>
            <a:r>
              <a:rPr lang="en-US" altLang="zh-TW" dirty="0" smtClean="0"/>
              <a:t> API</a:t>
            </a:r>
          </a:p>
          <a:p>
            <a:pPr lvl="1"/>
            <a:r>
              <a:rPr lang="en-US" altLang="zh-TW" dirty="0"/>
              <a:t>https://</a:t>
            </a:r>
            <a:r>
              <a:rPr lang="en-US" altLang="zh-TW" dirty="0" err="1" smtClean="0"/>
              <a:t>www.hl7.org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fhir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http.html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FHIR</a:t>
            </a:r>
            <a:r>
              <a:rPr lang="en-US" altLang="zh-TW" dirty="0" smtClean="0"/>
              <a:t> search API</a:t>
            </a:r>
          </a:p>
          <a:p>
            <a:pPr lvl="1"/>
            <a:r>
              <a:rPr lang="en-US" altLang="zh-TW" dirty="0"/>
              <a:t>https://</a:t>
            </a:r>
            <a:r>
              <a:rPr lang="en-US" altLang="zh-TW" dirty="0" err="1"/>
              <a:t>www.hl7.org</a:t>
            </a:r>
            <a:r>
              <a:rPr lang="en-US" altLang="zh-TW" dirty="0"/>
              <a:t>/</a:t>
            </a:r>
            <a:r>
              <a:rPr lang="en-US" altLang="zh-TW" dirty="0" err="1"/>
              <a:t>fhir</a:t>
            </a:r>
            <a:r>
              <a:rPr lang="en-US" altLang="zh-TW" dirty="0"/>
              <a:t>/</a:t>
            </a:r>
            <a:r>
              <a:rPr lang="en-US" altLang="zh-TW" dirty="0" err="1"/>
              <a:t>search.html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941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367</Words>
  <Application>Microsoft Office PowerPoint</Application>
  <PresentationFormat>如螢幕大小 (4:3)</PresentationFormat>
  <Paragraphs>76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1" baseType="lpstr">
      <vt:lpstr>Office 佈景主題</vt:lpstr>
      <vt:lpstr>1_Office 佈景主題</vt:lpstr>
      <vt:lpstr>FHIR API</vt:lpstr>
      <vt:lpstr>FHIR API--增修改查各種 resources</vt:lpstr>
      <vt:lpstr>自有風格 API  VS Restful API</vt:lpstr>
      <vt:lpstr>應用情境範例</vt:lpstr>
      <vt:lpstr>新增 patient resource</vt:lpstr>
      <vt:lpstr>新增病人的狀況</vt:lpstr>
      <vt:lpstr>新增病人的檢測資訊</vt:lpstr>
      <vt:lpstr>It’s all about combining resources . . .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健保署鼓勵醫事服務機構即時查詢病患就醫資訊方案 上傳醫療檢查影像格式與機制 問題討論</dc:title>
  <dc:creator>Administrator</dc:creator>
  <cp:lastModifiedBy>User</cp:lastModifiedBy>
  <cp:revision>602</cp:revision>
  <dcterms:created xsi:type="dcterms:W3CDTF">2018-01-24T01:28:29Z</dcterms:created>
  <dcterms:modified xsi:type="dcterms:W3CDTF">2019-08-11T23:40:01Z</dcterms:modified>
</cp:coreProperties>
</file>