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0" r:id="rId2"/>
    <p:sldId id="440" r:id="rId3"/>
    <p:sldId id="442" r:id="rId4"/>
    <p:sldId id="446" r:id="rId5"/>
    <p:sldId id="443" r:id="rId6"/>
    <p:sldId id="445" r:id="rId7"/>
    <p:sldId id="389" r:id="rId8"/>
    <p:sldId id="456" r:id="rId9"/>
    <p:sldId id="485" r:id="rId10"/>
    <p:sldId id="488" r:id="rId11"/>
    <p:sldId id="463" r:id="rId12"/>
    <p:sldId id="481" r:id="rId13"/>
    <p:sldId id="475" r:id="rId14"/>
    <p:sldId id="477" r:id="rId15"/>
    <p:sldId id="48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 autoAdjust="0"/>
    <p:restoredTop sz="95091" autoAdjust="0"/>
  </p:normalViewPr>
  <p:slideViewPr>
    <p:cSldViewPr snapToGrid="0">
      <p:cViewPr varScale="1">
        <p:scale>
          <a:sx n="76" d="100"/>
          <a:sy n="76" d="100"/>
        </p:scale>
        <p:origin x="41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3349-33AA-4085-AB63-E53579C9225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83D6-44A4-476D-8834-D8B582E21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58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2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1EE-8F08-434B-9E6F-7F4530A30DD7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63869" y="4698149"/>
            <a:ext cx="11040533" cy="943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數位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introduction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of Digital Clinical Content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醫學資訊學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 蕭嘉宏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sz="2400" b="1" i="0" u="none" strike="noStrike" cap="none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3352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智慧醫療標準化介面的重要性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加速臨醫資料收集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標準的資料格式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度量單位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系統與臨醫系統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醫護人員才會用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0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566" y="54022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QT C++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發展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各式醫療儀器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產生資料之轉檔程式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487" y="1216024"/>
            <a:ext cx="10515600" cy="4351338"/>
          </a:xfrm>
        </p:spPr>
        <p:txBody>
          <a:bodyPr>
            <a:normAutofit/>
          </a:bodyPr>
          <a:lstStyle/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會安裝及使用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QT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專業跨平台開發工具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可發展視窗、手機、物聯網程式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會程式讀寫檔案資料及格式轉換</a:t>
            </a:r>
          </a:p>
          <a:p>
            <a:pPr lvl="1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、醫學影像及波形資料數位檔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會呼叫現有函式，以處理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電腦繪圖、網路傳輸、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影像解析等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4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748" y="4280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課程大綱及報名網址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581" y="2091446"/>
            <a:ext cx="10515600" cy="41957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MI20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Index.html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可加入 </a:t>
            </a:r>
            <a:r>
              <a: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6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數位內容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社群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內附上述連結，以及後續活動訊息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0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評量方式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</a:t>
            </a:r>
            <a:r>
              <a:rPr lang="zh-TW" altLang="en-US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測驗 </a:t>
            </a:r>
            <a:r>
              <a: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%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  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網頁表單及程式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練習、修改醫資應用程式範例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專題報告  </a:t>
            </a:r>
            <a:r>
              <a: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pPr lvl="1"/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同學參與專案研發</a:t>
            </a: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小組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整理的報告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8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產學合作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學分認證、醫資證照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 </a:t>
            </a:r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connectathon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聯測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醫療資訊系統資訊互通整合測試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Europe</a:t>
            </a:r>
          </a:p>
          <a:p>
            <a:pPr lvl="3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connectathon.ihe-europe.net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Taiwan </a:t>
            </a:r>
          </a:p>
          <a:p>
            <a:pPr lvl="3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training.dicom.org.tw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</a:p>
          <a:p>
            <a:pPr lvl="1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鼓勵同學組隊參與台灣及國際聯測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深具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實際推廣應用價值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2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23744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簡報結束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感謝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聆聽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問題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206230"/>
            <a:ext cx="10515600" cy="4805481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醫學資訊入門課程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學會 </a:t>
            </a:r>
            <a:r>
              <a:rPr lang="zh-TW" altLang="en-US" sz="32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臨醫資訊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程式基礎技能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 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人員通常不會處理臨醫資訊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了解國際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新型醫資標準規格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避免多年研發成果僅能在單一醫院應用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醫學與資訊跨領域研發人才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專業部門臨醫資訊須自己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研究發展的機會</a:t>
            </a:r>
            <a:endParaRPr lang="en-US" altLang="zh-TW" sz="26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0279" y="-694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現行醫療專業部門資訊處理範例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943583"/>
            <a:ext cx="10330773" cy="59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45157" y="3161489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專業部門無專門的資訊系統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台灣臨醫資訊系統現況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731523"/>
            <a:ext cx="10515600" cy="4280188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政府、醫院、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廠商、學校研發人員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普遍不熟醫資標準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急於導入新技術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雲端、區塊鍊、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以自訂規格發展系統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不一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互通，資訊收集困難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系統難以複製擴散應用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36160" y="365125"/>
            <a:ext cx="3817639" cy="1325563"/>
          </a:xfrm>
        </p:spPr>
        <p:txBody>
          <a:bodyPr/>
          <a:lstStyle/>
          <a:p>
            <a:pPr algn="ctr"/>
            <a:r>
              <a:rPr lang="zh-TW" altLang="en-US" b="1" dirty="0"/>
              <a:t>政府及醫院資訊系統現況</a:t>
            </a:r>
          </a:p>
        </p:txBody>
      </p:sp>
      <p:grpSp>
        <p:nvGrpSpPr>
          <p:cNvPr id="4" name="群組 20"/>
          <p:cNvGrpSpPr/>
          <p:nvPr/>
        </p:nvGrpSpPr>
        <p:grpSpPr>
          <a:xfrm>
            <a:off x="4623324" y="5106904"/>
            <a:ext cx="1440160" cy="1346433"/>
            <a:chOff x="1259632" y="1484784"/>
            <a:chExt cx="1080120" cy="1346433"/>
          </a:xfrm>
        </p:grpSpPr>
        <p:pic>
          <p:nvPicPr>
            <p:cNvPr id="7" name="圖片 6" descr="Hospital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855857"/>
              <a:ext cx="975360" cy="975360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1259632" y="1484784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醫院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群組 19"/>
          <p:cNvGrpSpPr/>
          <p:nvPr/>
        </p:nvGrpSpPr>
        <p:grpSpPr>
          <a:xfrm>
            <a:off x="2447595" y="5106904"/>
            <a:ext cx="1728192" cy="1159361"/>
            <a:chOff x="755576" y="3140968"/>
            <a:chExt cx="1296144" cy="1159361"/>
          </a:xfrm>
        </p:grpSpPr>
        <p:pic>
          <p:nvPicPr>
            <p:cNvPr id="12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衛生所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18"/>
          <p:cNvGrpSpPr/>
          <p:nvPr/>
        </p:nvGrpSpPr>
        <p:grpSpPr>
          <a:xfrm>
            <a:off x="6543538" y="5085184"/>
            <a:ext cx="1632181" cy="1244848"/>
            <a:chOff x="1691680" y="4653136"/>
            <a:chExt cx="1224136" cy="1244848"/>
          </a:xfrm>
        </p:grpSpPr>
        <p:pic>
          <p:nvPicPr>
            <p:cNvPr id="17" name="圖片 16" descr="hospital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692" y="5085184"/>
              <a:ext cx="812800" cy="812800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/>
          </p:nvSpPr>
          <p:spPr>
            <a:xfrm>
              <a:off x="1691680" y="4653136"/>
              <a:ext cx="122413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診所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23"/>
          <p:cNvGrpSpPr/>
          <p:nvPr/>
        </p:nvGrpSpPr>
        <p:grpSpPr>
          <a:xfrm>
            <a:off x="2351584" y="2348880"/>
            <a:ext cx="1632181" cy="1440160"/>
            <a:chOff x="4644008" y="1916832"/>
            <a:chExt cx="1224136" cy="1440160"/>
          </a:xfrm>
        </p:grpSpPr>
        <p:pic>
          <p:nvPicPr>
            <p:cNvPr id="20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024" y="2420888"/>
              <a:ext cx="936104" cy="936104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4644008" y="1916832"/>
              <a:ext cx="122413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健保署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0"/>
          <p:cNvGrpSpPr/>
          <p:nvPr/>
        </p:nvGrpSpPr>
        <p:grpSpPr>
          <a:xfrm>
            <a:off x="143339" y="2348880"/>
            <a:ext cx="2016224" cy="1440160"/>
            <a:chOff x="4644008" y="1916832"/>
            <a:chExt cx="1512168" cy="1440160"/>
          </a:xfrm>
        </p:grpSpPr>
        <p:pic>
          <p:nvPicPr>
            <p:cNvPr id="23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4" name="圓角矩形 23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EEC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交換平台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33"/>
          <p:cNvGrpSpPr/>
          <p:nvPr/>
        </p:nvGrpSpPr>
        <p:grpSpPr>
          <a:xfrm>
            <a:off x="4175968" y="2348880"/>
            <a:ext cx="1632000" cy="1440160"/>
            <a:chOff x="4788024" y="1916832"/>
            <a:chExt cx="1224000" cy="1440160"/>
          </a:xfrm>
        </p:grpSpPr>
        <p:pic>
          <p:nvPicPr>
            <p:cNvPr id="26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7" name="圓角矩形 26"/>
            <p:cNvSpPr/>
            <p:nvPr/>
          </p:nvSpPr>
          <p:spPr>
            <a:xfrm>
              <a:off x="4788024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國健署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線單箭頭接點 39"/>
          <p:cNvCxnSpPr>
            <a:stCxn id="6" idx="0"/>
            <a:endCxn id="20" idx="2"/>
          </p:cNvCxnSpPr>
          <p:nvPr/>
        </p:nvCxnSpPr>
        <p:spPr>
          <a:xfrm flipH="1" flipV="1">
            <a:off x="3167676" y="3789041"/>
            <a:ext cx="217572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0"/>
            <a:endCxn id="20" idx="2"/>
          </p:cNvCxnSpPr>
          <p:nvPr/>
        </p:nvCxnSpPr>
        <p:spPr>
          <a:xfrm flipH="1" flipV="1">
            <a:off x="3167675" y="3789041"/>
            <a:ext cx="14401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6" idx="0"/>
            <a:endCxn id="20" idx="2"/>
          </p:cNvCxnSpPr>
          <p:nvPr/>
        </p:nvCxnSpPr>
        <p:spPr>
          <a:xfrm flipH="1" flipV="1">
            <a:off x="3167676" y="3789040"/>
            <a:ext cx="419195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33"/>
          <p:cNvGrpSpPr/>
          <p:nvPr/>
        </p:nvGrpSpPr>
        <p:grpSpPr>
          <a:xfrm>
            <a:off x="6000171" y="2348880"/>
            <a:ext cx="1632000" cy="1440160"/>
            <a:chOff x="4644008" y="1916832"/>
            <a:chExt cx="1224000" cy="1440160"/>
          </a:xfrm>
        </p:grpSpPr>
        <p:pic>
          <p:nvPicPr>
            <p:cNvPr id="44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5" name="圓角矩形 44"/>
            <p:cNvSpPr/>
            <p:nvPr/>
          </p:nvSpPr>
          <p:spPr>
            <a:xfrm>
              <a:off x="4644008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疾管署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33"/>
          <p:cNvGrpSpPr/>
          <p:nvPr/>
        </p:nvGrpSpPr>
        <p:grpSpPr>
          <a:xfrm>
            <a:off x="10032437" y="2348880"/>
            <a:ext cx="2016224" cy="1440160"/>
            <a:chOff x="4644008" y="1916832"/>
            <a:chExt cx="1512168" cy="1440160"/>
          </a:xfrm>
        </p:grpSpPr>
        <p:pic>
          <p:nvPicPr>
            <p:cNvPr id="48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9" name="圓角矩形 48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地方衛生局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33"/>
          <p:cNvGrpSpPr/>
          <p:nvPr/>
        </p:nvGrpSpPr>
        <p:grpSpPr>
          <a:xfrm>
            <a:off x="5039883" y="260648"/>
            <a:ext cx="2016224" cy="1440160"/>
            <a:chOff x="4644008" y="1916832"/>
            <a:chExt cx="1512168" cy="1440160"/>
          </a:xfrm>
        </p:grpSpPr>
        <p:pic>
          <p:nvPicPr>
            <p:cNvPr id="51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52" name="圓角矩形 51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衛福部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單箭頭接點 54"/>
          <p:cNvCxnSpPr>
            <a:stCxn id="11" idx="0"/>
            <a:endCxn id="26" idx="2"/>
          </p:cNvCxnSpPr>
          <p:nvPr/>
        </p:nvCxnSpPr>
        <p:spPr>
          <a:xfrm flipV="1">
            <a:off x="3311691" y="3789041"/>
            <a:ext cx="1584357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1" idx="0"/>
            <a:endCxn id="44" idx="2"/>
          </p:cNvCxnSpPr>
          <p:nvPr/>
        </p:nvCxnSpPr>
        <p:spPr>
          <a:xfrm flipV="1">
            <a:off x="3311691" y="3789041"/>
            <a:ext cx="360058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23" idx="2"/>
          </p:cNvCxnSpPr>
          <p:nvPr/>
        </p:nvCxnSpPr>
        <p:spPr>
          <a:xfrm flipH="1" flipV="1">
            <a:off x="1055440" y="3789041"/>
            <a:ext cx="225625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" idx="0"/>
            <a:endCxn id="23" idx="2"/>
          </p:cNvCxnSpPr>
          <p:nvPr/>
        </p:nvCxnSpPr>
        <p:spPr>
          <a:xfrm flipH="1" flipV="1">
            <a:off x="1055441" y="3789041"/>
            <a:ext cx="4287964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" idx="0"/>
            <a:endCxn id="26" idx="2"/>
          </p:cNvCxnSpPr>
          <p:nvPr/>
        </p:nvCxnSpPr>
        <p:spPr>
          <a:xfrm flipH="1" flipV="1">
            <a:off x="4896049" y="3789041"/>
            <a:ext cx="44735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" idx="0"/>
            <a:endCxn id="44" idx="2"/>
          </p:cNvCxnSpPr>
          <p:nvPr/>
        </p:nvCxnSpPr>
        <p:spPr>
          <a:xfrm flipV="1">
            <a:off x="5343405" y="3789041"/>
            <a:ext cx="156886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6" idx="0"/>
            <a:endCxn id="44" idx="2"/>
          </p:cNvCxnSpPr>
          <p:nvPr/>
        </p:nvCxnSpPr>
        <p:spPr>
          <a:xfrm flipH="1" flipV="1">
            <a:off x="6912273" y="3789040"/>
            <a:ext cx="447356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6" idx="0"/>
            <a:endCxn id="26" idx="2"/>
          </p:cNvCxnSpPr>
          <p:nvPr/>
        </p:nvCxnSpPr>
        <p:spPr>
          <a:xfrm flipH="1" flipV="1">
            <a:off x="4896049" y="3789040"/>
            <a:ext cx="246358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27" idx="0"/>
            <a:endCxn id="51" idx="2"/>
          </p:cNvCxnSpPr>
          <p:nvPr/>
        </p:nvCxnSpPr>
        <p:spPr>
          <a:xfrm flipV="1">
            <a:off x="4991968" y="1700808"/>
            <a:ext cx="960016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45" idx="0"/>
            <a:endCxn id="51" idx="2"/>
          </p:cNvCxnSpPr>
          <p:nvPr/>
        </p:nvCxnSpPr>
        <p:spPr>
          <a:xfrm flipH="1" flipV="1">
            <a:off x="5951984" y="1700808"/>
            <a:ext cx="864187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1" idx="0"/>
            <a:endCxn id="51" idx="2"/>
          </p:cNvCxnSpPr>
          <p:nvPr/>
        </p:nvCxnSpPr>
        <p:spPr>
          <a:xfrm flipV="1">
            <a:off x="3167675" y="1700808"/>
            <a:ext cx="2784309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4" idx="0"/>
            <a:endCxn id="51" idx="2"/>
          </p:cNvCxnSpPr>
          <p:nvPr/>
        </p:nvCxnSpPr>
        <p:spPr>
          <a:xfrm flipV="1">
            <a:off x="1151451" y="1700808"/>
            <a:ext cx="4800533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3" idx="3"/>
            <a:endCxn id="20" idx="1"/>
          </p:cNvCxnSpPr>
          <p:nvPr/>
        </p:nvCxnSpPr>
        <p:spPr>
          <a:xfrm>
            <a:off x="1679509" y="3320988"/>
            <a:ext cx="8640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20" idx="3"/>
            <a:endCxn id="26" idx="1"/>
          </p:cNvCxnSpPr>
          <p:nvPr/>
        </p:nvCxnSpPr>
        <p:spPr>
          <a:xfrm>
            <a:off x="3791744" y="3320988"/>
            <a:ext cx="48023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26" idx="3"/>
            <a:endCxn id="44" idx="1"/>
          </p:cNvCxnSpPr>
          <p:nvPr/>
        </p:nvCxnSpPr>
        <p:spPr>
          <a:xfrm>
            <a:off x="5520118" y="3320988"/>
            <a:ext cx="76808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 flipH="1">
            <a:off x="7536161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 flipH="1">
            <a:off x="3791745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 flipH="1">
            <a:off x="1871532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19" name="群組 33"/>
          <p:cNvGrpSpPr/>
          <p:nvPr/>
        </p:nvGrpSpPr>
        <p:grpSpPr>
          <a:xfrm>
            <a:off x="7824192" y="2348880"/>
            <a:ext cx="2016224" cy="1440160"/>
            <a:chOff x="4644008" y="1916832"/>
            <a:chExt cx="1512168" cy="1440160"/>
          </a:xfrm>
        </p:grpSpPr>
        <p:pic>
          <p:nvPicPr>
            <p:cNvPr id="112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113" name="圓角矩形 112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長照司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 flipH="1">
            <a:off x="9552385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/>
          <p:cNvCxnSpPr>
            <a:stCxn id="44" idx="3"/>
            <a:endCxn id="112" idx="1"/>
          </p:cNvCxnSpPr>
          <p:nvPr/>
        </p:nvCxnSpPr>
        <p:spPr>
          <a:xfrm>
            <a:off x="7536341" y="3320988"/>
            <a:ext cx="57588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12" idx="3"/>
            <a:endCxn id="48" idx="1"/>
          </p:cNvCxnSpPr>
          <p:nvPr/>
        </p:nvCxnSpPr>
        <p:spPr>
          <a:xfrm>
            <a:off x="9360363" y="3320988"/>
            <a:ext cx="96010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6" idx="0"/>
            <a:endCxn id="112" idx="2"/>
          </p:cNvCxnSpPr>
          <p:nvPr/>
        </p:nvCxnSpPr>
        <p:spPr>
          <a:xfrm flipV="1">
            <a:off x="7359629" y="3789040"/>
            <a:ext cx="137666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" idx="0"/>
            <a:endCxn id="112" idx="2"/>
          </p:cNvCxnSpPr>
          <p:nvPr/>
        </p:nvCxnSpPr>
        <p:spPr>
          <a:xfrm flipV="1">
            <a:off x="5343405" y="3789041"/>
            <a:ext cx="339288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1" idx="0"/>
            <a:endCxn id="112" idx="2"/>
          </p:cNvCxnSpPr>
          <p:nvPr/>
        </p:nvCxnSpPr>
        <p:spPr>
          <a:xfrm flipV="1">
            <a:off x="3311691" y="3789041"/>
            <a:ext cx="5424603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6" idx="0"/>
            <a:endCxn id="48" idx="2"/>
          </p:cNvCxnSpPr>
          <p:nvPr/>
        </p:nvCxnSpPr>
        <p:spPr>
          <a:xfrm flipV="1">
            <a:off x="7359629" y="3789040"/>
            <a:ext cx="358491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" idx="0"/>
            <a:endCxn id="48" idx="2"/>
          </p:cNvCxnSpPr>
          <p:nvPr/>
        </p:nvCxnSpPr>
        <p:spPr>
          <a:xfrm flipV="1">
            <a:off x="5343405" y="3789041"/>
            <a:ext cx="5601135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1" idx="0"/>
            <a:endCxn id="48" idx="2"/>
          </p:cNvCxnSpPr>
          <p:nvPr/>
        </p:nvCxnSpPr>
        <p:spPr>
          <a:xfrm flipV="1">
            <a:off x="3311691" y="3789041"/>
            <a:ext cx="763284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群組 19"/>
          <p:cNvGrpSpPr/>
          <p:nvPr/>
        </p:nvGrpSpPr>
        <p:grpSpPr>
          <a:xfrm>
            <a:off x="8655772" y="5085185"/>
            <a:ext cx="1728192" cy="1159361"/>
            <a:chOff x="755576" y="3140968"/>
            <a:chExt cx="1296144" cy="1159361"/>
          </a:xfrm>
        </p:grpSpPr>
        <p:pic>
          <p:nvPicPr>
            <p:cNvPr id="107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1" name="圓角矩形 1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照護機構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直線單箭頭接點 116"/>
          <p:cNvCxnSpPr>
            <a:stCxn id="111" idx="0"/>
            <a:endCxn id="48" idx="2"/>
          </p:cNvCxnSpPr>
          <p:nvPr/>
        </p:nvCxnSpPr>
        <p:spPr>
          <a:xfrm flipV="1">
            <a:off x="9519869" y="3789040"/>
            <a:ext cx="142467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1" idx="0"/>
            <a:endCxn id="112" idx="2"/>
          </p:cNvCxnSpPr>
          <p:nvPr/>
        </p:nvCxnSpPr>
        <p:spPr>
          <a:xfrm flipH="1" flipV="1">
            <a:off x="8736294" y="3789040"/>
            <a:ext cx="78357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1" idx="0"/>
            <a:endCxn id="26" idx="2"/>
          </p:cNvCxnSpPr>
          <p:nvPr/>
        </p:nvCxnSpPr>
        <p:spPr>
          <a:xfrm flipH="1" flipV="1">
            <a:off x="4896049" y="3789040"/>
            <a:ext cx="462382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11" idx="0"/>
            <a:endCxn id="20" idx="2"/>
          </p:cNvCxnSpPr>
          <p:nvPr/>
        </p:nvCxnSpPr>
        <p:spPr>
          <a:xfrm flipH="1" flipV="1">
            <a:off x="3167676" y="3789040"/>
            <a:ext cx="635219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3" idx="0"/>
            <a:endCxn id="51" idx="2"/>
          </p:cNvCxnSpPr>
          <p:nvPr/>
        </p:nvCxnSpPr>
        <p:spPr>
          <a:xfrm flipH="1" flipV="1">
            <a:off x="5951984" y="1700808"/>
            <a:ext cx="2880320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49" idx="0"/>
            <a:endCxn id="51" idx="2"/>
          </p:cNvCxnSpPr>
          <p:nvPr/>
        </p:nvCxnSpPr>
        <p:spPr>
          <a:xfrm flipH="1" flipV="1">
            <a:off x="5951984" y="1700808"/>
            <a:ext cx="5088565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flipH="1">
            <a:off x="5615948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系統整合等級導致產業效率巨大的落差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335360" y="4869160"/>
            <a:ext cx="114252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23392" y="530120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983765" y="530120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1" name="直線單箭頭接點 10"/>
          <p:cNvCxnSpPr>
            <a:stCxn id="7" idx="3"/>
            <a:endCxn id="9" idx="1"/>
          </p:cNvCxnSpPr>
          <p:nvPr/>
        </p:nvCxnSpPr>
        <p:spPr>
          <a:xfrm>
            <a:off x="2351584" y="5625244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403845" y="5024790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談介接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379323" y="5157192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雙方協調介接介面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系統整合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Case by Case</a:t>
            </a:r>
            <a:endParaRPr lang="zh-TW" altLang="en-US" sz="2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229927" y="5157192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月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623392" y="3705419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3983765" y="3705419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9" name="直線單箭頭接點 18"/>
          <p:cNvCxnSpPr>
            <a:stCxn id="17" idx="3"/>
            <a:endCxn id="18" idx="1"/>
          </p:cNvCxnSpPr>
          <p:nvPr/>
        </p:nvCxnSpPr>
        <p:spPr>
          <a:xfrm>
            <a:off x="2351584" y="4029455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03845" y="3429001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標準化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379322" y="3429000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系統互通互連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Standard</a:t>
            </a:r>
            <a:endParaRPr lang="zh-TW" altLang="en-US" sz="2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229927" y="3561403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日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431371" y="3212976"/>
            <a:ext cx="114252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23392" y="210440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3983765" y="210440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26" name="直線單箭頭接點 25"/>
          <p:cNvCxnSpPr>
            <a:stCxn id="24" idx="3"/>
            <a:endCxn id="25" idx="1"/>
          </p:cNvCxnSpPr>
          <p:nvPr/>
        </p:nvCxnSpPr>
        <p:spPr>
          <a:xfrm>
            <a:off x="2351584" y="2428436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159563" y="1628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互操作性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379322" y="1772816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系統互操作性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Ecosystem</a:t>
            </a:r>
            <a:endParaRPr lang="zh-TW" altLang="en-US" sz="26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229927" y="1960384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秒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840416" y="1208366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/>
              <a:t>產業效率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3E55-6DA6-4B81-B1D8-56AF44573152}"/>
              </a:ext>
            </a:extLst>
          </p:cNvPr>
          <p:cNvSpPr txBox="1"/>
          <p:nvPr/>
        </p:nvSpPr>
        <p:spPr>
          <a:xfrm>
            <a:off x="1775520" y="1341930"/>
            <a:ext cx="2010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Interoperability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5997" y="475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660373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介紹如何以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6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臨床</a:t>
            </a:r>
            <a:r>
              <a:rPr lang="zh-TW" altLang="en-US" sz="36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醫療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產生的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電子病歷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、心電圖、基因序列等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體驗當醫學資訊工程師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解決臨床醫療過程資訊問題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4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課程須學會的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5317" y="141057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(QT C++)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至少學一種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程式的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常用功能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條件判斷、迴圈、函式呼叫、檔案處理、網頁或視窗介面程式</a:t>
            </a:r>
          </a:p>
          <a:p>
            <a:pPr lvl="1"/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可依據程式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範例做簡單修改及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醫護人員可依據範例，修改設計其專業部門所需使用介面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2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多樣的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126" y="120622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提供標準化 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與前端程式整合應用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u="sng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FHIR</a:t>
            </a:r>
            <a:r>
              <a:rPr lang="zh-TW" altLang="en-US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電子病歷及健康紀錄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DICOMWeb server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醫學影像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前端程式應用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醫護表單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W1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P2ret.html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影像範例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http://203.64.84.113/t/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JSViewer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study_1.html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595</Words>
  <Application>Microsoft Office PowerPoint</Application>
  <PresentationFormat>寬螢幕</PresentationFormat>
  <Paragraphs>130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SimHei</vt:lpstr>
      <vt:lpstr>新細明體</vt:lpstr>
      <vt:lpstr>標楷體</vt:lpstr>
      <vt:lpstr>Arial</vt:lpstr>
      <vt:lpstr>Calibri</vt:lpstr>
      <vt:lpstr>Calibri Light</vt:lpstr>
      <vt:lpstr>Office 佈景主題</vt:lpstr>
      <vt:lpstr>醫學數位內容 The introduction of Digital Clinical Content   醫學資訊學系 蕭嘉宏 </vt:lpstr>
      <vt:lpstr>課程目標</vt:lpstr>
      <vt:lpstr>現行醫療專業部門資訊處理範例</vt:lpstr>
      <vt:lpstr>台灣臨醫資訊系統現況</vt:lpstr>
      <vt:lpstr>政府及醫院資訊系統現況</vt:lpstr>
      <vt:lpstr>系統整合等級導致產業效率巨大的落差</vt:lpstr>
      <vt:lpstr>課程內容 </vt:lpstr>
      <vt:lpstr>課程須學會的程式技能 </vt:lpstr>
      <vt:lpstr>多樣的標準化醫資前端應用 </vt:lpstr>
      <vt:lpstr>智慧醫療標準化介面的重要性</vt:lpstr>
      <vt:lpstr>QT C++  發展各式醫療儀器產生資料之轉檔程式 </vt:lpstr>
      <vt:lpstr>課程大綱及報名網址  </vt:lpstr>
      <vt:lpstr>評量方式 </vt:lpstr>
      <vt:lpstr>產學合作 </vt:lpstr>
      <vt:lpstr>  簡報結束            感謝聆聽                      問題討論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智慧型藥盒之APP及網頁服務</dc:title>
  <dc:creator>DiaoDiao</dc:creator>
  <cp:lastModifiedBy>chhsiao</cp:lastModifiedBy>
  <cp:revision>466</cp:revision>
  <dcterms:created xsi:type="dcterms:W3CDTF">2015-12-13T15:32:00Z</dcterms:created>
  <dcterms:modified xsi:type="dcterms:W3CDTF">2020-06-02T06:53:54Z</dcterms:modified>
</cp:coreProperties>
</file>