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6" r:id="rId4"/>
    <p:sldId id="267" r:id="rId5"/>
    <p:sldId id="269" r:id="rId6"/>
    <p:sldId id="275" r:id="rId7"/>
    <p:sldId id="273" r:id="rId8"/>
    <p:sldId id="272" r:id="rId9"/>
    <p:sldId id="271" r:id="rId10"/>
    <p:sldId id="270" r:id="rId11"/>
    <p:sldId id="268" r:id="rId12"/>
    <p:sldId id="265" r:id="rId13"/>
    <p:sldId id="261" r:id="rId14"/>
    <p:sldId id="264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708" autoAdjust="0"/>
  </p:normalViewPr>
  <p:slideViewPr>
    <p:cSldViewPr>
      <p:cViewPr varScale="1">
        <p:scale>
          <a:sx n="76" d="100"/>
          <a:sy n="76" d="100"/>
        </p:scale>
        <p:origin x="-99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08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70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34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5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24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16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56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44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0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84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8C6AC-BB5A-4F0E-BAB5-A6E5EF55A187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30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fsetpos" TargetMode="External"/><Relationship Id="rId2" Type="http://schemas.openxmlformats.org/officeDocument/2006/relationships/hyperlink" Target="http://www.cplusplus.com/fsee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plusplus.com/rewin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fread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fwrite</a:t>
            </a:r>
            <a:r>
              <a:rPr lang="en-US" altLang="zh-TW" dirty="0" smtClean="0"/>
              <a:t>,  </a:t>
            </a:r>
            <a:r>
              <a:rPr lang="en-US" altLang="zh-TW" dirty="0" err="1" smtClean="0"/>
              <a:t>fseek</a:t>
            </a:r>
            <a:r>
              <a:rPr lang="en-US" altLang="zh-TW" dirty="0"/>
              <a:t>, and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檔案讀寫及記憶體配置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0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78154" y="1988840"/>
            <a:ext cx="8496944" cy="468052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</a:rPr>
              <a:t>可讀取或產生任意電腦檔案</a:t>
            </a:r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位元檔與程式變數之資料轉換</a:t>
            </a:r>
          </a:p>
          <a:p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搭配解碼</a:t>
            </a:r>
            <a:r>
              <a:rPr lang="en-US" altLang="zh-TW" sz="2400" dirty="0" smtClean="0">
                <a:latin typeface="+mn-ea"/>
              </a:rPr>
              <a:t>(decode)</a:t>
            </a:r>
            <a:r>
              <a:rPr lang="zh-TW" altLang="en-US" sz="2400" dirty="0" smtClean="0">
                <a:latin typeface="+mn-ea"/>
              </a:rPr>
              <a:t>或編碼</a:t>
            </a:r>
            <a:r>
              <a:rPr lang="en-US" altLang="zh-TW" sz="2400" dirty="0" smtClean="0">
                <a:latin typeface="+mn-ea"/>
              </a:rPr>
              <a:t>(encode) </a:t>
            </a:r>
            <a:r>
              <a:rPr lang="zh-TW" altLang="en-US" sz="2400" dirty="0" smtClean="0">
                <a:latin typeface="+mn-ea"/>
              </a:rPr>
              <a:t>程式產生固定格式的檔案資料</a:t>
            </a:r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如</a:t>
            </a:r>
            <a:r>
              <a:rPr lang="en-US" altLang="zh-TW" sz="2400" dirty="0" smtClean="0">
                <a:latin typeface="+mn-ea"/>
              </a:rPr>
              <a:t>:</a:t>
            </a:r>
            <a:r>
              <a:rPr lang="zh-TW" altLang="en-US" sz="2400" dirty="0" smtClean="0">
                <a:latin typeface="+mn-ea"/>
              </a:rPr>
              <a:t>  </a:t>
            </a:r>
            <a:r>
              <a:rPr lang="en-US" altLang="zh-TW" sz="2400" dirty="0" smtClean="0">
                <a:latin typeface="+mn-ea"/>
              </a:rPr>
              <a:t>BMP</a:t>
            </a:r>
            <a:r>
              <a:rPr lang="zh-TW" altLang="en-US" sz="2400" dirty="0" smtClean="0">
                <a:latin typeface="+mn-ea"/>
              </a:rPr>
              <a:t> 點陣圖檔、</a:t>
            </a:r>
            <a:r>
              <a:rPr lang="en-US" altLang="zh-TW" sz="2400" dirty="0" smtClean="0">
                <a:latin typeface="+mn-ea"/>
              </a:rPr>
              <a:t>MIT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ECG</a:t>
            </a:r>
            <a:r>
              <a:rPr lang="zh-TW" altLang="en-US" sz="2400" dirty="0" smtClean="0">
                <a:latin typeface="+mn-ea"/>
              </a:rPr>
              <a:t> 心電圖檔、 </a:t>
            </a:r>
            <a:r>
              <a:rPr lang="en-US" altLang="zh-TW" sz="2400" dirty="0" smtClean="0">
                <a:latin typeface="+mn-ea"/>
              </a:rPr>
              <a:t>DCM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醫學影像</a:t>
            </a:r>
            <a:r>
              <a:rPr lang="zh-TW" altLang="en-US" sz="2400" dirty="0" smtClean="0">
                <a:latin typeface="+mn-ea"/>
              </a:rPr>
              <a:t>檔</a:t>
            </a:r>
            <a:r>
              <a:rPr lang="en-US" altLang="zh-TW" sz="2400" dirty="0" smtClean="0">
                <a:latin typeface="+mn-ea"/>
              </a:rPr>
              <a:t>...</a:t>
            </a:r>
            <a:endParaRPr lang="en-US" altLang="zh-TW" sz="2400" dirty="0">
              <a:latin typeface="+mn-ea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11560" y="692696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b="1" dirty="0" err="1" smtClean="0">
                <a:solidFill>
                  <a:schemeClr val="tx1"/>
                </a:solidFill>
              </a:rPr>
              <a:t>fread</a:t>
            </a:r>
            <a:r>
              <a:rPr lang="en-US" altLang="zh-TW" b="1" dirty="0" smtClean="0">
                <a:solidFill>
                  <a:schemeClr val="tx1"/>
                </a:solidFill>
              </a:rPr>
              <a:t>, </a:t>
            </a:r>
            <a:r>
              <a:rPr lang="en-US" altLang="zh-TW" b="1" dirty="0" err="1" smtClean="0">
                <a:solidFill>
                  <a:schemeClr val="tx1"/>
                </a:solidFill>
              </a:rPr>
              <a:t>fwrite</a:t>
            </a:r>
            <a:r>
              <a:rPr lang="en-US" altLang="zh-TW" b="1" dirty="0" smtClean="0">
                <a:solidFill>
                  <a:schemeClr val="tx1"/>
                </a:solidFill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</a:rPr>
              <a:t>的用途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11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fread</a:t>
            </a:r>
            <a:r>
              <a:rPr lang="zh-TW" altLang="en-US" dirty="0" smtClean="0"/>
              <a:t> 檔案讀取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讀取檔案資料到記憶體</a:t>
            </a:r>
            <a:endParaRPr lang="en-US" altLang="zh-TW" dirty="0" smtClean="0"/>
          </a:p>
          <a:p>
            <a:pPr lvl="1"/>
            <a:r>
              <a:rPr lang="zh-TW" altLang="en-US" dirty="0"/>
              <a:t>常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malloc</a:t>
            </a:r>
            <a:r>
              <a:rPr lang="zh-TW" altLang="en-US" dirty="0" smtClean="0"/>
              <a:t> 記憶體配置函式配合使用</a:t>
            </a:r>
            <a:endParaRPr lang="en-US" altLang="zh-TW" dirty="0" smtClean="0"/>
          </a:p>
          <a:p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en-US" altLang="zh-TW" dirty="0" err="1"/>
              <a:t>size_t</a:t>
            </a:r>
            <a:r>
              <a:rPr lang="en-US" altLang="zh-TW" dirty="0"/>
              <a:t> </a:t>
            </a:r>
            <a:r>
              <a:rPr lang="en-US" altLang="zh-TW" dirty="0" err="1"/>
              <a:t>fread</a:t>
            </a:r>
            <a:r>
              <a:rPr lang="en-US" altLang="zh-TW" dirty="0"/>
              <a:t>(void *</a:t>
            </a:r>
            <a:r>
              <a:rPr lang="en-US" altLang="zh-TW" dirty="0" err="1"/>
              <a:t>ptr</a:t>
            </a:r>
            <a:r>
              <a:rPr lang="en-US" altLang="zh-TW" dirty="0"/>
              <a:t>, </a:t>
            </a:r>
            <a:r>
              <a:rPr lang="en-US" altLang="zh-TW" dirty="0" err="1"/>
              <a:t>size_t</a:t>
            </a:r>
            <a:r>
              <a:rPr lang="en-US" altLang="zh-TW" dirty="0"/>
              <a:t> size, </a:t>
            </a:r>
            <a:r>
              <a:rPr lang="en-US" altLang="zh-TW" dirty="0" err="1"/>
              <a:t>size_t</a:t>
            </a:r>
            <a:r>
              <a:rPr lang="en-US" altLang="zh-TW" dirty="0"/>
              <a:t> </a:t>
            </a:r>
            <a:r>
              <a:rPr lang="en-US" altLang="zh-TW" dirty="0" err="1"/>
              <a:t>nmemb</a:t>
            </a:r>
            <a:r>
              <a:rPr lang="en-US" altLang="zh-TW" dirty="0"/>
              <a:t>, FILE *stream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四個參數，第一個參數為陣列或結構的指標，第二個參數為陣列或結構的大小，第三個參數為陣列的元素數量，如果是結構就等同 </a:t>
            </a:r>
            <a:r>
              <a:rPr lang="en-US" altLang="zh-TW" dirty="0"/>
              <a:t>1 </a:t>
            </a:r>
            <a:r>
              <a:rPr lang="zh-TW" altLang="en-US" dirty="0"/>
              <a:t>個陣列元素，第四個參數為指向結構 </a:t>
            </a:r>
            <a:r>
              <a:rPr lang="en-US" altLang="zh-TW" dirty="0"/>
              <a:t>FILE </a:t>
            </a:r>
            <a:r>
              <a:rPr lang="zh-TW" altLang="en-US"/>
              <a:t>的指標。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04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 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 數值範圍 </a:t>
            </a:r>
            <a:r>
              <a:rPr lang="en-US" altLang="zh-TW" dirty="0" smtClean="0"/>
              <a:t>0-255</a:t>
            </a:r>
          </a:p>
          <a:p>
            <a:r>
              <a:rPr lang="zh-TW" altLang="en-US" dirty="0" smtClean="0"/>
              <a:t>可設定 </a:t>
            </a:r>
            <a:r>
              <a:rPr lang="en-US" altLang="zh-TW" dirty="0" smtClean="0"/>
              <a:t>C</a:t>
            </a:r>
            <a:r>
              <a:rPr lang="zh-TW" altLang="en-US" dirty="0" smtClean="0"/>
              <a:t> 語言 </a:t>
            </a:r>
            <a:r>
              <a:rPr lang="en-US" altLang="zh-TW" dirty="0" smtClean="0"/>
              <a:t>unsigned char, 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unsigned 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  </a:t>
            </a:r>
            <a:r>
              <a:rPr lang="en-US" altLang="zh-TW" dirty="0" smtClean="0"/>
              <a:t>c1= 7, c2= 255, c3='A';</a:t>
            </a:r>
          </a:p>
          <a:p>
            <a:r>
              <a:rPr lang="en-US" altLang="zh-TW" dirty="0" smtClean="0"/>
              <a:t>'A'  ASCII Code  = 65</a:t>
            </a:r>
          </a:p>
          <a:p>
            <a:r>
              <a:rPr lang="zh-TW" altLang="en-US" dirty="0"/>
              <a:t>二進位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c1 : 00000111</a:t>
            </a:r>
          </a:p>
          <a:p>
            <a:r>
              <a:rPr lang="en-US" altLang="zh-TW" dirty="0" smtClean="0"/>
              <a:t>c2 : 11111111</a:t>
            </a:r>
          </a:p>
          <a:p>
            <a:r>
              <a:rPr lang="en-US" altLang="zh-TW" dirty="0" smtClean="0"/>
              <a:t>c3 : 01000001</a:t>
            </a:r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12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達成方式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C </a:t>
            </a:r>
            <a:r>
              <a:rPr lang="zh-TW" altLang="en-US" dirty="0" smtClean="0"/>
              <a:t>語言位元運算，參考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</a:t>
            </a:r>
            <a:r>
              <a:rPr lang="en-US" altLang="zh-TW" dirty="0"/>
              <a:t>://www.86duino.com/?</a:t>
            </a:r>
            <a:r>
              <a:rPr lang="en-US" altLang="zh-TW" dirty="0" smtClean="0"/>
              <a:t>p=1413&amp;lang=TW</a:t>
            </a:r>
          </a:p>
          <a:p>
            <a:r>
              <a:rPr lang="en-US" altLang="zh-TW" dirty="0"/>
              <a:t>http://monkeycoding.com/?p=906</a:t>
            </a:r>
          </a:p>
          <a:p>
            <a:r>
              <a:rPr lang="en-US" altLang="zh-TW" dirty="0"/>
              <a:t>https://www.dreamincode.net/forums/topic/134396-how-to-convert-a-char-to-its-8-binary-bits-in-c/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727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用途說明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可解析及產生任何數位檔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語法有多個參數選項，可配合實作了解其用法及意義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程式課程很難教會</a:t>
            </a:r>
            <a:endParaRPr lang="en-US" altLang="zh-TW" dirty="0"/>
          </a:p>
          <a:p>
            <a:pPr lvl="1"/>
            <a:r>
              <a:rPr lang="zh-TW" altLang="en-US" dirty="0" smtClean="0"/>
              <a:t>通常不會在課程中，舉很多例子說明</a:t>
            </a:r>
            <a:endParaRPr lang="en-US" altLang="zh-TW" dirty="0" smtClean="0"/>
          </a:p>
          <a:p>
            <a:pPr lvl="1"/>
            <a:r>
              <a:rPr lang="zh-TW" altLang="en-US" dirty="0"/>
              <a:t>程式能力檢定通常也不</a:t>
            </a:r>
            <a:r>
              <a:rPr lang="zh-TW" altLang="en-US" dirty="0" smtClean="0"/>
              <a:t>考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但非常有用</a:t>
            </a:r>
            <a:r>
              <a:rPr lang="en-US" altLang="zh-TW" b="1" dirty="0" smtClean="0">
                <a:solidFill>
                  <a:srgbClr val="FF0000"/>
                </a:solidFill>
              </a:rPr>
              <a:t>!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實作上有許多技巧及問題，</a:t>
            </a:r>
            <a:r>
              <a:rPr lang="zh-TW" altLang="en-US" b="1" dirty="0" smtClean="0">
                <a:solidFill>
                  <a:srgbClr val="FF0000"/>
                </a:solidFill>
              </a:rPr>
              <a:t>為一個程式特殊專長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744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檔案讀寫程式架構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加入 </a:t>
            </a:r>
            <a:r>
              <a:rPr lang="en-US" altLang="zh-TW" dirty="0" err="1" smtClean="0"/>
              <a:t>stdio.h</a:t>
            </a:r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main ()</a:t>
            </a:r>
          </a:p>
          <a:p>
            <a:r>
              <a:rPr lang="en-US" altLang="zh-TW" dirty="0" smtClean="0"/>
              <a:t>{ </a:t>
            </a:r>
            <a:r>
              <a:rPr lang="en-US" altLang="zh-TW" dirty="0"/>
              <a:t>FILE * </a:t>
            </a:r>
            <a:r>
              <a:rPr lang="en-US" altLang="zh-TW" dirty="0" err="1"/>
              <a:t>pFile</a:t>
            </a:r>
            <a:r>
              <a:rPr lang="en-US" altLang="zh-TW" dirty="0" smtClean="0"/>
              <a:t>;  //</a:t>
            </a:r>
            <a:r>
              <a:rPr lang="zh-TW" altLang="en-US" dirty="0" smtClean="0"/>
              <a:t>檔案讀寫指標</a:t>
            </a:r>
            <a:endParaRPr lang="en-US" altLang="zh-TW" dirty="0"/>
          </a:p>
          <a:p>
            <a:r>
              <a:rPr lang="en-US" altLang="zh-TW" dirty="0"/>
              <a:t>  </a:t>
            </a:r>
            <a:r>
              <a:rPr lang="en-US" altLang="zh-TW" dirty="0" err="1"/>
              <a:t>pFile</a:t>
            </a:r>
            <a:r>
              <a:rPr lang="en-US" altLang="zh-TW" dirty="0"/>
              <a:t> = </a:t>
            </a:r>
            <a:r>
              <a:rPr lang="en-US" altLang="zh-TW" dirty="0" err="1"/>
              <a:t>fopen</a:t>
            </a:r>
            <a:r>
              <a:rPr lang="en-US" altLang="zh-TW" dirty="0"/>
              <a:t> ("</a:t>
            </a:r>
            <a:r>
              <a:rPr lang="en-US" altLang="zh-TW" dirty="0" err="1"/>
              <a:t>myfile.txt","w</a:t>
            </a:r>
            <a:r>
              <a:rPr lang="en-US" altLang="zh-TW" dirty="0" smtClean="0"/>
              <a:t>");</a:t>
            </a:r>
            <a:r>
              <a:rPr lang="zh-TW" altLang="en-US" dirty="0" smtClean="0"/>
              <a:t>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開檔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  </a:t>
            </a:r>
            <a:r>
              <a:rPr lang="zh-TW" altLang="en-US" b="1" dirty="0" smtClean="0">
                <a:solidFill>
                  <a:srgbClr val="FF0000"/>
                </a:solidFill>
              </a:rPr>
              <a:t>檔案讀寫指定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fclose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pFile</a:t>
            </a:r>
            <a:r>
              <a:rPr lang="en-US" altLang="zh-TW" dirty="0" smtClean="0"/>
              <a:t>);</a:t>
            </a:r>
            <a:r>
              <a:rPr lang="zh-TW" altLang="en-US" dirty="0" smtClean="0"/>
              <a:t>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關檔</a:t>
            </a:r>
            <a:endParaRPr lang="en-US" altLang="zh-TW" dirty="0"/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182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08520" y="260648"/>
            <a:ext cx="9155360" cy="1138138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F</a:t>
            </a:r>
            <a:r>
              <a:rPr lang="fr-FR" altLang="zh-TW" sz="2800" dirty="0" smtClean="0"/>
              <a:t>ILE </a:t>
            </a:r>
            <a:r>
              <a:rPr lang="fr-FR" altLang="zh-TW" sz="2800" dirty="0"/>
              <a:t>* fopen ( const char * </a:t>
            </a:r>
            <a:r>
              <a:rPr lang="fr-FR" altLang="zh-TW" sz="2800" dirty="0">
                <a:solidFill>
                  <a:srgbClr val="00B0F0"/>
                </a:solidFill>
              </a:rPr>
              <a:t>filename</a:t>
            </a:r>
            <a:r>
              <a:rPr lang="fr-FR" altLang="zh-TW" sz="2800" dirty="0"/>
              <a:t>, const char * </a:t>
            </a:r>
            <a:r>
              <a:rPr lang="fr-FR" altLang="zh-TW" sz="2800" dirty="0">
                <a:solidFill>
                  <a:srgbClr val="92D050"/>
                </a:solidFill>
              </a:rPr>
              <a:t>mode</a:t>
            </a:r>
            <a:r>
              <a:rPr lang="fr-FR" altLang="zh-TW" sz="2800" dirty="0"/>
              <a:t> );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/>
          <a:lstStyle/>
          <a:p>
            <a:r>
              <a:rPr lang="fr-FR" altLang="zh-TW" dirty="0" smtClean="0">
                <a:solidFill>
                  <a:srgbClr val="00B0F0"/>
                </a:solidFill>
              </a:rPr>
              <a:t>filename</a:t>
            </a:r>
            <a:r>
              <a:rPr lang="zh-TW" altLang="en-US" dirty="0" smtClean="0"/>
              <a:t> 檔名</a:t>
            </a:r>
            <a:endParaRPr lang="en-US" altLang="zh-TW" dirty="0" smtClean="0"/>
          </a:p>
          <a:p>
            <a:r>
              <a:rPr lang="zh-TW" altLang="en-US" dirty="0" smtClean="0"/>
              <a:t>常用的 </a:t>
            </a:r>
            <a:r>
              <a:rPr lang="en-US" altLang="zh-TW" dirty="0" smtClean="0">
                <a:solidFill>
                  <a:srgbClr val="92D050"/>
                </a:solidFill>
              </a:rPr>
              <a:t>mode</a:t>
            </a:r>
          </a:p>
          <a:p>
            <a:endParaRPr lang="en-US" altLang="zh-TW" dirty="0">
              <a:solidFill>
                <a:srgbClr val="92D050"/>
              </a:solidFill>
            </a:endParaRPr>
          </a:p>
          <a:p>
            <a:endParaRPr lang="fr-FR" altLang="zh-TW" dirty="0"/>
          </a:p>
          <a:p>
            <a:endParaRPr lang="fr-FR" altLang="zh-TW" dirty="0" smtClean="0"/>
          </a:p>
          <a:p>
            <a:endParaRPr lang="fr-FR" altLang="zh-TW" dirty="0"/>
          </a:p>
          <a:p>
            <a:r>
              <a:rPr lang="zh-TW" altLang="en-US" sz="2000" dirty="0" smtClean="0"/>
              <a:t>上述 </a:t>
            </a:r>
            <a:r>
              <a:rPr lang="en-US" altLang="zh-TW" sz="2000" dirty="0" smtClean="0"/>
              <a:t>mode</a:t>
            </a:r>
            <a:r>
              <a:rPr lang="zh-TW" altLang="en-US" sz="2000" dirty="0" smtClean="0"/>
              <a:t>為</a:t>
            </a:r>
            <a:r>
              <a:rPr lang="zh-TW" altLang="en-US" sz="2000" dirty="0"/>
              <a:t>文字檔</a:t>
            </a:r>
            <a:r>
              <a:rPr lang="zh-TW" altLang="en-US" sz="2000" dirty="0" smtClean="0"/>
              <a:t>讀取。</a:t>
            </a:r>
            <a:r>
              <a:rPr lang="zh-TW" altLang="en-US" sz="2000" dirty="0"/>
              <a:t>若要</a:t>
            </a:r>
            <a:r>
              <a:rPr lang="zh-TW" altLang="en-US" sz="2000" dirty="0" smtClean="0"/>
              <a:t>讀取</a:t>
            </a:r>
            <a:r>
              <a:rPr lang="en-US" altLang="zh-TW" sz="2000" dirty="0" smtClean="0"/>
              <a:t>binary </a:t>
            </a:r>
            <a:r>
              <a:rPr lang="en-US" altLang="zh-TW" sz="2000" dirty="0"/>
              <a:t>file</a:t>
            </a:r>
            <a:r>
              <a:rPr lang="en-US" altLang="zh-TW" sz="2000" dirty="0" smtClean="0"/>
              <a:t>,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mode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後加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"b" </a:t>
            </a:r>
            <a:r>
              <a:rPr lang="en-US" altLang="zh-TW" sz="2000" dirty="0" smtClean="0"/>
              <a:t>character</a:t>
            </a:r>
            <a:r>
              <a:rPr lang="zh-TW" altLang="en-US" sz="2000" dirty="0" smtClean="0"/>
              <a:t> ，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如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"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rb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","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wb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","ab"</a:t>
            </a:r>
            <a:endParaRPr lang="fr-FR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+mn-ea"/>
              </a:rPr>
              <a:t>參考</a:t>
            </a:r>
            <a:r>
              <a:rPr lang="en-US" altLang="zh-TW" sz="1600" dirty="0" smtClean="0">
                <a:latin typeface="+mn-ea"/>
              </a:rPr>
              <a:t>:</a:t>
            </a:r>
            <a:r>
              <a:rPr lang="zh-TW" altLang="en-US" sz="1600" dirty="0" smtClean="0">
                <a:latin typeface="+mn-ea"/>
              </a:rPr>
              <a:t> </a:t>
            </a:r>
            <a:r>
              <a:rPr lang="en-US" altLang="zh-TW" sz="1600" dirty="0">
                <a:latin typeface="+mn-ea"/>
              </a:rPr>
              <a:t>http://www.cplusplus.com/reference/cstdio/fopen/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+mn-ea"/>
              </a:rPr>
              <a:t>const</a:t>
            </a:r>
            <a:r>
              <a:rPr lang="en-US" altLang="zh-TW" sz="1600" dirty="0" smtClean="0">
                <a:latin typeface="+mn-ea"/>
              </a:rPr>
              <a:t> char</a:t>
            </a:r>
            <a:r>
              <a:rPr lang="zh-TW" altLang="en-US" sz="1600" dirty="0" smtClean="0">
                <a:latin typeface="+mn-ea"/>
              </a:rPr>
              <a:t>* </a:t>
            </a:r>
            <a:r>
              <a:rPr lang="en-US" altLang="zh-TW" sz="1600" dirty="0" smtClean="0">
                <a:latin typeface="+mn-ea"/>
              </a:rPr>
              <a:t>:</a:t>
            </a:r>
            <a:r>
              <a:rPr lang="zh-TW" altLang="en-US" sz="1600" dirty="0" smtClean="0">
                <a:latin typeface="+mn-ea"/>
              </a:rPr>
              <a:t> 傳入字串指標常數</a:t>
            </a:r>
            <a:r>
              <a:rPr lang="en-US" altLang="zh-TW" sz="1600" dirty="0" smtClean="0">
                <a:latin typeface="+mn-ea"/>
              </a:rPr>
              <a:t>(</a:t>
            </a:r>
            <a:r>
              <a:rPr lang="zh-TW" altLang="en-US" sz="1600" dirty="0" smtClean="0">
                <a:latin typeface="+mn-ea"/>
              </a:rPr>
              <a:t>函數內不可改變其值</a:t>
            </a:r>
            <a:r>
              <a:rPr lang="en-US" altLang="zh-TW" sz="1600" dirty="0" smtClean="0">
                <a:latin typeface="+mn-ea"/>
              </a:rPr>
              <a:t>)</a:t>
            </a:r>
            <a:endParaRPr lang="zh-TW" altLang="en-US" sz="1600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23842"/>
              </p:ext>
            </p:extLst>
          </p:nvPr>
        </p:nvGraphicFramePr>
        <p:xfrm>
          <a:off x="1043608" y="2564904"/>
          <a:ext cx="784887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648"/>
                <a:gridCol w="7229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"r"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read: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 Open file for input operations. The file must exist.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"w"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write: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Create an empty file for output operations. If a file with the same name already exists, its contents are discarded and the file is treated as a new empty file.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"a"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append: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Open file for output at the end of a file. Output operations always write data at the end of the file, expanding it. Repositioning operations (</a:t>
                      </a:r>
                      <a:r>
                        <a:rPr lang="en-US" u="none" strike="noStrike" dirty="0" err="1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fseek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u="none" strike="noStrike" dirty="0" err="1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fsetpos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rewind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) are ignored. The file is created if it does not exist.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07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78154" y="1628800"/>
            <a:ext cx="8496944" cy="504056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</a:rPr>
              <a:t>語法</a:t>
            </a:r>
            <a:r>
              <a:rPr lang="en-US" altLang="zh-TW" sz="2400" dirty="0" smtClean="0">
                <a:latin typeface="+mn-ea"/>
              </a:rPr>
              <a:t>:</a:t>
            </a:r>
          </a:p>
          <a:p>
            <a:pPr lvl="1"/>
            <a:r>
              <a:rPr lang="en-US" altLang="zh-TW" sz="2000" dirty="0" err="1" smtClean="0">
                <a:latin typeface="+mn-ea"/>
              </a:rPr>
              <a:t>fread</a:t>
            </a:r>
            <a:r>
              <a:rPr lang="en-US" altLang="zh-TW" sz="2000" dirty="0" smtClean="0">
                <a:latin typeface="+mn-ea"/>
              </a:rPr>
              <a:t> </a:t>
            </a:r>
            <a:r>
              <a:rPr lang="zh-TW" altLang="en-US" sz="2000" dirty="0" smtClean="0">
                <a:latin typeface="+mn-ea"/>
              </a:rPr>
              <a:t>讀取檔案資料</a:t>
            </a:r>
            <a:endParaRPr lang="en-US" altLang="zh-TW" sz="2000" dirty="0" smtClean="0">
              <a:latin typeface="+mn-ea"/>
            </a:endParaRPr>
          </a:p>
          <a:p>
            <a:pPr lvl="2"/>
            <a:r>
              <a:rPr lang="en-US" altLang="zh-TW" sz="1600" dirty="0" err="1" smtClean="0">
                <a:latin typeface="+mn-ea"/>
              </a:rPr>
              <a:t>size_t</a:t>
            </a:r>
            <a:r>
              <a:rPr lang="en-US" altLang="zh-TW" sz="1600" dirty="0" smtClean="0">
                <a:latin typeface="+mn-ea"/>
              </a:rPr>
              <a:t> </a:t>
            </a:r>
            <a:r>
              <a:rPr lang="en-US" altLang="zh-TW" sz="1600" dirty="0" err="1">
                <a:latin typeface="+mn-ea"/>
              </a:rPr>
              <a:t>fread</a:t>
            </a:r>
            <a:r>
              <a:rPr lang="en-US" altLang="zh-TW" sz="1600" dirty="0">
                <a:latin typeface="+mn-ea"/>
              </a:rPr>
              <a:t> ( void * </a:t>
            </a:r>
            <a:r>
              <a:rPr lang="en-US" altLang="zh-TW" sz="1600" dirty="0" err="1">
                <a:latin typeface="+mn-ea"/>
              </a:rPr>
              <a:t>ptr</a:t>
            </a:r>
            <a:r>
              <a:rPr lang="en-US" altLang="zh-TW" sz="1600" dirty="0">
                <a:latin typeface="+mn-ea"/>
              </a:rPr>
              <a:t>, </a:t>
            </a:r>
            <a:r>
              <a:rPr lang="en-US" altLang="zh-TW" sz="1600" dirty="0" err="1">
                <a:latin typeface="+mn-ea"/>
              </a:rPr>
              <a:t>size_t</a:t>
            </a:r>
            <a:r>
              <a:rPr lang="en-US" altLang="zh-TW" sz="1600" dirty="0">
                <a:latin typeface="+mn-ea"/>
              </a:rPr>
              <a:t> size, </a:t>
            </a:r>
            <a:r>
              <a:rPr lang="en-US" altLang="zh-TW" sz="1600" dirty="0" err="1">
                <a:latin typeface="+mn-ea"/>
              </a:rPr>
              <a:t>size_t</a:t>
            </a:r>
            <a:r>
              <a:rPr lang="en-US" altLang="zh-TW" sz="1600" dirty="0">
                <a:latin typeface="+mn-ea"/>
              </a:rPr>
              <a:t> count, FILE * stream </a:t>
            </a:r>
            <a:r>
              <a:rPr lang="en-US" altLang="zh-TW" sz="1600" dirty="0" smtClean="0">
                <a:latin typeface="+mn-ea"/>
              </a:rPr>
              <a:t>);</a:t>
            </a:r>
          </a:p>
          <a:p>
            <a:pPr lvl="1"/>
            <a:r>
              <a:rPr lang="en-US" altLang="zh-TW" sz="2000" dirty="0" err="1" smtClean="0">
                <a:latin typeface="+mn-ea"/>
              </a:rPr>
              <a:t>fwrite</a:t>
            </a:r>
            <a:r>
              <a:rPr lang="en-US" altLang="zh-TW" sz="2000" dirty="0" smtClean="0">
                <a:latin typeface="+mn-ea"/>
              </a:rPr>
              <a:t> </a:t>
            </a:r>
            <a:r>
              <a:rPr lang="zh-TW" altLang="en-US" sz="2000" dirty="0" smtClean="0">
                <a:latin typeface="+mn-ea"/>
              </a:rPr>
              <a:t>將資料寫入檔案</a:t>
            </a:r>
            <a:endParaRPr lang="en-US" altLang="zh-TW" sz="2000" dirty="0" smtClean="0">
              <a:latin typeface="+mn-ea"/>
            </a:endParaRPr>
          </a:p>
          <a:p>
            <a:pPr lvl="2"/>
            <a:r>
              <a:rPr lang="en-US" altLang="zh-TW" sz="1600" dirty="0" err="1" smtClean="0">
                <a:latin typeface="+mn-ea"/>
              </a:rPr>
              <a:t>size_t</a:t>
            </a:r>
            <a:r>
              <a:rPr lang="en-US" altLang="zh-TW" sz="1600" dirty="0" smtClean="0">
                <a:latin typeface="+mn-ea"/>
              </a:rPr>
              <a:t> </a:t>
            </a:r>
            <a:r>
              <a:rPr lang="en-US" altLang="zh-TW" sz="1600" dirty="0" err="1">
                <a:latin typeface="+mn-ea"/>
              </a:rPr>
              <a:t>fwrite</a:t>
            </a:r>
            <a:r>
              <a:rPr lang="en-US" altLang="zh-TW" sz="1600" dirty="0">
                <a:latin typeface="+mn-ea"/>
              </a:rPr>
              <a:t> ( </a:t>
            </a:r>
            <a:r>
              <a:rPr lang="en-US" altLang="zh-TW" sz="1600" dirty="0" err="1">
                <a:latin typeface="+mn-ea"/>
              </a:rPr>
              <a:t>const</a:t>
            </a:r>
            <a:r>
              <a:rPr lang="en-US" altLang="zh-TW" sz="1600" dirty="0">
                <a:latin typeface="+mn-ea"/>
              </a:rPr>
              <a:t> void * </a:t>
            </a:r>
            <a:r>
              <a:rPr lang="en-US" altLang="zh-TW" sz="1600" dirty="0" err="1">
                <a:latin typeface="+mn-ea"/>
              </a:rPr>
              <a:t>ptr</a:t>
            </a:r>
            <a:r>
              <a:rPr lang="en-US" altLang="zh-TW" sz="1600" dirty="0">
                <a:latin typeface="+mn-ea"/>
              </a:rPr>
              <a:t>, </a:t>
            </a:r>
            <a:r>
              <a:rPr lang="en-US" altLang="zh-TW" sz="1600" dirty="0" err="1">
                <a:latin typeface="+mn-ea"/>
              </a:rPr>
              <a:t>size_t</a:t>
            </a:r>
            <a:r>
              <a:rPr lang="en-US" altLang="zh-TW" sz="1600" dirty="0">
                <a:latin typeface="+mn-ea"/>
              </a:rPr>
              <a:t> size, </a:t>
            </a:r>
            <a:r>
              <a:rPr lang="en-US" altLang="zh-TW" sz="1600" dirty="0" err="1">
                <a:latin typeface="+mn-ea"/>
              </a:rPr>
              <a:t>size_t</a:t>
            </a:r>
            <a:r>
              <a:rPr lang="en-US" altLang="zh-TW" sz="1600" dirty="0">
                <a:latin typeface="+mn-ea"/>
              </a:rPr>
              <a:t> count, FILE * stream </a:t>
            </a:r>
            <a:r>
              <a:rPr lang="en-US" altLang="zh-TW" sz="1600" dirty="0" smtClean="0">
                <a:latin typeface="+mn-ea"/>
              </a:rPr>
              <a:t>);</a:t>
            </a:r>
          </a:p>
          <a:p>
            <a:endParaRPr lang="en-US" altLang="zh-TW" sz="2400" dirty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參考資料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en-US" altLang="zh-TW" sz="2000" dirty="0">
                <a:latin typeface="+mn-ea"/>
              </a:rPr>
              <a:t>http://www.cplusplus.com/reference/cstdio/fread</a:t>
            </a:r>
            <a:r>
              <a:rPr lang="en-US" altLang="zh-TW" sz="2000" dirty="0" smtClean="0">
                <a:latin typeface="+mn-ea"/>
              </a:rPr>
              <a:t>/</a:t>
            </a:r>
          </a:p>
          <a:p>
            <a:pPr lvl="1"/>
            <a:r>
              <a:rPr lang="en-US" altLang="zh-TW" sz="2000" dirty="0">
                <a:latin typeface="+mn-ea"/>
              </a:rPr>
              <a:t>http://www.cplusplus.com/reference/cstdio/fwrite</a:t>
            </a:r>
            <a:r>
              <a:rPr lang="en-US" altLang="zh-TW" sz="2000" dirty="0" smtClean="0">
                <a:latin typeface="+mn-ea"/>
              </a:rPr>
              <a:t>/</a:t>
            </a:r>
            <a:endParaRPr lang="zh-TW" altLang="en-US" sz="2400" dirty="0">
              <a:latin typeface="+mn-ea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3568" y="404664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b="1" dirty="0" err="1" smtClean="0">
                <a:solidFill>
                  <a:schemeClr val="tx1"/>
                </a:solidFill>
              </a:rPr>
              <a:t>fread</a:t>
            </a:r>
            <a:r>
              <a:rPr lang="en-US" altLang="zh-TW" b="1" dirty="0" smtClean="0">
                <a:solidFill>
                  <a:schemeClr val="tx1"/>
                </a:solidFill>
              </a:rPr>
              <a:t>, </a:t>
            </a:r>
            <a:r>
              <a:rPr lang="en-US" altLang="zh-TW" b="1" dirty="0" err="1" smtClean="0">
                <a:solidFill>
                  <a:schemeClr val="tx1"/>
                </a:solidFill>
              </a:rPr>
              <a:t>fwrite</a:t>
            </a:r>
            <a:r>
              <a:rPr lang="en-US" altLang="zh-TW" b="1" dirty="0" smtClean="0">
                <a:solidFill>
                  <a:schemeClr val="tx1"/>
                </a:solidFill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</a:rPr>
              <a:t>檔案讀寫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印出其 </a:t>
            </a:r>
            <a:r>
              <a:rPr lang="en-US" altLang="zh-TW" dirty="0" smtClean="0"/>
              <a:t>ASC</a:t>
            </a:r>
            <a:r>
              <a:rPr lang="zh-TW" altLang="en-US" dirty="0" smtClean="0"/>
              <a:t> </a:t>
            </a:r>
            <a:r>
              <a:rPr lang="en-US" altLang="zh-TW" smtClean="0"/>
              <a:t>II</a:t>
            </a:r>
            <a:r>
              <a:rPr lang="zh-TW" altLang="en-US" smtClean="0"/>
              <a:t>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005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78154" y="1628800"/>
            <a:ext cx="8496944" cy="504056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</a:rPr>
              <a:t>以 </a:t>
            </a:r>
            <a:r>
              <a:rPr lang="en-US" altLang="zh-TW" sz="2400" dirty="0" smtClean="0">
                <a:latin typeface="+mn-ea"/>
              </a:rPr>
              <a:t>binary </a:t>
            </a:r>
            <a:r>
              <a:rPr lang="zh-TW" altLang="en-US" sz="2400" dirty="0" smtClean="0">
                <a:latin typeface="+mn-ea"/>
              </a:rPr>
              <a:t>方式</a:t>
            </a:r>
            <a:r>
              <a:rPr lang="zh-TW" altLang="en-US" sz="2400" dirty="0" smtClean="0">
                <a:latin typeface="+mn-ea"/>
              </a:rPr>
              <a:t>讀寫 </a:t>
            </a:r>
            <a:r>
              <a:rPr lang="en-US" altLang="zh-TW" sz="2400" dirty="0" smtClean="0">
                <a:latin typeface="+mn-ea"/>
              </a:rPr>
              <a:t>char</a:t>
            </a:r>
            <a:r>
              <a:rPr lang="zh-TW" altLang="en-US" sz="2400" dirty="0" smtClean="0">
                <a:latin typeface="+mn-ea"/>
              </a:rPr>
              <a:t> 字串資料</a:t>
            </a:r>
            <a:endParaRPr lang="en-US" altLang="zh-TW" sz="2400" dirty="0" smtClean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讀寫 </a:t>
            </a:r>
            <a:r>
              <a:rPr lang="en-US" altLang="zh-TW" sz="2400" dirty="0" err="1" smtClean="0">
                <a:latin typeface="+mn-ea"/>
              </a:rPr>
              <a:t>int</a:t>
            </a:r>
            <a:endParaRPr lang="en-US" altLang="zh-TW" sz="2400" dirty="0" smtClean="0">
              <a:latin typeface="+mn-ea"/>
            </a:endParaRPr>
          </a:p>
          <a:p>
            <a:endParaRPr lang="zh-TW" altLang="en-US" sz="2400" dirty="0">
              <a:latin typeface="+mn-ea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3568" y="404664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>
                <a:solidFill>
                  <a:schemeClr val="tx1"/>
                </a:solidFill>
              </a:rPr>
              <a:t>程式範例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78154" y="1988840"/>
            <a:ext cx="8496944" cy="468052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</a:rPr>
              <a:t>語法</a:t>
            </a:r>
            <a:r>
              <a:rPr lang="en-US" altLang="zh-TW" sz="2400" dirty="0" smtClean="0">
                <a:latin typeface="+mn-ea"/>
              </a:rPr>
              <a:t>:</a:t>
            </a:r>
          </a:p>
          <a:p>
            <a:r>
              <a:rPr lang="en-US" altLang="zh-TW" sz="2400" dirty="0" err="1" smtClean="0">
                <a:latin typeface="+mn-ea"/>
              </a:rPr>
              <a:t>size_t</a:t>
            </a:r>
            <a:r>
              <a:rPr lang="en-US" altLang="zh-TW" sz="2400" dirty="0" smtClean="0">
                <a:latin typeface="+mn-ea"/>
              </a:rPr>
              <a:t> </a:t>
            </a:r>
            <a:r>
              <a:rPr lang="en-US" altLang="zh-TW" sz="2400" dirty="0" err="1">
                <a:latin typeface="+mn-ea"/>
              </a:rPr>
              <a:t>fread</a:t>
            </a:r>
            <a:r>
              <a:rPr lang="en-US" altLang="zh-TW" sz="2400" dirty="0">
                <a:latin typeface="+mn-ea"/>
              </a:rPr>
              <a:t> ( void * </a:t>
            </a:r>
            <a:r>
              <a:rPr lang="en-US" altLang="zh-TW" sz="2400" dirty="0" err="1">
                <a:latin typeface="+mn-ea"/>
              </a:rPr>
              <a:t>ptr</a:t>
            </a:r>
            <a:r>
              <a:rPr lang="en-US" altLang="zh-TW" sz="2400" dirty="0">
                <a:latin typeface="+mn-ea"/>
              </a:rPr>
              <a:t>, </a:t>
            </a:r>
            <a:r>
              <a:rPr lang="en-US" altLang="zh-TW" sz="2400" dirty="0" err="1">
                <a:latin typeface="+mn-ea"/>
              </a:rPr>
              <a:t>size_t</a:t>
            </a:r>
            <a:r>
              <a:rPr lang="en-US" altLang="zh-TW" sz="2400" dirty="0">
                <a:latin typeface="+mn-ea"/>
              </a:rPr>
              <a:t> size, </a:t>
            </a:r>
            <a:r>
              <a:rPr lang="en-US" altLang="zh-TW" sz="2400" dirty="0" err="1">
                <a:latin typeface="+mn-ea"/>
              </a:rPr>
              <a:t>size_t</a:t>
            </a:r>
            <a:r>
              <a:rPr lang="en-US" altLang="zh-TW" sz="2400" dirty="0">
                <a:latin typeface="+mn-ea"/>
              </a:rPr>
              <a:t> count, FILE * stream );</a:t>
            </a:r>
            <a:endParaRPr lang="en-US" altLang="zh-TW" sz="24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sz="2400" dirty="0" err="1" smtClean="0">
                <a:latin typeface="+mn-ea"/>
              </a:rPr>
              <a:t>size_t</a:t>
            </a:r>
            <a:r>
              <a:rPr lang="en-US" altLang="zh-TW" sz="2400" dirty="0" smtClean="0">
                <a:latin typeface="+mn-ea"/>
              </a:rPr>
              <a:t> </a:t>
            </a:r>
            <a:r>
              <a:rPr lang="en-US" altLang="zh-TW" sz="2400" dirty="0" err="1">
                <a:latin typeface="+mn-ea"/>
              </a:rPr>
              <a:t>fwrite</a:t>
            </a:r>
            <a:r>
              <a:rPr lang="en-US" altLang="zh-TW" sz="2400" dirty="0">
                <a:latin typeface="+mn-ea"/>
              </a:rPr>
              <a:t> ( </a:t>
            </a:r>
            <a:r>
              <a:rPr lang="en-US" altLang="zh-TW" sz="2400" dirty="0" err="1">
                <a:latin typeface="+mn-ea"/>
              </a:rPr>
              <a:t>const</a:t>
            </a:r>
            <a:r>
              <a:rPr lang="en-US" altLang="zh-TW" sz="2400" dirty="0">
                <a:latin typeface="+mn-ea"/>
              </a:rPr>
              <a:t> void * </a:t>
            </a:r>
            <a:r>
              <a:rPr lang="en-US" altLang="zh-TW" sz="2400" dirty="0" err="1">
                <a:latin typeface="+mn-ea"/>
              </a:rPr>
              <a:t>ptr</a:t>
            </a:r>
            <a:r>
              <a:rPr lang="en-US" altLang="zh-TW" sz="2400" dirty="0">
                <a:latin typeface="+mn-ea"/>
              </a:rPr>
              <a:t>, </a:t>
            </a:r>
            <a:r>
              <a:rPr lang="en-US" altLang="zh-TW" sz="2400" dirty="0" err="1">
                <a:latin typeface="+mn-ea"/>
              </a:rPr>
              <a:t>size_t</a:t>
            </a:r>
            <a:r>
              <a:rPr lang="en-US" altLang="zh-TW" sz="2400" dirty="0">
                <a:latin typeface="+mn-ea"/>
              </a:rPr>
              <a:t> size, </a:t>
            </a:r>
            <a:r>
              <a:rPr lang="en-US" altLang="zh-TW" sz="2400" dirty="0" err="1">
                <a:latin typeface="+mn-ea"/>
              </a:rPr>
              <a:t>size_t</a:t>
            </a:r>
            <a:r>
              <a:rPr lang="en-US" altLang="zh-TW" sz="2400" dirty="0">
                <a:latin typeface="+mn-ea"/>
              </a:rPr>
              <a:t> count, FILE * stream </a:t>
            </a:r>
            <a:r>
              <a:rPr lang="en-US" altLang="zh-TW" sz="2400" dirty="0" smtClean="0">
                <a:latin typeface="+mn-ea"/>
              </a:rPr>
              <a:t>);</a:t>
            </a:r>
          </a:p>
          <a:p>
            <a:r>
              <a:rPr lang="en-US" altLang="zh-TW" sz="2400" dirty="0" err="1" smtClean="0">
                <a:latin typeface="+mn-ea"/>
              </a:rPr>
              <a:t>size_t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4: byte</a:t>
            </a:r>
            <a:r>
              <a:rPr lang="zh-TW" altLang="en-US" sz="2400" dirty="0" smtClean="0">
                <a:latin typeface="+mn-ea"/>
              </a:rPr>
              <a:t> 正整數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void * </a:t>
            </a:r>
            <a:r>
              <a:rPr lang="en-US" altLang="zh-TW" sz="2400" dirty="0" err="1" smtClean="0">
                <a:latin typeface="+mn-ea"/>
              </a:rPr>
              <a:t>ptr</a:t>
            </a:r>
            <a:r>
              <a:rPr lang="en-US" altLang="zh-TW" sz="2400" dirty="0" smtClean="0">
                <a:latin typeface="+mn-ea"/>
              </a:rPr>
              <a:t>:</a:t>
            </a:r>
            <a:r>
              <a:rPr lang="zh-TW" altLang="en-US" sz="2400" dirty="0" smtClean="0">
                <a:latin typeface="+mn-ea"/>
              </a:rPr>
              <a:t> 資料寫入指標</a:t>
            </a:r>
            <a:endParaRPr lang="en-US" altLang="zh-TW" sz="2400" dirty="0">
              <a:latin typeface="+mn-ea"/>
            </a:endParaRPr>
          </a:p>
          <a:p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以 </a:t>
            </a:r>
            <a:r>
              <a:rPr lang="en-US" altLang="zh-TW" sz="2400" dirty="0">
                <a:latin typeface="+mn-ea"/>
              </a:rPr>
              <a:t>byte </a:t>
            </a:r>
            <a:r>
              <a:rPr lang="zh-TW" altLang="en-US" sz="2400" dirty="0">
                <a:latin typeface="+mn-ea"/>
              </a:rPr>
              <a:t>為單位，讀寫檔。</a:t>
            </a:r>
          </a:p>
          <a:p>
            <a:r>
              <a:rPr lang="zh-TW" altLang="en-US" sz="2400" dirty="0" smtClean="0">
                <a:latin typeface="+mn-ea"/>
              </a:rPr>
              <a:t>指標與位址</a:t>
            </a:r>
            <a:endParaRPr lang="en-US" altLang="zh-TW" sz="2400" dirty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https://openhome.cc/Gossip/CppGossip/Pointer.html</a:t>
            </a:r>
            <a:endParaRPr lang="en-US" altLang="zh-TW" sz="2400" dirty="0" smtClean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http://www.cplusplus.com/reference/cstdio/fread</a:t>
            </a:r>
            <a:r>
              <a:rPr lang="en-US" altLang="zh-TW" sz="2400" dirty="0" smtClean="0">
                <a:latin typeface="+mn-ea"/>
              </a:rPr>
              <a:t>/</a:t>
            </a:r>
          </a:p>
          <a:p>
            <a:r>
              <a:rPr lang="en-US" altLang="zh-TW" sz="2400" dirty="0">
                <a:latin typeface="+mn-ea"/>
              </a:rPr>
              <a:t>http://www.cplusplus.com/reference/cstdio/fwrite/</a:t>
            </a:r>
          </a:p>
          <a:p>
            <a:endParaRPr lang="zh-TW" altLang="en-US" sz="2400" dirty="0">
              <a:solidFill>
                <a:schemeClr val="tx1"/>
              </a:solidFill>
              <a:latin typeface="+mn-ea"/>
            </a:endParaRPr>
          </a:p>
          <a:p>
            <a:endParaRPr lang="zh-TW" altLang="en-US" sz="2400" dirty="0">
              <a:solidFill>
                <a:schemeClr val="tx1"/>
              </a:solidFill>
              <a:latin typeface="+mn-ea"/>
            </a:endParaRPr>
          </a:p>
          <a:p>
            <a:endParaRPr lang="zh-TW" altLang="en-US" sz="2400" dirty="0">
              <a:latin typeface="+mn-ea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11560" y="692696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b="1" dirty="0" err="1" smtClean="0">
                <a:solidFill>
                  <a:schemeClr val="tx1"/>
                </a:solidFill>
              </a:rPr>
              <a:t>fread</a:t>
            </a:r>
            <a:r>
              <a:rPr lang="en-US" altLang="zh-TW" b="1" dirty="0" smtClean="0">
                <a:solidFill>
                  <a:schemeClr val="tx1"/>
                </a:solidFill>
              </a:rPr>
              <a:t>, </a:t>
            </a:r>
            <a:r>
              <a:rPr lang="en-US" altLang="zh-TW" b="1" dirty="0" err="1" smtClean="0">
                <a:solidFill>
                  <a:schemeClr val="tx1"/>
                </a:solidFill>
              </a:rPr>
              <a:t>fwrite</a:t>
            </a:r>
            <a:r>
              <a:rPr lang="en-US" altLang="zh-TW" b="1" dirty="0" smtClean="0">
                <a:solidFill>
                  <a:schemeClr val="tx1"/>
                </a:solidFill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</a:rPr>
              <a:t>檔案讀寫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成績輸入 學號 成績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成績輸入 學號 成績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004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588</Words>
  <Application>Microsoft Office PowerPoint</Application>
  <PresentationFormat>如螢幕大小 (4:3)</PresentationFormat>
  <Paragraphs>96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fread, fwrite,  fseek, and malloc 檔案讀寫及記憶體配置</vt:lpstr>
      <vt:lpstr>用途說明</vt:lpstr>
      <vt:lpstr>檔案讀寫程式架構</vt:lpstr>
      <vt:lpstr>FILE * fopen ( const char * filename, const char * mode );</vt:lpstr>
      <vt:lpstr>PowerPoint 簡報</vt:lpstr>
      <vt:lpstr>PowerPoint 簡報</vt:lpstr>
      <vt:lpstr>PowerPoint 簡報</vt:lpstr>
      <vt:lpstr>PowerPoint 簡報</vt:lpstr>
      <vt:lpstr>成績輸入 學號 成績</vt:lpstr>
      <vt:lpstr>PowerPoint 簡報</vt:lpstr>
      <vt:lpstr>PowerPoint 簡報</vt:lpstr>
      <vt:lpstr>fread 檔案讀取</vt:lpstr>
      <vt:lpstr>說明</vt:lpstr>
      <vt:lpstr>達成方式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輸入字元輸出 ASCII code 練習</dc:title>
  <dc:creator>User</dc:creator>
  <cp:lastModifiedBy>User</cp:lastModifiedBy>
  <cp:revision>30</cp:revision>
  <dcterms:created xsi:type="dcterms:W3CDTF">2018-07-12T01:52:21Z</dcterms:created>
  <dcterms:modified xsi:type="dcterms:W3CDTF">2018-08-19T03:27:19Z</dcterms:modified>
</cp:coreProperties>
</file>