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71" r:id="rId2"/>
    <p:sldId id="374" r:id="rId3"/>
    <p:sldId id="375" r:id="rId4"/>
    <p:sldId id="376" r:id="rId5"/>
    <p:sldId id="377" r:id="rId6"/>
    <p:sldId id="378" r:id="rId7"/>
    <p:sldId id="380" r:id="rId8"/>
    <p:sldId id="349" r:id="rId9"/>
    <p:sldId id="360" r:id="rId10"/>
    <p:sldId id="361" r:id="rId11"/>
    <p:sldId id="362" r:id="rId12"/>
    <p:sldId id="363" r:id="rId13"/>
    <p:sldId id="368" r:id="rId14"/>
    <p:sldId id="369" r:id="rId15"/>
    <p:sldId id="365" r:id="rId16"/>
    <p:sldId id="367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708" autoAdjust="0"/>
  </p:normalViewPr>
  <p:slideViewPr>
    <p:cSldViewPr>
      <p:cViewPr>
        <p:scale>
          <a:sx n="66" d="100"/>
          <a:sy n="66" d="100"/>
        </p:scale>
        <p:origin x="-1276" y="-2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705D9-278B-47EE-90AF-2ED1E0D6CB9F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960D4-D111-404E-8124-83171C5C5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61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90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38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398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C5857E8-2882-483A-AFCD-5CA6FA4FFECB}" type="datetime1">
              <a:rPr lang="zh-TW" altLang="en-US"/>
              <a:pPr/>
              <a:t>2018/10/14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單元1: 生理訊號量測及其意義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95A268A-D3D6-4304-ACE1-4BB2EB59A59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963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94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08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96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04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68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68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28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17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D384-57F6-4D5A-8CBF-59EC341E346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55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801-CCDB-42F9-9CCC-D9580DFA16DD}" type="datetime1">
              <a:rPr lang="zh-TW" altLang="en-US"/>
              <a:pPr/>
              <a:t>2018/10/14</a:t>
            </a:fld>
            <a:endParaRPr lang="en-US" altLang="zh-TW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45B2-CC55-4D06-A981-3BD682C26303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心電圖 </a:t>
            </a:r>
            <a:r>
              <a:rPr lang="en-US" altLang="zh-TW"/>
              <a:t>ECG (Electrocardiogram)</a:t>
            </a:r>
          </a:p>
        </p:txBody>
      </p:sp>
      <p:sp>
        <p:nvSpPr>
          <p:cNvPr id="116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心臟靠電波傳導而產生跳動，在心臟律動的過程中，電位會產生改變，而心電圖即為整個心臟組織電壓變動的圖形。 </a:t>
            </a:r>
          </a:p>
        </p:txBody>
      </p:sp>
      <p:pic>
        <p:nvPicPr>
          <p:cNvPr id="1167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213100"/>
            <a:ext cx="4381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7365" name="Text Box 5"/>
          <p:cNvSpPr txBox="1">
            <a:spLocks noChangeArrowheads="1"/>
          </p:cNvSpPr>
          <p:nvPr/>
        </p:nvSpPr>
        <p:spPr bwMode="auto">
          <a:xfrm>
            <a:off x="755577" y="5805487"/>
            <a:ext cx="288032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 dirty="0">
                <a:latin typeface="Arial" charset="0"/>
                <a:ea typeface="新細明體" charset="-120"/>
              </a:rPr>
              <a:t>http://blog.uns.org.tw/node/632</a:t>
            </a:r>
          </a:p>
        </p:txBody>
      </p:sp>
    </p:spTree>
    <p:extLst>
      <p:ext uri="{BB962C8B-B14F-4D97-AF65-F5344CB8AC3E}">
        <p14:creationId xmlns:p14="http://schemas.microsoft.com/office/powerpoint/2010/main" val="113555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類比轉換數位</a:t>
            </a:r>
            <a:r>
              <a:rPr lang="zh-TW" altLang="en-US" dirty="0" smtClean="0"/>
              <a:t>資料過程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sensor</a:t>
            </a:r>
            <a:r>
              <a:rPr lang="zh-TW" altLang="en-US" dirty="0" smtClean="0"/>
              <a:t> 量測物理或化學訊號，產生類比電壓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通常電壓很小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經電壓放大器</a:t>
            </a:r>
            <a:r>
              <a:rPr lang="en-US" altLang="zh-TW" dirty="0"/>
              <a:t>(voltage </a:t>
            </a:r>
            <a:r>
              <a:rPr lang="en-US" altLang="zh-TW" dirty="0" smtClean="0"/>
              <a:t>amplifier)</a:t>
            </a:r>
            <a:r>
              <a:rPr lang="zh-TW" altLang="en-US" dirty="0" smtClean="0"/>
              <a:t>放大</a:t>
            </a:r>
            <a:endParaRPr lang="en-US" altLang="zh-TW" dirty="0" smtClean="0"/>
          </a:p>
          <a:p>
            <a:pPr lvl="1"/>
            <a:r>
              <a:rPr lang="zh-TW" altLang="en-US" dirty="0"/>
              <a:t>放到到電子電路常用工作</a:t>
            </a:r>
            <a:r>
              <a:rPr lang="zh-TW" altLang="en-US" dirty="0" smtClean="0"/>
              <a:t>範圍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如 </a:t>
            </a:r>
            <a:r>
              <a:rPr lang="en-US" altLang="zh-TW" dirty="0" smtClean="0"/>
              <a:t>+5V</a:t>
            </a:r>
            <a:r>
              <a:rPr lang="zh-TW" altLang="en-US" dirty="0" smtClean="0"/>
              <a:t>到</a:t>
            </a:r>
            <a:r>
              <a:rPr lang="en-US" altLang="zh-TW" dirty="0" smtClean="0"/>
              <a:t>-5V</a:t>
            </a:r>
          </a:p>
          <a:p>
            <a:pPr lvl="2"/>
            <a:endParaRPr lang="en-US" altLang="zh-TW" dirty="0" smtClean="0"/>
          </a:p>
          <a:p>
            <a:r>
              <a:rPr lang="zh-TW" altLang="en-US" dirty="0" smtClean="0"/>
              <a:t>類比專數位訊號 </a:t>
            </a:r>
            <a:r>
              <a:rPr lang="en-US" altLang="zh-TW" dirty="0" smtClean="0"/>
              <a:t>Analog-to-digital(AD) http</a:t>
            </a:r>
            <a:r>
              <a:rPr lang="en-US" altLang="zh-TW" dirty="0"/>
              <a:t>://wiki.csie.ncku.edu.tw/embedded/ADC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68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 </a:t>
            </a:r>
            <a:r>
              <a:rPr lang="zh-TW" altLang="en-US" dirty="0"/>
              <a:t>轉換</a:t>
            </a:r>
            <a:r>
              <a:rPr lang="zh-TW" altLang="en-US" dirty="0" smtClean="0"/>
              <a:t>解析度</a:t>
            </a:r>
            <a:r>
              <a:rPr lang="en-US" altLang="zh-TW" dirty="0" smtClean="0"/>
              <a:t>(resolution)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轉換數位資料等級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</a:t>
            </a:r>
            <a:r>
              <a:rPr lang="en-US" altLang="zh-TW" dirty="0"/>
              <a:t>: 8 </a:t>
            </a:r>
            <a:r>
              <a:rPr lang="en-US" altLang="zh-TW" dirty="0" smtClean="0"/>
              <a:t>bit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10 bit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12bit....</a:t>
            </a:r>
          </a:p>
          <a:p>
            <a:pPr lvl="1"/>
            <a:r>
              <a:rPr lang="zh-TW" altLang="en-US" dirty="0"/>
              <a:t>市售</a:t>
            </a:r>
            <a:r>
              <a:rPr lang="zh-TW" altLang="en-US" dirty="0" smtClean="0"/>
              <a:t>之 </a:t>
            </a:r>
            <a:r>
              <a:rPr lang="en-US" altLang="zh-TW" dirty="0" smtClean="0"/>
              <a:t>AD</a:t>
            </a:r>
            <a:r>
              <a:rPr lang="zh-TW" altLang="en-US" dirty="0" smtClean="0"/>
              <a:t> </a:t>
            </a:r>
            <a:r>
              <a:rPr lang="en-US" altLang="zh-TW" dirty="0"/>
              <a:t>converter</a:t>
            </a:r>
          </a:p>
          <a:p>
            <a:pPr lvl="2"/>
            <a:r>
              <a:rPr lang="en-US" altLang="zh-TW" dirty="0" smtClean="0"/>
              <a:t>https</a:t>
            </a:r>
            <a:r>
              <a:rPr lang="en-US" altLang="zh-TW" dirty="0"/>
              <a:t>://www.mouser.com/Semiconductors/Integrated-Circuits-ICs/Data-Converter-ICs/Analog-to-Digital-Converters-ADC/_/N-6j74v/?No=25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79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取樣</a:t>
            </a:r>
            <a:r>
              <a:rPr lang="zh-TW" altLang="en-US" dirty="0" smtClean="0"/>
              <a:t>頻率 </a:t>
            </a:r>
            <a:r>
              <a:rPr lang="en-US" altLang="zh-TW" dirty="0" smtClean="0"/>
              <a:t>(Sample rate)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隨時間變化之訊號，每秒取多少個數值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如心電圖、音波等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28" y="2996952"/>
            <a:ext cx="647752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87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EKG </a:t>
            </a:r>
            <a:r>
              <a:rPr lang="zh-TW" altLang="en-US" dirty="0" smtClean="0"/>
              <a:t>數位化範例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51920" y="1600200"/>
            <a:ext cx="4834880" cy="4525963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632848" cy="4742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08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MIT-BIH Arrhythmia Database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https://www.physionet.org/physiobank/database/mitdb</a:t>
            </a:r>
            <a:r>
              <a:rPr lang="en-US" altLang="zh-TW" dirty="0" smtClean="0"/>
              <a:t>/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878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量</a:t>
            </a:r>
            <a:r>
              <a:rPr lang="zh-TW" altLang="en-US" dirty="0" smtClean="0"/>
              <a:t>測的限制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受限於訊號之物理化學特性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訊號強度、雜訊影響、訊號</a:t>
            </a:r>
            <a:r>
              <a:rPr lang="zh-TW" altLang="en-US" dirty="0"/>
              <a:t>變化</a:t>
            </a:r>
            <a:r>
              <a:rPr lang="zh-TW" altLang="en-US" dirty="0" smtClean="0"/>
              <a:t>速率</a:t>
            </a:r>
            <a:r>
              <a:rPr lang="en-US" altLang="zh-TW" dirty="0" smtClean="0"/>
              <a:t>(</a:t>
            </a:r>
            <a:r>
              <a:rPr lang="zh-TW" altLang="en-US" dirty="0" smtClean="0"/>
              <a:t>取樣頻率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現有科技工業所能提供之產品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sensor</a:t>
            </a:r>
            <a:r>
              <a:rPr lang="zh-TW" altLang="en-US" dirty="0" smtClean="0"/>
              <a:t>、放大器、</a:t>
            </a:r>
            <a:r>
              <a:rPr lang="en-US" altLang="zh-TW" dirty="0" smtClean="0"/>
              <a:t>AD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converter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321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訊號與雜訊</a:t>
            </a:r>
            <a:r>
              <a:rPr lang="zh-TW" altLang="en-US" dirty="0" smtClean="0"/>
              <a:t>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Signal Noise (SN)</a:t>
            </a:r>
            <a:r>
              <a:rPr lang="zh-TW" altLang="en-US" dirty="0" smtClean="0"/>
              <a:t> </a:t>
            </a:r>
            <a:r>
              <a:rPr lang="en-US" altLang="zh-TW" dirty="0" smtClean="0"/>
              <a:t>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2636913"/>
            <a:ext cx="8229600" cy="2160240"/>
          </a:xfrm>
        </p:spPr>
        <p:txBody>
          <a:bodyPr/>
          <a:lstStyle/>
          <a:p>
            <a:r>
              <a:rPr lang="en-US" altLang="zh-TW" dirty="0"/>
              <a:t>https://zh.wikipedia.org/wiki/%E4%BF%A1%E5%99%AA%E6%AF%94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848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CEE9-6DCB-41DE-A113-09C2CB0A245A}" type="datetime1">
              <a:rPr lang="zh-TW" altLang="en-US"/>
              <a:pPr/>
              <a:t>2018/10/14</a:t>
            </a:fld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單元1: 生理訊號量測及其意義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3F02-FCD3-4C56-A756-E84E704215E7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22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SA node</a:t>
            </a:r>
            <a:r>
              <a:rPr lang="zh-TW" altLang="en-US"/>
              <a:t>調節心房心室收縮</a:t>
            </a:r>
            <a:endParaRPr lang="zh-TW" altLang="en-US">
              <a:ea typeface="新細明體" charset="-120"/>
            </a:endParaRPr>
          </a:p>
        </p:txBody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/>
              <a:t>心臟竇房結</a:t>
            </a:r>
            <a:r>
              <a:rPr lang="en-US" altLang="zh-TW" b="1"/>
              <a:t>(SA node)(Sino Atrial node)</a:t>
            </a:r>
            <a:r>
              <a:rPr lang="en-US" altLang="zh-TW"/>
              <a:t> </a:t>
            </a:r>
          </a:p>
          <a:p>
            <a:pPr lvl="1"/>
            <a:r>
              <a:rPr lang="zh-TW" altLang="en-US"/>
              <a:t>心肌特化組織 </a:t>
            </a:r>
          </a:p>
          <a:p>
            <a:pPr lvl="1"/>
            <a:r>
              <a:rPr lang="zh-TW" altLang="en-US" b="1"/>
              <a:t>產生</a:t>
            </a:r>
            <a:r>
              <a:rPr lang="en-US" altLang="zh-TW" b="1"/>
              <a:t>action potential</a:t>
            </a:r>
            <a:r>
              <a:rPr lang="en-US" altLang="zh-TW"/>
              <a:t> </a:t>
            </a:r>
          </a:p>
          <a:p>
            <a:pPr lvl="1"/>
            <a:r>
              <a:rPr lang="zh-TW" altLang="en-US"/>
              <a:t>刺激兩邊的心房產生收縮</a:t>
            </a:r>
          </a:p>
          <a:p>
            <a:pPr lvl="2"/>
            <a:r>
              <a:rPr lang="zh-TW" altLang="en-US"/>
              <a:t>心房去極化</a:t>
            </a:r>
          </a:p>
          <a:p>
            <a:pPr lvl="1"/>
            <a:r>
              <a:rPr lang="zh-TW" altLang="en-US"/>
              <a:t>刺激心室的</a:t>
            </a:r>
            <a:r>
              <a:rPr lang="en-US" altLang="zh-TW"/>
              <a:t>AV node</a:t>
            </a:r>
          </a:p>
          <a:p>
            <a:pPr lvl="2"/>
            <a:r>
              <a:rPr lang="en-US" altLang="zh-TW"/>
              <a:t>AV node</a:t>
            </a:r>
            <a:r>
              <a:rPr lang="zh-TW" altLang="en-US"/>
              <a:t>將訊號傳遞到兩邊心室</a:t>
            </a:r>
          </a:p>
          <a:p>
            <a:pPr lvl="2"/>
            <a:r>
              <a:rPr lang="zh-TW" altLang="en-US"/>
              <a:t>心室同時產生強而有力的收縮 </a:t>
            </a:r>
          </a:p>
          <a:p>
            <a:pPr lvl="3"/>
            <a:r>
              <a:rPr lang="zh-TW" altLang="en-US"/>
              <a:t>心室去極化</a:t>
            </a:r>
          </a:p>
          <a:p>
            <a:pPr lvl="2"/>
            <a:r>
              <a:rPr lang="zh-TW" altLang="en-US"/>
              <a:t>心室再極化</a:t>
            </a:r>
          </a:p>
        </p:txBody>
      </p:sp>
      <p:pic>
        <p:nvPicPr>
          <p:cNvPr id="4099" name="Picture 5" descr="http://upload.wikimedia.org/wikipedia/commons/0/0b/ECG_Principle_fas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492375"/>
            <a:ext cx="31496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0613" name="AutoShape 5" descr="心电图：各波群的意义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0614" name="AutoShape 6" descr="心电图：各波群的意义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149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EFF7-2D1E-42C7-85B2-F15CEC751600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19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323"/>
            <a:ext cx="8229600" cy="1143000"/>
          </a:xfrm>
        </p:spPr>
        <p:txBody>
          <a:bodyPr/>
          <a:lstStyle/>
          <a:p>
            <a:r>
              <a:rPr lang="en-US" altLang="zh-TW" dirty="0"/>
              <a:t>ECG</a:t>
            </a:r>
            <a:r>
              <a:rPr lang="zh-TW" altLang="en-US" dirty="0"/>
              <a:t>波形的產生</a:t>
            </a:r>
          </a:p>
        </p:txBody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45224"/>
            <a:ext cx="8229600" cy="680939"/>
          </a:xfrm>
        </p:spPr>
        <p:txBody>
          <a:bodyPr/>
          <a:lstStyle/>
          <a:p>
            <a:r>
              <a:rPr lang="en-US" altLang="zh-TW" dirty="0" smtClean="0"/>
              <a:t>P:</a:t>
            </a:r>
            <a:r>
              <a:rPr lang="zh-TW" altLang="en-US" dirty="0" smtClean="0"/>
              <a:t>心房去極化、</a:t>
            </a:r>
            <a:r>
              <a:rPr lang="en-US" altLang="zh-TW" dirty="0" smtClean="0"/>
              <a:t>QRS:</a:t>
            </a:r>
            <a:r>
              <a:rPr lang="zh-TW" altLang="en-US" dirty="0" smtClean="0"/>
              <a:t>心室去極化、</a:t>
            </a:r>
            <a:r>
              <a:rPr lang="en-US" altLang="zh-TW" dirty="0" smtClean="0"/>
              <a:t>T:</a:t>
            </a:r>
            <a:r>
              <a:rPr lang="zh-TW" altLang="en-US" dirty="0" smtClean="0"/>
              <a:t> 心室在極化、</a:t>
            </a:r>
            <a:r>
              <a:rPr lang="en-US" altLang="zh-TW" dirty="0" smtClean="0"/>
              <a:t>U:</a:t>
            </a:r>
            <a:r>
              <a:rPr lang="zh-TW" altLang="en-US" dirty="0" smtClean="0"/>
              <a:t> 多重機制產生，與心肌病變有關</a:t>
            </a:r>
            <a:endParaRPr lang="zh-TW" altLang="zh-TW" dirty="0"/>
          </a:p>
        </p:txBody>
      </p:sp>
      <p:sp>
        <p:nvSpPr>
          <p:cNvPr id="1195017" name="Text Box 9"/>
          <p:cNvSpPr txBox="1">
            <a:spLocks noChangeArrowheads="1"/>
          </p:cNvSpPr>
          <p:nvPr/>
        </p:nvSpPr>
        <p:spPr bwMode="auto">
          <a:xfrm>
            <a:off x="323849" y="6613525"/>
            <a:ext cx="41767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 dirty="0">
                <a:latin typeface="Arial" charset="0"/>
                <a:ea typeface="新細明體" charset="-120"/>
              </a:rPr>
              <a:t>http://www.zoology.ubc.ca/~gardner/cardiac_muscle_contraction.htm</a:t>
            </a:r>
          </a:p>
        </p:txBody>
      </p:sp>
      <p:pic>
        <p:nvPicPr>
          <p:cNvPr id="119501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0728"/>
            <a:ext cx="7497589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27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3E99-7BB5-443A-AE60-B4BAABE5EF37}" type="datetime1">
              <a:rPr lang="zh-TW" altLang="en-US"/>
              <a:pPr/>
              <a:t>2018/10/14</a:t>
            </a:fld>
            <a:endParaRPr lang="en-US" altLang="zh-TW"/>
          </a:p>
        </p:txBody>
      </p:sp>
      <p:sp>
        <p:nvSpPr>
          <p:cNvPr id="3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單元1: 生理訊號量測及其意義</a:t>
            </a:r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EE23-60E0-437D-9C12-849DBE868CA5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23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波形和間期</a:t>
            </a:r>
          </a:p>
        </p:txBody>
      </p:sp>
      <p:pic>
        <p:nvPicPr>
          <p:cNvPr id="1238080" name="Picture 64" descr="File:SinusRhythmLabels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15888"/>
            <a:ext cx="2122488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38117" name="Group 101"/>
          <p:cNvGraphicFramePr>
            <a:graphicFrameLocks noGrp="1"/>
          </p:cNvGraphicFramePr>
          <p:nvPr>
            <p:ph idx="1"/>
          </p:nvPr>
        </p:nvGraphicFramePr>
        <p:xfrm>
          <a:off x="468313" y="2276475"/>
          <a:ext cx="8207375" cy="4038602"/>
        </p:xfrm>
        <a:graphic>
          <a:graphicData uri="http://schemas.openxmlformats.org/drawingml/2006/table">
            <a:tbl>
              <a:tblPr/>
              <a:tblGrid>
                <a:gridCol w="1016000"/>
                <a:gridCol w="5895975"/>
                <a:gridCol w="1295400"/>
              </a:tblGrid>
              <a:tr h="341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名稱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描述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時長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RR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間期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相鄰兩個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R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波相隔的時間可以反應心率。靜息狀態下心率在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50bpm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到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100bpm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之間。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0.6~1.2s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P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波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在正常的心室除極過程中，心電向量從竇房結指向房室結。除極由右心房至左心房。這個過程在心電圖上形成了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P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波。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80ms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839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PR interval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PR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間期指從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P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波開始到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QRS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波群開始的時間。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PR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間期反映了電衝動由竇房結髮出，經房室結傳入心室引起心室除極所需的時間。所以，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PR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間期可以很好的評估房室結的功能。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120~200ms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1087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PR 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段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TPR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段連接了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P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波和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QRS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波群，代表了心電衝動由房室結傳到希氏束、左右束支及普肯耶纖維的過程。這個過程中心電衝動並不直接引起心肌收縮，而只是其向心室傳導的一個過程，所以在心電圖上顯示一個平直段。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PR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段對於臨床診斷非常重要。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50~120ms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QRS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波群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QRS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波群反映了左右心室的快速去極化過程。由於左右心室的肌肉組織比心房發達，所以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QRS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波群比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P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波的振幅高出很多。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80~120ms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52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AF3D-695F-40B1-AD0E-01B2551DD9E1}" type="datetime1">
              <a:rPr lang="zh-TW" altLang="en-US"/>
              <a:pPr/>
              <a:t>2018/10/14</a:t>
            </a:fld>
            <a:endParaRPr lang="en-US" altLang="zh-TW"/>
          </a:p>
        </p:txBody>
      </p:sp>
      <p:sp>
        <p:nvSpPr>
          <p:cNvPr id="3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單元1: 生理訊號量測及其意義</a:t>
            </a:r>
          </a:p>
        </p:txBody>
      </p:sp>
      <p:sp>
        <p:nvSpPr>
          <p:cNvPr id="4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7CA8-1956-45D4-9EAF-52C249151D53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28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波形和間期</a:t>
            </a:r>
          </a:p>
        </p:txBody>
      </p:sp>
      <p:graphicFrame>
        <p:nvGraphicFramePr>
          <p:cNvPr id="1283114" name="Group 42"/>
          <p:cNvGraphicFramePr>
            <a:graphicFrameLocks noGrp="1"/>
          </p:cNvGraphicFramePr>
          <p:nvPr/>
        </p:nvGraphicFramePr>
        <p:xfrm>
          <a:off x="468313" y="2276475"/>
          <a:ext cx="8207375" cy="3984308"/>
        </p:xfrm>
        <a:graphic>
          <a:graphicData uri="http://schemas.openxmlformats.org/drawingml/2006/table">
            <a:tbl>
              <a:tblPr/>
              <a:tblGrid>
                <a:gridCol w="1008062"/>
                <a:gridCol w="5903913"/>
                <a:gridCol w="1295400"/>
              </a:tblGrid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名稱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描述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時長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J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點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J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點是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QRS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波群結束和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ST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段的開始的位置。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J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點用於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ST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段抬高或者壓低的參照點。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N/A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ST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段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ST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段連接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QRS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波群與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T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波，代表心室緩慢復極化的過程。它位於等電勢線上。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80~120ms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T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波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T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波代表心室快速復極化過程，從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QRS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波群起始處到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T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波最高點這段時間稱為心臟的絕對不應期，而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T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波的後半段則稱為相對不應期（又稱易激期）。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.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160ms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ST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間期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J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點到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T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波開始時的時間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320ms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QT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間期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QT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間期是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QRS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波群開始到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T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波結束時的時間。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QT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間期過長是室性心動過速的危險因子之一，可能引起猝死。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QT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間期受心率變化較大，所以採用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QTc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來消除心率影響。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300~430ms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，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Qtc:≤440ms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U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波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並不能經常看到，振幅很低，跟隨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T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波後出現。產生機制不清楚。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新細明體" charset="-12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pic>
        <p:nvPicPr>
          <p:cNvPr id="1283112" name="Picture 40" descr="File:SinusRhythmLabels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15888"/>
            <a:ext cx="2122488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49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B57A-159F-44D5-BC09-02538707870C}" type="datetime1">
              <a:rPr lang="zh-TW" altLang="en-US"/>
              <a:pPr/>
              <a:t>2018/10/14</a:t>
            </a:fld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單元1: 生理訊號量測及其意義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B28C-0EE6-485C-9E11-8860A5D17431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12</a:t>
            </a:r>
            <a:r>
              <a:rPr lang="zh-TW" altLang="en-US"/>
              <a:t>導程心電圖</a:t>
            </a:r>
          </a:p>
        </p:txBody>
      </p:sp>
      <p:pic>
        <p:nvPicPr>
          <p:cNvPr id="1168391" name="Picture 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73"/>
          <a:stretch>
            <a:fillRect/>
          </a:stretch>
        </p:blipFill>
        <p:spPr>
          <a:xfrm>
            <a:off x="4284663" y="1916113"/>
            <a:ext cx="4413250" cy="3910012"/>
          </a:xfrm>
          <a:noFill/>
          <a:ln/>
        </p:spPr>
      </p:pic>
      <p:pic>
        <p:nvPicPr>
          <p:cNvPr id="11683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15888"/>
            <a:ext cx="2266950" cy="168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8395" name="Picture 11" descr="ECG_lea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060575"/>
            <a:ext cx="4032250" cy="361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8396" name="Text Box 12"/>
          <p:cNvSpPr txBox="1">
            <a:spLocks noChangeArrowheads="1"/>
          </p:cNvSpPr>
          <p:nvPr/>
        </p:nvSpPr>
        <p:spPr bwMode="auto">
          <a:xfrm>
            <a:off x="323850" y="5876925"/>
            <a:ext cx="3816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>
                <a:latin typeface="Arial" charset="0"/>
                <a:ea typeface="新細明體" charset="-120"/>
              </a:rPr>
              <a:t>http://faculty.plattsburgh.edu/david.curry/images/ECG_leads.jpg</a:t>
            </a:r>
          </a:p>
        </p:txBody>
      </p:sp>
    </p:spTree>
    <p:extLst>
      <p:ext uri="{BB962C8B-B14F-4D97-AF65-F5344CB8AC3E}">
        <p14:creationId xmlns:p14="http://schemas.microsoft.com/office/powerpoint/2010/main" val="266907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心電圖可診斷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r>
              <a:rPr lang="zh-TW" altLang="en-US" dirty="0" smtClean="0"/>
              <a:t>心臟節率點放電正不正常</a:t>
            </a:r>
            <a:endParaRPr lang="en-US" altLang="zh-TW" dirty="0" smtClean="0"/>
          </a:p>
          <a:p>
            <a:r>
              <a:rPr lang="zh-TW" altLang="en-US" dirty="0" smtClean="0"/>
              <a:t>房室傳導有問題</a:t>
            </a:r>
            <a:endParaRPr lang="en-US" altLang="zh-TW" dirty="0" smtClean="0"/>
          </a:p>
          <a:p>
            <a:r>
              <a:rPr lang="zh-TW" altLang="en-US" dirty="0"/>
              <a:t>心肌缺血或</a:t>
            </a:r>
            <a:r>
              <a:rPr lang="zh-TW" altLang="en-US" dirty="0" smtClean="0"/>
              <a:t>壞死</a:t>
            </a:r>
            <a:endParaRPr lang="en-US" altLang="zh-TW" dirty="0" smtClean="0"/>
          </a:p>
          <a:p>
            <a:r>
              <a:rPr lang="zh-TW" altLang="en-US" dirty="0" smtClean="0"/>
              <a:t>心率變化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交感及副交感神經影響心跳的狀況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339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98080" cy="1143000"/>
          </a:xfrm>
        </p:spPr>
        <p:txBody>
          <a:bodyPr/>
          <a:lstStyle/>
          <a:p>
            <a:r>
              <a:rPr lang="zh-TW" altLang="en-US" dirty="0" smtClean="0"/>
              <a:t>類比訊號</a:t>
            </a:r>
            <a:r>
              <a:rPr lang="en-US" altLang="zh-TW" dirty="0" smtClean="0"/>
              <a:t>(analog signal)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05264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傳統物理</a:t>
            </a:r>
            <a:r>
              <a:rPr lang="zh-TW" altLang="en-US" sz="2400" dirty="0"/>
              <a:t>及</a:t>
            </a:r>
            <a:r>
              <a:rPr lang="zh-TW" altLang="en-US" sz="2400" dirty="0" smtClean="0"/>
              <a:t>化學</a:t>
            </a:r>
            <a:r>
              <a:rPr lang="zh-TW" altLang="en-US" sz="2400" dirty="0"/>
              <a:t>可</a:t>
            </a:r>
            <a:r>
              <a:rPr lang="zh-TW" altLang="en-US" sz="2400" dirty="0" smtClean="0"/>
              <a:t>被</a:t>
            </a:r>
            <a:r>
              <a:rPr lang="zh-TW" altLang="en-US" sz="2400" dirty="0"/>
              <a:t>測量對</a:t>
            </a:r>
            <a:r>
              <a:rPr lang="zh-TW" altLang="en-US" sz="2400" dirty="0" smtClean="0"/>
              <a:t>變化量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溫度、亮度、電壓、聲音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分子濃度，如  </a:t>
            </a:r>
            <a:r>
              <a:rPr lang="en-US" altLang="zh-TW" sz="2000" dirty="0" smtClean="0"/>
              <a:t>PPM</a:t>
            </a:r>
          </a:p>
          <a:p>
            <a:pPr lvl="2"/>
            <a:r>
              <a:rPr lang="zh-TW" altLang="en-US" sz="1600" dirty="0" smtClean="0"/>
              <a:t>一升溶液中分子所佔毫克</a:t>
            </a:r>
            <a:r>
              <a:rPr lang="en-US" altLang="zh-TW" sz="1600" dirty="0" smtClean="0"/>
              <a:t>(mg)</a:t>
            </a:r>
          </a:p>
          <a:p>
            <a:pPr lvl="3"/>
            <a:r>
              <a:rPr lang="en-US" altLang="zh-TW" sz="1200" dirty="0"/>
              <a:t>https://tw.answers.yahoo.com/question/index?qid=20110507000015KK18991</a:t>
            </a:r>
            <a:endParaRPr lang="en-US" altLang="zh-TW" sz="1200" dirty="0" smtClean="0"/>
          </a:p>
          <a:p>
            <a:pPr lvl="1"/>
            <a:r>
              <a:rPr lang="zh-TW" altLang="en-US" sz="2000" dirty="0"/>
              <a:t>訊號值可以是連續變化</a:t>
            </a:r>
            <a:r>
              <a:rPr lang="zh-TW" altLang="en-US" sz="2000" dirty="0" smtClean="0"/>
              <a:t>的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數值為實數</a:t>
            </a:r>
            <a:endParaRPr lang="en-US" altLang="zh-TW" sz="2000" dirty="0" smtClean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3205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感應器</a:t>
            </a:r>
            <a:r>
              <a:rPr lang="en-US" altLang="zh-TW" dirty="0" smtClean="0"/>
              <a:t>(sensor)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感應</a:t>
            </a:r>
            <a:r>
              <a:rPr lang="en-US" altLang="zh-TW" dirty="0" smtClean="0"/>
              <a:t>(</a:t>
            </a:r>
            <a:r>
              <a:rPr lang="zh-TW" altLang="en-US" dirty="0" smtClean="0"/>
              <a:t>量測</a:t>
            </a:r>
            <a:r>
              <a:rPr lang="en-US" altLang="zh-TW" dirty="0" smtClean="0"/>
              <a:t>)</a:t>
            </a:r>
            <a:r>
              <a:rPr lang="zh-TW" altLang="en-US" dirty="0" smtClean="0"/>
              <a:t>物理或化學特質變化量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如溫度、壓力、離子濃度、</a:t>
            </a:r>
            <a:r>
              <a:rPr lang="en-US" altLang="zh-TW" dirty="0" smtClean="0"/>
              <a:t>PH</a:t>
            </a:r>
            <a:r>
              <a:rPr lang="zh-TW" altLang="en-US" dirty="0" smtClean="0"/>
              <a:t>值等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常將其轉換成電壓，如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 smtClean="0"/>
              <a:t>Co2  sensor</a:t>
            </a:r>
            <a:endParaRPr lang="en-US" altLang="zh-TW" dirty="0"/>
          </a:p>
          <a:p>
            <a:pPr lvl="3"/>
            <a:r>
              <a:rPr lang="en-US" altLang="zh-TW" dirty="0"/>
              <a:t>https://</a:t>
            </a:r>
            <a:r>
              <a:rPr lang="en-US" altLang="zh-TW" dirty="0" smtClean="0"/>
              <a:t>www.co2meter.com/products/k-30-co2-sensor-module</a:t>
            </a:r>
          </a:p>
          <a:p>
            <a:pPr lvl="2"/>
            <a:r>
              <a:rPr lang="zh-TW" altLang="en-US" dirty="0"/>
              <a:t>壓力感測器</a:t>
            </a:r>
            <a:endParaRPr lang="en-US" altLang="zh-TW" dirty="0" smtClean="0"/>
          </a:p>
          <a:p>
            <a:pPr lvl="3"/>
            <a:r>
              <a:rPr lang="en-US" altLang="zh-TW" dirty="0"/>
              <a:t>http://yehnan.blogspot.com/2013/09/arduinoforce-sensitive-resistor.html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335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3201</TotalTime>
  <Words>944</Words>
  <Application>Microsoft Office PowerPoint</Application>
  <PresentationFormat>如螢幕大小 (4:3)</PresentationFormat>
  <Paragraphs>124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心電圖 ECG (Electrocardiogram)</vt:lpstr>
      <vt:lpstr>SA node調節心房心室收縮</vt:lpstr>
      <vt:lpstr>ECG波形的產生</vt:lpstr>
      <vt:lpstr>波形和間期</vt:lpstr>
      <vt:lpstr>波形和間期</vt:lpstr>
      <vt:lpstr>12導程心電圖</vt:lpstr>
      <vt:lpstr>心電圖可診斷</vt:lpstr>
      <vt:lpstr>類比訊號(analog signal)</vt:lpstr>
      <vt:lpstr>感應器(sensor)</vt:lpstr>
      <vt:lpstr>類比轉換數位資料過程 </vt:lpstr>
      <vt:lpstr>AD 轉換解析度(resolution)</vt:lpstr>
      <vt:lpstr>取樣頻率 (Sample rate)</vt:lpstr>
      <vt:lpstr>EKG 數位化範例</vt:lpstr>
      <vt:lpstr>MIT-BIH Arrhythmia Database</vt:lpstr>
      <vt:lpstr>量測的限制</vt:lpstr>
      <vt:lpstr>訊號與雜訊比 Signal Noise (SN) 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</dc:creator>
  <cp:lastModifiedBy>User</cp:lastModifiedBy>
  <cp:revision>81</cp:revision>
  <dcterms:created xsi:type="dcterms:W3CDTF">2015-08-04T03:01:13Z</dcterms:created>
  <dcterms:modified xsi:type="dcterms:W3CDTF">2018-10-14T01:06:17Z</dcterms:modified>
</cp:coreProperties>
</file>