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1" r:id="rId2"/>
    <p:sldId id="370" r:id="rId3"/>
    <p:sldId id="381" r:id="rId4"/>
    <p:sldId id="383" r:id="rId5"/>
    <p:sldId id="387" r:id="rId6"/>
    <p:sldId id="388" r:id="rId7"/>
    <p:sldId id="395" r:id="rId8"/>
    <p:sldId id="394" r:id="rId9"/>
    <p:sldId id="389" r:id="rId10"/>
    <p:sldId id="386" r:id="rId11"/>
    <p:sldId id="38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8" autoAdjust="0"/>
  </p:normalViewPr>
  <p:slideViewPr>
    <p:cSldViewPr>
      <p:cViewPr>
        <p:scale>
          <a:sx n="66" d="100"/>
          <a:sy n="66" d="100"/>
        </p:scale>
        <p:origin x="-1276" y="-2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MIT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ECG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database </a:t>
            </a:r>
            <a:br>
              <a:rPr lang="en-US" altLang="zh-TW" sz="6000" dirty="0" smtClean="0"/>
            </a:br>
            <a:r>
              <a:rPr lang="zh-TW" altLang="en-US" sz="6000" dirty="0" smtClean="0"/>
              <a:t>資料說明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5104177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3" y="-1714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預期結果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749" y="5939619"/>
            <a:ext cx="8229600" cy="75294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C </a:t>
            </a:r>
            <a:r>
              <a:rPr lang="zh-TW" altLang="en-US" sz="2400" dirty="0" smtClean="0"/>
              <a:t>程式解析資料，</a:t>
            </a:r>
            <a:r>
              <a:rPr lang="en-US" altLang="zh-TW" sz="2400" dirty="0" smtClean="0"/>
              <a:t>JS</a:t>
            </a:r>
            <a:r>
              <a:rPr lang="zh-TW" altLang="en-US" sz="2400" dirty="0" smtClean="0"/>
              <a:t> 網頁程式呈現 </a:t>
            </a:r>
            <a:r>
              <a:rPr lang="en-US" altLang="zh-TW" sz="2400" dirty="0" smtClean="0"/>
              <a:t>ECG</a:t>
            </a:r>
            <a:r>
              <a:rPr lang="zh-TW" altLang="en-US" sz="2400" dirty="0" smtClean="0"/>
              <a:t>。尚未處理標記。</a:t>
            </a:r>
            <a:endParaRPr lang="en-US" altLang="zh-TW" sz="2400" dirty="0" smtClean="0"/>
          </a:p>
          <a:p>
            <a:r>
              <a:rPr lang="zh-TW" altLang="en-US" sz="2400" dirty="0" smtClean="0"/>
              <a:t>資料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100.dat </a:t>
            </a:r>
            <a:r>
              <a:rPr lang="zh-TW" altLang="en-US" sz="2400" dirty="0" smtClean="0"/>
              <a:t>第一個 </a:t>
            </a:r>
            <a:r>
              <a:rPr lang="en-US" altLang="zh-TW" sz="2400" dirty="0" smtClean="0"/>
              <a:t>lead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3" y="836712"/>
            <a:ext cx="8599793" cy="51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85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預期結果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752947"/>
          </a:xfrm>
        </p:spPr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www.physionet.org/cgi-bin/atm/ATM</a:t>
            </a:r>
          </a:p>
          <a:p>
            <a:endParaRPr lang="en-US" altLang="zh-TW" dirty="0"/>
          </a:p>
          <a:p>
            <a:r>
              <a:rPr lang="zh-TW" altLang="en-US" dirty="0" smtClean="0"/>
              <a:t>使用介面</a:t>
            </a:r>
            <a:r>
              <a:rPr lang="zh-TW" altLang="en-US" smtClean="0"/>
              <a:t>包含其他心電圖資料庫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02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MIT-BIH Arrhythmia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MIT-BIH:</a:t>
            </a:r>
            <a:r>
              <a:rPr lang="zh-TW" altLang="en-US" dirty="0" smtClean="0"/>
              <a:t> 麻省理工學院及波士頓 </a:t>
            </a:r>
            <a:r>
              <a:rPr lang="en-US" altLang="zh-TW" dirty="0" smtClean="0"/>
              <a:t>Beth </a:t>
            </a:r>
            <a:r>
              <a:rPr lang="en-US" altLang="zh-TW" dirty="0"/>
              <a:t>Israel Hospital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ECG Arrhythmia Database: </a:t>
            </a:r>
            <a:r>
              <a:rPr lang="zh-TW" altLang="en-US" dirty="0" smtClean="0"/>
              <a:t>心電圖心率不整資料庫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33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包含的檔案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dat</a:t>
            </a:r>
            <a:r>
              <a:rPr lang="en-US" altLang="zh-TW" dirty="0" smtClean="0"/>
              <a:t> (</a:t>
            </a:r>
            <a:r>
              <a:rPr lang="zh-TW" altLang="en-US" dirty="0" smtClean="0"/>
              <a:t>資料檔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https://www.physionet.org/physiobank/database/mitdb/</a:t>
            </a:r>
          </a:p>
          <a:p>
            <a:r>
              <a:rPr lang="en-US" altLang="zh-TW" dirty="0" smtClean="0"/>
              <a:t>***.</a:t>
            </a:r>
            <a:r>
              <a:rPr lang="en-US" altLang="zh-TW" dirty="0" err="1" smtClean="0"/>
              <a:t>hea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標頭檔</a:t>
            </a:r>
            <a:r>
              <a:rPr lang="en-US" altLang="zh-TW" dirty="0" smtClean="0"/>
              <a:t>)--</a:t>
            </a:r>
            <a:r>
              <a:rPr lang="zh-TW" altLang="en-US" dirty="0" smtClean="0"/>
              <a:t>描述資料格式</a:t>
            </a:r>
            <a:endParaRPr lang="en-US" altLang="zh-TW" dirty="0" smtClean="0"/>
          </a:p>
          <a:p>
            <a:pPr lvl="1"/>
            <a:r>
              <a:rPr lang="en-US" altLang="zh-TW" dirty="0"/>
              <a:t>https://www.physionet.org/physiotools/wag/header-5.htm</a:t>
            </a:r>
          </a:p>
          <a:p>
            <a:r>
              <a:rPr lang="en-US" altLang="zh-TW" dirty="0" smtClean="0"/>
              <a:t>***.</a:t>
            </a:r>
            <a:r>
              <a:rPr lang="en-US" altLang="zh-TW" dirty="0" err="1" smtClean="0"/>
              <a:t>atr</a:t>
            </a:r>
            <a:r>
              <a:rPr lang="en-US" altLang="zh-TW" dirty="0" smtClean="0"/>
              <a:t> (</a:t>
            </a:r>
            <a:r>
              <a:rPr lang="zh-TW" altLang="en-US" dirty="0" smtClean="0"/>
              <a:t>標記檔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https://www.physionet.org/physiotools/wag/annot-5.htm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2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官方範例程式碼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WFDB Programmer's Guide</a:t>
            </a:r>
            <a:endParaRPr lang="en-US" altLang="zh-TW" dirty="0" smtClean="0"/>
          </a:p>
          <a:p>
            <a:pPr lvl="1"/>
            <a:r>
              <a:rPr lang="en-US" altLang="zh-TW" dirty="0"/>
              <a:t>https://www.physionet.org/physiotools/wpg/</a:t>
            </a:r>
          </a:p>
          <a:p>
            <a:pPr lvl="1"/>
            <a:r>
              <a:rPr lang="zh-TW" altLang="en-US" dirty="0" smtClean="0"/>
              <a:t>包含其預設的 </a:t>
            </a:r>
            <a:r>
              <a:rPr lang="en-US" altLang="zh-TW" dirty="0" smtClean="0"/>
              <a:t>lib </a:t>
            </a:r>
            <a:r>
              <a:rPr lang="zh-TW" altLang="en-US" dirty="0" smtClean="0"/>
              <a:t>及各類程式語言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www.physionet.org/physiotools/wpg/wpg.pdf</a:t>
            </a:r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相當複雜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</a:t>
            </a:r>
            <a:r>
              <a:rPr lang="zh-TW" altLang="en-US" dirty="0"/>
              <a:t>頭</a:t>
            </a:r>
            <a:r>
              <a:rPr lang="zh-TW" altLang="en-US" dirty="0" smtClean="0"/>
              <a:t>檔範例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描述資料格式</a:t>
            </a:r>
            <a:endParaRPr lang="en-US" altLang="zh-TW" dirty="0" smtClean="0"/>
          </a:p>
          <a:p>
            <a:r>
              <a:rPr lang="nl-NL" altLang="zh-TW" dirty="0"/>
              <a:t>100 2 360 </a:t>
            </a:r>
            <a:r>
              <a:rPr lang="nl-NL" altLang="zh-TW" dirty="0" smtClean="0"/>
              <a:t>650000</a:t>
            </a:r>
          </a:p>
          <a:p>
            <a:r>
              <a:rPr lang="nl-NL" altLang="zh-TW" dirty="0" smtClean="0"/>
              <a:t>100.dat </a:t>
            </a:r>
            <a:r>
              <a:rPr lang="nl-NL" altLang="zh-TW" dirty="0"/>
              <a:t>212 200 11 1024 995 -22131 0 MLII</a:t>
            </a:r>
          </a:p>
          <a:p>
            <a:r>
              <a:rPr lang="nl-NL" altLang="zh-TW" dirty="0"/>
              <a:t>100.dat 212 200 11 1024 1011 20052 0 V5</a:t>
            </a:r>
          </a:p>
          <a:p>
            <a:r>
              <a:rPr lang="nl-NL" altLang="zh-TW" dirty="0"/>
              <a:t># 69 M 1085 1629 x1</a:t>
            </a:r>
          </a:p>
          <a:p>
            <a:r>
              <a:rPr lang="nl-NL" altLang="zh-TW" dirty="0"/>
              <a:t># Aldomet, Inderal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3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</a:t>
            </a:r>
            <a:r>
              <a:rPr lang="zh-TW" altLang="en-US" dirty="0"/>
              <a:t>頭</a:t>
            </a:r>
            <a:r>
              <a:rPr lang="zh-TW" altLang="en-US" dirty="0" smtClean="0"/>
              <a:t>檔範例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描述資料格式</a:t>
            </a:r>
            <a:endParaRPr lang="en-US" altLang="zh-TW" dirty="0" smtClean="0"/>
          </a:p>
          <a:p>
            <a:r>
              <a:rPr lang="nl-NL" altLang="zh-TW" dirty="0" smtClean="0"/>
              <a:t>100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)</a:t>
            </a:r>
            <a:r>
              <a:rPr lang="nl-NL" altLang="zh-TW" dirty="0" smtClean="0"/>
              <a:t> 2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兩組訊號</a:t>
            </a:r>
            <a:r>
              <a:rPr lang="en-US" altLang="zh-TW" dirty="0" smtClean="0"/>
              <a:t>)</a:t>
            </a:r>
            <a:r>
              <a:rPr lang="nl-NL" altLang="zh-TW" dirty="0" smtClean="0"/>
              <a:t> 360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取樣頻率</a:t>
            </a:r>
            <a:r>
              <a:rPr lang="en-US" altLang="zh-TW" dirty="0" smtClean="0"/>
              <a:t>)</a:t>
            </a:r>
            <a:r>
              <a:rPr lang="nl-NL" altLang="zh-TW" dirty="0" smtClean="0"/>
              <a:t> 650000</a:t>
            </a:r>
            <a:r>
              <a:rPr lang="en-US" altLang="zh-TW" dirty="0" smtClean="0"/>
              <a:t>(</a:t>
            </a:r>
            <a:r>
              <a:rPr lang="zh-TW" altLang="en-US" dirty="0"/>
              <a:t>訊號</a:t>
            </a:r>
            <a:r>
              <a:rPr lang="zh-TW" altLang="en-US" dirty="0" smtClean="0"/>
              <a:t>總數</a:t>
            </a:r>
            <a:r>
              <a:rPr lang="en-US" altLang="zh-TW" dirty="0" smtClean="0"/>
              <a:t>)</a:t>
            </a:r>
            <a:endParaRPr lang="nl-NL" altLang="zh-TW" dirty="0" smtClean="0"/>
          </a:p>
          <a:p>
            <a:r>
              <a:rPr lang="nl-NL" altLang="zh-TW" dirty="0" smtClean="0"/>
              <a:t>100.dat 212</a:t>
            </a:r>
            <a:r>
              <a:rPr lang="en-US" altLang="zh-TW" b="1" dirty="0" smtClean="0">
                <a:solidFill>
                  <a:srgbClr val="FF0000"/>
                </a:solidFill>
              </a:rPr>
              <a:t>(212 </a:t>
            </a:r>
            <a:r>
              <a:rPr lang="zh-TW" altLang="en-US" b="1" dirty="0" smtClean="0">
                <a:solidFill>
                  <a:srgbClr val="FF0000"/>
                </a:solidFill>
              </a:rPr>
              <a:t>格式</a:t>
            </a:r>
            <a:r>
              <a:rPr lang="en-US" altLang="zh-TW" dirty="0" smtClean="0"/>
              <a:t>)</a:t>
            </a:r>
            <a:r>
              <a:rPr lang="nl-NL" altLang="zh-TW" dirty="0" smtClean="0"/>
              <a:t> 200</a:t>
            </a:r>
            <a:r>
              <a:rPr lang="en-US" altLang="zh-TW" dirty="0" smtClean="0"/>
              <a:t>(200/MV)</a:t>
            </a:r>
            <a:r>
              <a:rPr lang="nl-NL" altLang="zh-TW" dirty="0" smtClean="0"/>
              <a:t> 11(hight bit) 1024( 0 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nl-NL" altLang="zh-TW" dirty="0" smtClean="0"/>
              <a:t> 995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第一個值</a:t>
            </a:r>
            <a:r>
              <a:rPr lang="en-US" altLang="zh-TW" dirty="0" smtClean="0"/>
              <a:t>)</a:t>
            </a:r>
            <a:r>
              <a:rPr lang="nl-NL" altLang="zh-TW" dirty="0" smtClean="0"/>
              <a:t> -22131</a:t>
            </a:r>
            <a:r>
              <a:rPr lang="en-US" altLang="zh-TW" dirty="0" smtClean="0"/>
              <a:t>(check sum)</a:t>
            </a:r>
            <a:r>
              <a:rPr lang="nl-NL" altLang="zh-TW" dirty="0" smtClean="0"/>
              <a:t> 0(</a:t>
            </a:r>
            <a:r>
              <a:rPr lang="zh-TW" altLang="en-US" dirty="0" smtClean="0"/>
              <a:t>資料讀取起始點</a:t>
            </a:r>
            <a:r>
              <a:rPr lang="en-US" altLang="zh-TW" dirty="0" smtClean="0"/>
              <a:t>)</a:t>
            </a:r>
            <a:r>
              <a:rPr lang="nl-NL" altLang="zh-TW" dirty="0" smtClean="0"/>
              <a:t> MLII</a:t>
            </a:r>
            <a:r>
              <a:rPr lang="en-US" altLang="zh-TW" dirty="0" smtClean="0"/>
              <a:t>(</a:t>
            </a:r>
            <a:r>
              <a:rPr lang="zh-TW" altLang="en-US" dirty="0" smtClean="0"/>
              <a:t>訊號描述</a:t>
            </a:r>
            <a:r>
              <a:rPr lang="en-US" altLang="zh-TW" dirty="0" smtClean="0"/>
              <a:t>)</a:t>
            </a:r>
            <a:endParaRPr lang="nl-NL" altLang="zh-TW" dirty="0"/>
          </a:p>
          <a:p>
            <a:r>
              <a:rPr lang="nl-NL" altLang="zh-TW" dirty="0"/>
              <a:t>100.dat 212 200 11 1024 1011 20052 0 V5</a:t>
            </a:r>
          </a:p>
          <a:p>
            <a:r>
              <a:rPr lang="nl-NL" altLang="zh-TW" dirty="0"/>
              <a:t># 69 M 1085 1629 x1</a:t>
            </a:r>
          </a:p>
          <a:p>
            <a:r>
              <a:rPr lang="nl-NL" altLang="zh-TW" dirty="0"/>
              <a:t># Aldomet, Inderal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簡易讀檔程式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unsigned  </a:t>
            </a:r>
            <a:r>
              <a:rPr lang="en-US" altLang="zh-TW" sz="2800" dirty="0"/>
              <a:t>char buffer[1000];</a:t>
            </a:r>
          </a:p>
          <a:p>
            <a:pPr marL="0" indent="0">
              <a:buNone/>
            </a:pPr>
            <a:r>
              <a:rPr lang="en-US" altLang="zh-TW" sz="2800" dirty="0"/>
              <a:t>    FILE * </a:t>
            </a:r>
            <a:r>
              <a:rPr lang="en-US" altLang="zh-TW" sz="2800" dirty="0" err="1"/>
              <a:t>pFile</a:t>
            </a:r>
            <a:r>
              <a:rPr lang="en-US" altLang="zh-TW" sz="2800" dirty="0"/>
              <a:t>;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dirty="0" err="1"/>
              <a:t>pFile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fopen</a:t>
            </a:r>
            <a:r>
              <a:rPr lang="en-US" altLang="zh-TW" sz="2800" dirty="0"/>
              <a:t> ("d:\\100.dat", "</a:t>
            </a:r>
            <a:r>
              <a:rPr lang="en-US" altLang="zh-TW" sz="2800" dirty="0" err="1"/>
              <a:t>rb</a:t>
            </a:r>
            <a:r>
              <a:rPr lang="en-US" altLang="zh-TW" sz="2800" dirty="0"/>
              <a:t>");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dirty="0" err="1"/>
              <a:t>fread</a:t>
            </a:r>
            <a:r>
              <a:rPr lang="en-US" altLang="zh-TW" sz="2800" dirty="0"/>
              <a:t> (buffer , </a:t>
            </a:r>
            <a:r>
              <a:rPr lang="en-US" altLang="zh-TW" sz="2800" dirty="0" err="1"/>
              <a:t>sizeof</a:t>
            </a:r>
            <a:r>
              <a:rPr lang="en-US" altLang="zh-TW" sz="2800" dirty="0"/>
              <a:t>(char), </a:t>
            </a:r>
            <a:r>
              <a:rPr lang="en-US" altLang="zh-TW" sz="2800" dirty="0" err="1"/>
              <a:t>sizeof</a:t>
            </a:r>
            <a:r>
              <a:rPr lang="en-US" altLang="zh-TW" sz="2800" dirty="0"/>
              <a:t>(buffer), </a:t>
            </a:r>
            <a:r>
              <a:rPr lang="en-US" altLang="zh-TW" sz="2800" dirty="0" err="1"/>
              <a:t>pFile</a:t>
            </a:r>
            <a:r>
              <a:rPr lang="en-US" altLang="zh-TW" sz="2800" dirty="0"/>
              <a:t>);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dirty="0" err="1"/>
              <a:t>fclose</a:t>
            </a:r>
            <a:r>
              <a:rPr lang="en-US" altLang="zh-TW" sz="2800" dirty="0"/>
              <a:t> (</a:t>
            </a:r>
            <a:r>
              <a:rPr lang="en-US" altLang="zh-TW" sz="2800" dirty="0" err="1"/>
              <a:t>pFile</a:t>
            </a:r>
            <a:r>
              <a:rPr lang="en-US" altLang="zh-TW" sz="2800" dirty="0"/>
              <a:t>);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;</a:t>
            </a:r>
          </a:p>
          <a:p>
            <a:pPr marL="0" indent="0">
              <a:buNone/>
            </a:pPr>
            <a:r>
              <a:rPr lang="en-US" altLang="zh-TW" sz="2800" dirty="0"/>
              <a:t>    for(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&lt; 1000;i++)</a:t>
            </a:r>
          </a:p>
          <a:p>
            <a:pPr marL="0" indent="0">
              <a:buNone/>
            </a:pPr>
            <a:r>
              <a:rPr lang="en-US" altLang="zh-TW" sz="2800" dirty="0"/>
              <a:t>       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("%d \n", buffer[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274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印出的資料內容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1243"/>
            <a:ext cx="434029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21302" y="170080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資料內容分析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每三個 </a:t>
            </a:r>
            <a:r>
              <a:rPr lang="en-US" altLang="zh-TW" dirty="0" smtClean="0"/>
              <a:t>byte </a:t>
            </a:r>
            <a:r>
              <a:rPr lang="zh-TW" altLang="en-US" dirty="0" smtClean="0"/>
              <a:t>對應到兩組訊號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依據 </a:t>
            </a:r>
            <a:r>
              <a:rPr lang="en-US" altLang="zh-TW" dirty="0" smtClean="0"/>
              <a:t>head </a:t>
            </a:r>
            <a:r>
              <a:rPr lang="zh-TW" altLang="en-US" dirty="0" smtClean="0"/>
              <a:t>檔得知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第一</a:t>
            </a:r>
            <a:r>
              <a:rPr lang="zh-TW" altLang="en-US" dirty="0"/>
              <a:t>組</a:t>
            </a:r>
            <a:r>
              <a:rPr lang="zh-TW" altLang="en-US" dirty="0" smtClean="0"/>
              <a:t>訊號第一個值  </a:t>
            </a:r>
            <a:r>
              <a:rPr lang="en-US" altLang="zh-TW" dirty="0" smtClean="0"/>
              <a:t>995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第一組訊號第一個值  </a:t>
            </a:r>
            <a:r>
              <a:rPr lang="en-US" altLang="zh-TW" dirty="0" smtClean="0"/>
              <a:t>1011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Q: </a:t>
            </a:r>
            <a:r>
              <a:rPr lang="zh-TW" altLang="en-US" dirty="0" smtClean="0"/>
              <a:t>程式如何修改才可印出正確數值，如 </a:t>
            </a:r>
            <a:r>
              <a:rPr lang="en-US" altLang="zh-TW" dirty="0" err="1" smtClean="0"/>
              <a:t>ECG_Grid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目錄當中之 </a:t>
            </a:r>
            <a:r>
              <a:rPr lang="en-US" altLang="zh-TW" dirty="0" smtClean="0"/>
              <a:t>ECGdat.js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6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MIT</a:t>
            </a:r>
            <a:r>
              <a:rPr lang="zh-TW" altLang="en-US" dirty="0" smtClean="0"/>
              <a:t> </a:t>
            </a:r>
            <a:r>
              <a:rPr lang="en-US" altLang="zh-TW" dirty="0" smtClean="0"/>
              <a:t>ECG</a:t>
            </a:r>
            <a:r>
              <a:rPr lang="zh-TW" altLang="en-US" dirty="0" smtClean="0"/>
              <a:t> </a:t>
            </a:r>
            <a:r>
              <a:rPr lang="en-US" altLang="zh-TW" dirty="0" smtClean="0"/>
              <a:t>212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www.physionet.org/physiotools/wag/signal-5.htm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first sample is obtained from the 12 least significant bits of the first byte pair (stored least significant byte first). The second sample is formed from the 4 remaining bits of the first byte pair (which are the 4 high bits of the 12-bit sample) and the next byte (which contains the remaining 8 bits of the second sample</a:t>
            </a:r>
            <a:r>
              <a:rPr lang="en-US" altLang="zh-TW" sz="2400" dirty="0" smtClean="0"/>
              <a:t>).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The process is repeated for each successive pair of samples. </a:t>
            </a:r>
            <a:endParaRPr lang="en-US" altLang="zh-TW" sz="2400" dirty="0" smtClean="0"/>
          </a:p>
          <a:p>
            <a:r>
              <a:rPr lang="en-US" altLang="zh-TW" sz="2400" dirty="0"/>
              <a:t>Each sample is represented by a 12-bit two’s complement amplitude.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0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463</Words>
  <Application>Microsoft Office PowerPoint</Application>
  <PresentationFormat>如螢幕大小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MIT ECG database  資料說明</vt:lpstr>
      <vt:lpstr>MIT-BIH Arrhythmia Database</vt:lpstr>
      <vt:lpstr>包含的檔案</vt:lpstr>
      <vt:lpstr>官方範例程式碼</vt:lpstr>
      <vt:lpstr>標頭檔範例</vt:lpstr>
      <vt:lpstr>標頭檔範例</vt:lpstr>
      <vt:lpstr>簡易讀檔程式</vt:lpstr>
      <vt:lpstr>印出的資料內容</vt:lpstr>
      <vt:lpstr>MIT ECG 212 Format</vt:lpstr>
      <vt:lpstr>預期結果 1</vt:lpstr>
      <vt:lpstr>預期結果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User</cp:lastModifiedBy>
  <cp:revision>108</cp:revision>
  <dcterms:created xsi:type="dcterms:W3CDTF">2015-08-04T03:01:13Z</dcterms:created>
  <dcterms:modified xsi:type="dcterms:W3CDTF">2018-10-14T02:00:00Z</dcterms:modified>
</cp:coreProperties>
</file>