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41" r:id="rId2"/>
    <p:sldId id="349" r:id="rId3"/>
    <p:sldId id="360" r:id="rId4"/>
    <p:sldId id="370" r:id="rId5"/>
    <p:sldId id="361" r:id="rId6"/>
    <p:sldId id="362" r:id="rId7"/>
    <p:sldId id="363" r:id="rId8"/>
    <p:sldId id="368" r:id="rId9"/>
    <p:sldId id="369" r:id="rId10"/>
    <p:sldId id="365" r:id="rId11"/>
    <p:sldId id="367" r:id="rId12"/>
    <p:sldId id="372" r:id="rId13"/>
    <p:sldId id="371" r:id="rId14"/>
    <p:sldId id="374" r:id="rId15"/>
    <p:sldId id="373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708" autoAdjust="0"/>
  </p:normalViewPr>
  <p:slideViewPr>
    <p:cSldViewPr>
      <p:cViewPr varScale="1">
        <p:scale>
          <a:sx n="99" d="100"/>
          <a:sy n="99" d="100"/>
        </p:scale>
        <p:origin x="93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705D9-278B-47EE-90AF-2ED1E0D6CB9F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960D4-D111-404E-8124-83171C5C54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61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90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38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39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94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08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96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04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68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68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28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17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D384-57F6-4D5A-8CBF-59EC341E346E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55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da.gov/media/122535/downloa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99592" y="2204864"/>
            <a:ext cx="7406640" cy="1472184"/>
          </a:xfrm>
        </p:spPr>
        <p:txBody>
          <a:bodyPr>
            <a:normAutofit/>
          </a:bodyPr>
          <a:lstStyle/>
          <a:p>
            <a:r>
              <a:rPr lang="zh-TW" altLang="en-US" sz="6000" dirty="0"/>
              <a:t>類比轉換數位資料</a:t>
            </a:r>
            <a:br>
              <a:rPr lang="en-US" altLang="zh-TW" sz="6000" dirty="0"/>
            </a:b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71600" y="5104177"/>
            <a:ext cx="7406640" cy="1752600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596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量測的限制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受限於訊號之物理化學特性</a:t>
            </a:r>
            <a:endParaRPr lang="en-US" altLang="zh-TW" dirty="0"/>
          </a:p>
          <a:p>
            <a:pPr lvl="1"/>
            <a:r>
              <a:rPr lang="zh-TW" altLang="en-US" dirty="0"/>
              <a:t>訊號強度、雜訊影響、訊號變化速率</a:t>
            </a:r>
            <a:r>
              <a:rPr lang="en-US" altLang="zh-TW" dirty="0"/>
              <a:t>(</a:t>
            </a:r>
            <a:r>
              <a:rPr lang="zh-TW" altLang="en-US" dirty="0"/>
              <a:t>取樣頻率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現有科技工業所能提供之產品</a:t>
            </a:r>
            <a:endParaRPr lang="en-US" altLang="zh-TW" dirty="0"/>
          </a:p>
          <a:p>
            <a:pPr lvl="1"/>
            <a:r>
              <a:rPr lang="en-US" altLang="zh-TW" dirty="0"/>
              <a:t>sensor</a:t>
            </a:r>
            <a:r>
              <a:rPr lang="zh-TW" altLang="en-US" dirty="0"/>
              <a:t>、放大器、</a:t>
            </a:r>
            <a:r>
              <a:rPr lang="en-US" altLang="zh-TW" dirty="0"/>
              <a:t>AD</a:t>
            </a:r>
            <a:r>
              <a:rPr lang="zh-TW" altLang="en-US" dirty="0"/>
              <a:t> </a:t>
            </a:r>
            <a:r>
              <a:rPr lang="en-US" altLang="zh-TW" dirty="0"/>
              <a:t>converter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321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訊號與雜訊比</a:t>
            </a:r>
            <a:br>
              <a:rPr lang="en-US" altLang="zh-TW" dirty="0"/>
            </a:br>
            <a:r>
              <a:rPr lang="en-US" altLang="zh-TW" dirty="0"/>
              <a:t>Signal Noise (SN)</a:t>
            </a:r>
            <a:r>
              <a:rPr lang="zh-TW" altLang="en-US" dirty="0"/>
              <a:t> </a:t>
            </a:r>
            <a:r>
              <a:rPr lang="en-US" altLang="zh-TW" dirty="0"/>
              <a:t>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2636913"/>
            <a:ext cx="8229600" cy="2160240"/>
          </a:xfrm>
        </p:spPr>
        <p:txBody>
          <a:bodyPr/>
          <a:lstStyle/>
          <a:p>
            <a:r>
              <a:rPr lang="en-US" altLang="zh-TW" dirty="0"/>
              <a:t>https://zh.wikipedia.org/wiki/%E4%BF%A1%E5%99%AA%E6%AF%94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8483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2D1988-CCF3-4EBB-8943-77CC588E1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81" y="10503"/>
            <a:ext cx="8229600" cy="1143000"/>
          </a:xfrm>
        </p:spPr>
        <p:txBody>
          <a:bodyPr/>
          <a:lstStyle/>
          <a:p>
            <a:r>
              <a:rPr lang="zh-TW" altLang="en-US" dirty="0"/>
              <a:t>資料及度量標準化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7C2D44-E0F8-43F5-BFD2-632E30F3F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081" y="1340768"/>
            <a:ext cx="8229600" cy="4525963"/>
          </a:xfrm>
        </p:spPr>
        <p:txBody>
          <a:bodyPr/>
          <a:lstStyle/>
          <a:p>
            <a:r>
              <a:rPr lang="zh-TW" altLang="en-US" dirty="0"/>
              <a:t>受測者狀況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量測環境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使用的裝置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資料度量規格</a:t>
            </a:r>
            <a:endParaRPr lang="en-US" altLang="zh-TW" dirty="0"/>
          </a:p>
          <a:p>
            <a:pPr lvl="1"/>
            <a:r>
              <a:rPr lang="zh-TW" altLang="en-US" dirty="0"/>
              <a:t>數值、時間、空間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73118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B294D1-ED70-43E6-AA18-91470D58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數據分析及研究基本要求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79F94D-84BD-49E7-8592-2EE3A6899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量測結果一致性</a:t>
            </a:r>
            <a:endParaRPr lang="en-US" altLang="zh-TW" dirty="0"/>
          </a:p>
          <a:p>
            <a:pPr lvl="1"/>
            <a:r>
              <a:rPr lang="zh-TW" altLang="en-US" dirty="0"/>
              <a:t>受測者狀況、環境、量測方式、裝置</a:t>
            </a:r>
            <a:endParaRPr lang="en-US" altLang="zh-TW" dirty="0"/>
          </a:p>
          <a:p>
            <a:pPr lvl="1"/>
            <a:r>
              <a:rPr lang="zh-TW" altLang="en-US" dirty="0"/>
              <a:t>重複測量可取得誤差範圍內的資料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分析結果可重複驗證</a:t>
            </a:r>
            <a:endParaRPr lang="en-US" altLang="zh-TW" dirty="0"/>
          </a:p>
          <a:p>
            <a:pPr lvl="1"/>
            <a:r>
              <a:rPr lang="zh-TW" altLang="en-US" dirty="0"/>
              <a:t>相同數據，相同處理方式，可產生重複的結果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5815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565CC7-7E17-4F92-9819-B52904D92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Evolving Role of Artificial Intelligence in Radiological Imaging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B4121E-9880-43C8-A182-4F27246E1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https://www.fda.gov/media/122535/download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https://www.fda.gov/medical-devices/workshops-conferences-medical-devices/public-workshop-evolving-role-artificial-intelligence-radiological-imaging-02252020-02262020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923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6F925B-CD18-4925-9042-6668F5049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6A369E-F113-418C-A447-F014DBDD2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17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498080" cy="1143000"/>
          </a:xfrm>
        </p:spPr>
        <p:txBody>
          <a:bodyPr/>
          <a:lstStyle/>
          <a:p>
            <a:r>
              <a:rPr lang="zh-TW" altLang="en-US" dirty="0"/>
              <a:t>類比訊號</a:t>
            </a:r>
            <a:r>
              <a:rPr lang="en-US" altLang="zh-TW" dirty="0"/>
              <a:t>(analog signal)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05264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物理及化學可被測量對變化量</a:t>
            </a:r>
            <a:endParaRPr lang="en-US" altLang="zh-TW" sz="2400" dirty="0"/>
          </a:p>
          <a:p>
            <a:pPr lvl="1"/>
            <a:r>
              <a:rPr lang="zh-TW" altLang="en-US" sz="2000" dirty="0"/>
              <a:t>溫度、亮度、電壓、聲音</a:t>
            </a:r>
            <a:endParaRPr lang="en-US" altLang="zh-TW" sz="2000" dirty="0"/>
          </a:p>
          <a:p>
            <a:pPr lvl="1"/>
            <a:r>
              <a:rPr lang="zh-TW" altLang="en-US" sz="2000" dirty="0"/>
              <a:t>分子濃度，如  </a:t>
            </a:r>
            <a:r>
              <a:rPr lang="en-US" altLang="zh-TW" sz="2000" dirty="0"/>
              <a:t>PPM</a:t>
            </a:r>
          </a:p>
          <a:p>
            <a:pPr lvl="2"/>
            <a:r>
              <a:rPr lang="zh-TW" altLang="en-US" sz="1600" dirty="0"/>
              <a:t>一升溶液中分子所佔毫克</a:t>
            </a:r>
            <a:r>
              <a:rPr lang="en-US" altLang="zh-TW" sz="1600" dirty="0"/>
              <a:t>(mg)</a:t>
            </a:r>
          </a:p>
          <a:p>
            <a:pPr lvl="3"/>
            <a:r>
              <a:rPr lang="en-US" altLang="zh-TW" sz="1200" dirty="0"/>
              <a:t>https://tw.answers.yahoo.com/question/index?qid=20110507000015KK18991</a:t>
            </a:r>
          </a:p>
          <a:p>
            <a:pPr lvl="1"/>
            <a:r>
              <a:rPr lang="zh-TW" altLang="en-US" sz="2000" dirty="0"/>
              <a:t>訊號值可以是連續變化的</a:t>
            </a:r>
            <a:endParaRPr lang="en-US" altLang="zh-TW" sz="2000" dirty="0"/>
          </a:p>
          <a:p>
            <a:pPr lvl="1"/>
            <a:r>
              <a:rPr lang="zh-TW" altLang="en-US" sz="2000" dirty="0"/>
              <a:t>數值為實數</a:t>
            </a:r>
            <a:endParaRPr lang="en-US" altLang="zh-TW" sz="2000" dirty="0"/>
          </a:p>
          <a:p>
            <a:endParaRPr lang="en-US" altLang="zh-TW" sz="2400" dirty="0"/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32059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感應器</a:t>
            </a:r>
            <a:r>
              <a:rPr lang="en-US" altLang="zh-TW" dirty="0"/>
              <a:t>(sensor)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感應</a:t>
            </a:r>
            <a:r>
              <a:rPr lang="en-US" altLang="zh-TW" dirty="0"/>
              <a:t>(</a:t>
            </a:r>
            <a:r>
              <a:rPr lang="zh-TW" altLang="en-US" dirty="0"/>
              <a:t>量測</a:t>
            </a:r>
            <a:r>
              <a:rPr lang="en-US" altLang="zh-TW" dirty="0"/>
              <a:t>)</a:t>
            </a:r>
            <a:r>
              <a:rPr lang="zh-TW" altLang="en-US" dirty="0"/>
              <a:t>物理或化學特質變化量</a:t>
            </a:r>
            <a:endParaRPr lang="en-US" altLang="zh-TW" dirty="0"/>
          </a:p>
          <a:p>
            <a:pPr lvl="1"/>
            <a:r>
              <a:rPr lang="zh-TW" altLang="en-US" dirty="0"/>
              <a:t>如溫度、壓力、離子濃度、</a:t>
            </a:r>
            <a:r>
              <a:rPr lang="en-US" altLang="zh-TW" dirty="0"/>
              <a:t>PH</a:t>
            </a:r>
            <a:r>
              <a:rPr lang="zh-TW" altLang="en-US" dirty="0"/>
              <a:t>值等</a:t>
            </a:r>
            <a:endParaRPr lang="en-US" altLang="zh-TW" dirty="0"/>
          </a:p>
          <a:p>
            <a:pPr lvl="1"/>
            <a:r>
              <a:rPr lang="zh-TW" altLang="en-US" dirty="0"/>
              <a:t>常將其轉換成電壓，如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Co2  sensor</a:t>
            </a:r>
          </a:p>
          <a:p>
            <a:pPr lvl="3"/>
            <a:r>
              <a:rPr lang="en-US" altLang="zh-TW" dirty="0"/>
              <a:t>https://www.co2meter.com/products/k-30-co2-sensor-module</a:t>
            </a:r>
          </a:p>
          <a:p>
            <a:pPr lvl="2"/>
            <a:r>
              <a:rPr lang="zh-TW" altLang="en-US" dirty="0"/>
              <a:t>壓力感測器</a:t>
            </a:r>
            <a:endParaRPr lang="en-US" altLang="zh-TW" dirty="0"/>
          </a:p>
          <a:p>
            <a:pPr lvl="3"/>
            <a:r>
              <a:rPr lang="en-US" altLang="zh-TW" dirty="0"/>
              <a:t>http://yehnan.blogspot.com/2013/09/arduinoforce-sensitive-resistor.html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335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訊號擷取及分析處理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感測裝置</a:t>
            </a:r>
            <a:r>
              <a:rPr lang="en-US" altLang="zh-TW" dirty="0"/>
              <a:t>(sensor)</a:t>
            </a:r>
            <a:r>
              <a:rPr lang="zh-TW" altLang="en-US" dirty="0"/>
              <a:t> 量測物理或化學訊號，產生</a:t>
            </a:r>
            <a:r>
              <a:rPr lang="zh-TW" altLang="en-US" b="1" dirty="0">
                <a:solidFill>
                  <a:srgbClr val="FF0000"/>
                </a:solidFill>
              </a:rPr>
              <a:t>類比電壓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zh-TW" altLang="en-US" dirty="0"/>
              <a:t>電壓放大器放大訊號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類比轉數位訊號 </a:t>
            </a:r>
            <a:r>
              <a:rPr lang="en-US" altLang="zh-TW" dirty="0"/>
              <a:t>Analog-to-digital(AD)</a:t>
            </a:r>
          </a:p>
          <a:p>
            <a:r>
              <a:rPr lang="zh-TW" altLang="en-US" dirty="0"/>
              <a:t>數位訊號處理</a:t>
            </a:r>
            <a:endParaRPr lang="en-US" altLang="zh-TW" dirty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解讀資料</a:t>
            </a:r>
            <a:r>
              <a:rPr lang="zh-TW" altLang="en-US" dirty="0"/>
              <a:t>、濾波、</a:t>
            </a:r>
            <a:r>
              <a:rPr lang="zh-TW" altLang="en-US" b="1" dirty="0">
                <a:solidFill>
                  <a:srgbClr val="FF0000"/>
                </a:solidFill>
              </a:rPr>
              <a:t>正規化</a:t>
            </a:r>
            <a:r>
              <a:rPr lang="zh-TW" altLang="en-US" dirty="0"/>
              <a:t>、分析、及</a:t>
            </a:r>
            <a:r>
              <a:rPr lang="zh-TW" altLang="en-US" b="1" dirty="0">
                <a:solidFill>
                  <a:srgbClr val="FF0000"/>
                </a:solidFill>
              </a:rPr>
              <a:t>呈現</a:t>
            </a:r>
          </a:p>
        </p:txBody>
      </p:sp>
    </p:spTree>
    <p:extLst>
      <p:ext uri="{BB962C8B-B14F-4D97-AF65-F5344CB8AC3E}">
        <p14:creationId xmlns:p14="http://schemas.microsoft.com/office/powerpoint/2010/main" val="365264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類比轉換數位資料過程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sensor</a:t>
            </a:r>
            <a:r>
              <a:rPr lang="zh-TW" altLang="en-US" dirty="0"/>
              <a:t> 量測物理或化學訊號，產生類比電壓</a:t>
            </a:r>
            <a:endParaRPr lang="en-US" altLang="zh-TW" dirty="0"/>
          </a:p>
          <a:p>
            <a:pPr lvl="1"/>
            <a:r>
              <a:rPr lang="zh-TW" altLang="en-US" dirty="0"/>
              <a:t>通常電壓很小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經電壓放大器</a:t>
            </a:r>
            <a:r>
              <a:rPr lang="en-US" altLang="zh-TW" dirty="0"/>
              <a:t>(voltage amplifier)</a:t>
            </a:r>
            <a:r>
              <a:rPr lang="zh-TW" altLang="en-US" dirty="0"/>
              <a:t>放大</a:t>
            </a:r>
            <a:endParaRPr lang="en-US" altLang="zh-TW" dirty="0"/>
          </a:p>
          <a:p>
            <a:pPr lvl="1"/>
            <a:r>
              <a:rPr lang="zh-TW" altLang="en-US" dirty="0"/>
              <a:t>放到到電子電路常用工作範圍</a:t>
            </a:r>
            <a:endParaRPr lang="en-US" altLang="zh-TW" dirty="0"/>
          </a:p>
          <a:p>
            <a:pPr lvl="2"/>
            <a:r>
              <a:rPr lang="zh-TW" altLang="en-US" dirty="0"/>
              <a:t>如 </a:t>
            </a:r>
            <a:r>
              <a:rPr lang="en-US" altLang="zh-TW" dirty="0"/>
              <a:t>+5V</a:t>
            </a:r>
            <a:r>
              <a:rPr lang="zh-TW" altLang="en-US" dirty="0"/>
              <a:t>到</a:t>
            </a:r>
            <a:r>
              <a:rPr lang="en-US" altLang="zh-TW" dirty="0"/>
              <a:t>-5V</a:t>
            </a:r>
          </a:p>
          <a:p>
            <a:pPr lvl="2"/>
            <a:endParaRPr lang="en-US" altLang="zh-TW" dirty="0"/>
          </a:p>
          <a:p>
            <a:r>
              <a:rPr lang="zh-TW" altLang="en-US" dirty="0"/>
              <a:t>類比轉數位訊號 </a:t>
            </a:r>
            <a:r>
              <a:rPr lang="en-US" altLang="zh-TW" dirty="0"/>
              <a:t>Analog-to-digital(AD) http://wiki.csie.ncku.edu.tw/embedded/ADC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684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 </a:t>
            </a:r>
            <a:r>
              <a:rPr lang="zh-TW" altLang="en-US" dirty="0"/>
              <a:t>轉換解析度</a:t>
            </a:r>
            <a:r>
              <a:rPr lang="en-US" altLang="zh-TW" dirty="0"/>
              <a:t>(resolution)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轉換數位資料等級</a:t>
            </a:r>
            <a:endParaRPr lang="en-US" altLang="zh-TW" dirty="0"/>
          </a:p>
          <a:p>
            <a:pPr lvl="1"/>
            <a:r>
              <a:rPr lang="zh-TW" altLang="en-US" dirty="0"/>
              <a:t>如</a:t>
            </a:r>
            <a:r>
              <a:rPr lang="en-US" altLang="zh-TW" dirty="0"/>
              <a:t>: 8 bit</a:t>
            </a:r>
            <a:r>
              <a:rPr lang="zh-TW" altLang="en-US" dirty="0"/>
              <a:t>、</a:t>
            </a:r>
            <a:r>
              <a:rPr lang="en-US" altLang="zh-TW" dirty="0"/>
              <a:t>10 bit</a:t>
            </a:r>
            <a:r>
              <a:rPr lang="zh-TW" altLang="en-US" dirty="0"/>
              <a:t>、</a:t>
            </a:r>
            <a:r>
              <a:rPr lang="en-US" altLang="zh-TW" dirty="0"/>
              <a:t>12bit....</a:t>
            </a:r>
          </a:p>
          <a:p>
            <a:pPr lvl="1"/>
            <a:r>
              <a:rPr lang="zh-TW" altLang="en-US" dirty="0"/>
              <a:t>市售之 </a:t>
            </a:r>
            <a:r>
              <a:rPr lang="en-US" altLang="zh-TW" dirty="0"/>
              <a:t>AD</a:t>
            </a:r>
            <a:r>
              <a:rPr lang="zh-TW" altLang="en-US" dirty="0"/>
              <a:t> </a:t>
            </a:r>
            <a:r>
              <a:rPr lang="en-US" altLang="zh-TW" dirty="0"/>
              <a:t>converter</a:t>
            </a:r>
          </a:p>
          <a:p>
            <a:pPr lvl="2"/>
            <a:r>
              <a:rPr lang="en-US" altLang="zh-TW" dirty="0"/>
              <a:t>https://www.mouser.com/Semiconductors/Integrated-Circuits-ICs/Data-Converter-ICs/Analog-to-Digital-Converters-ADC/_/N-6j74v/?No=25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79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取樣頻率 </a:t>
            </a:r>
            <a:r>
              <a:rPr lang="en-US" altLang="zh-TW" dirty="0"/>
              <a:t>(Sample rate)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隨時間變化之訊號，每秒取多少個數值</a:t>
            </a:r>
            <a:endParaRPr lang="en-US" altLang="zh-TW" dirty="0"/>
          </a:p>
          <a:p>
            <a:pPr lvl="1"/>
            <a:r>
              <a:rPr lang="zh-TW" altLang="en-US" dirty="0"/>
              <a:t>如心電圖、音波等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28" y="2996952"/>
            <a:ext cx="6477520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873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EKG </a:t>
            </a:r>
            <a:r>
              <a:rPr lang="zh-TW" altLang="en-US" dirty="0"/>
              <a:t>數位化範例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51920" y="1600200"/>
            <a:ext cx="4834880" cy="4525963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632848" cy="4742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088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MIT-BIH Arrhythmia Database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https://www.physionet.org/physiobank/database/mitdb/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8784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2867</TotalTime>
  <Words>515</Words>
  <Application>Microsoft Office PowerPoint</Application>
  <PresentationFormat>如螢幕大小 (4:3)</PresentationFormat>
  <Paragraphs>75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新細明體</vt:lpstr>
      <vt:lpstr>Arial</vt:lpstr>
      <vt:lpstr>Calibri</vt:lpstr>
      <vt:lpstr>Office 佈景主題</vt:lpstr>
      <vt:lpstr>類比轉換數位資料 </vt:lpstr>
      <vt:lpstr>類比訊號(analog signal)</vt:lpstr>
      <vt:lpstr>感應器(sensor)</vt:lpstr>
      <vt:lpstr>訊號擷取及分析處理</vt:lpstr>
      <vt:lpstr>類比轉換數位資料過程 </vt:lpstr>
      <vt:lpstr>AD 轉換解析度(resolution)</vt:lpstr>
      <vt:lpstr>取樣頻率 (Sample rate)</vt:lpstr>
      <vt:lpstr>EKG 數位化範例</vt:lpstr>
      <vt:lpstr>MIT-BIH Arrhythmia Database</vt:lpstr>
      <vt:lpstr>量測的限制</vt:lpstr>
      <vt:lpstr>訊號與雜訊比 Signal Noise (SN) ration</vt:lpstr>
      <vt:lpstr>資料及度量標準化</vt:lpstr>
      <vt:lpstr>數據分析及研究基本要求</vt:lpstr>
      <vt:lpstr>Evolving Role of Artificial Intelligence in Radiological Imaging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</dc:creator>
  <cp:lastModifiedBy>蕭嘉宏</cp:lastModifiedBy>
  <cp:revision>85</cp:revision>
  <dcterms:created xsi:type="dcterms:W3CDTF">2015-08-04T03:01:13Z</dcterms:created>
  <dcterms:modified xsi:type="dcterms:W3CDTF">2021-10-11T09:03:22Z</dcterms:modified>
</cp:coreProperties>
</file>