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372" r:id="rId3"/>
    <p:sldId id="371" r:id="rId4"/>
    <p:sldId id="373" r:id="rId5"/>
    <p:sldId id="376" r:id="rId6"/>
    <p:sldId id="384" r:id="rId7"/>
    <p:sldId id="383" r:id="rId8"/>
    <p:sldId id="377" r:id="rId9"/>
    <p:sldId id="381" r:id="rId10"/>
    <p:sldId id="379" r:id="rId11"/>
    <p:sldId id="380" r:id="rId12"/>
    <p:sldId id="378" r:id="rId13"/>
    <p:sldId id="375" r:id="rId14"/>
    <p:sldId id="374" r:id="rId15"/>
    <p:sldId id="370" r:id="rId16"/>
    <p:sldId id="289" r:id="rId17"/>
    <p:sldId id="290" r:id="rId18"/>
    <p:sldId id="291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09E00-41C2-454C-B18D-DE4CC0F7C8DE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C3A2B-EC67-4203-81D6-B023F23AA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68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0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3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24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6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44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4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C6AC-BB5A-4F0E-BAB5-A6E5EF55A187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3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程式分析資料步驟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45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64E1C-BC80-4A62-B78D-96D60E57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電腦及開發環境資料規格議題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3A5F1-10C2-4A6A-91C2-213E7E875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zh-TW" altLang="en-US" dirty="0"/>
              <a:t>泛指微處理器（</a:t>
            </a:r>
            <a:r>
              <a:rPr lang="en-US" altLang="zh-TW" dirty="0"/>
              <a:t>MPU</a:t>
            </a:r>
            <a:r>
              <a:rPr lang="zh-TW" altLang="en-US" dirty="0"/>
              <a:t>：</a:t>
            </a:r>
            <a:r>
              <a:rPr lang="en-US" altLang="zh-TW" dirty="0"/>
              <a:t>Micro Processing Unit)</a:t>
            </a:r>
            <a:r>
              <a:rPr lang="zh-TW" altLang="en-US" dirty="0"/>
              <a:t>、手機、</a:t>
            </a:r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Linus</a:t>
            </a:r>
            <a:r>
              <a:rPr lang="zh-TW" altLang="en-US" dirty="0"/>
              <a:t> 等</a:t>
            </a:r>
            <a:endParaRPr lang="en-US" altLang="zh-TW" dirty="0"/>
          </a:p>
          <a:p>
            <a:r>
              <a:rPr lang="zh-TW" altLang="en-US" dirty="0"/>
              <a:t>主要以  </a:t>
            </a:r>
            <a:r>
              <a:rPr lang="en-US" altLang="zh-TW" dirty="0"/>
              <a:t>byte ( 8 bits) </a:t>
            </a:r>
            <a:r>
              <a:rPr lang="zh-TW" altLang="en-US" dirty="0"/>
              <a:t>為單位，但其採用之整數及浮點數格式可能不同</a:t>
            </a:r>
            <a:endParaRPr lang="en-US" altLang="zh-TW" dirty="0"/>
          </a:p>
          <a:p>
            <a:pPr lvl="1"/>
            <a:r>
              <a:rPr lang="en-US" altLang="zh-TW" dirty="0"/>
              <a:t>1,2,4,8 </a:t>
            </a:r>
            <a:r>
              <a:rPr lang="zh-TW" altLang="en-US" dirty="0"/>
              <a:t>整數及浮點數</a:t>
            </a:r>
            <a:endParaRPr lang="en-US" altLang="zh-TW" dirty="0"/>
          </a:p>
          <a:p>
            <a:pPr lvl="1"/>
            <a:r>
              <a:rPr lang="zh-TW" altLang="en-US" dirty="0"/>
              <a:t>有無正負號、小數點精確度</a:t>
            </a:r>
            <a:endParaRPr lang="en-US" altLang="zh-TW" dirty="0"/>
          </a:p>
          <a:p>
            <a:pPr lvl="1"/>
            <a:r>
              <a:rPr lang="en-US" altLang="zh-TW" dirty="0"/>
              <a:t>Bytes </a:t>
            </a:r>
            <a:r>
              <a:rPr lang="zh-TW" altLang="en-US" dirty="0"/>
              <a:t>排列次序</a:t>
            </a:r>
            <a:endParaRPr lang="en-US" altLang="zh-TW" dirty="0"/>
          </a:p>
          <a:p>
            <a:pPr lvl="2"/>
            <a:r>
              <a:rPr lang="en-US" altLang="zh-TW" dirty="0"/>
              <a:t>https://blog.gtwang.org/programming/difference-between-big-endian-and-little-endian-implementation-in-c/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18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ED806-E169-4ECF-8A6C-C086914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資料壓縮問題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255B4-21CA-4FDD-A667-00257441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484784"/>
            <a:ext cx="8229600" cy="4525963"/>
          </a:xfrm>
        </p:spPr>
        <p:txBody>
          <a:bodyPr/>
          <a:lstStyle/>
          <a:p>
            <a:r>
              <a:rPr lang="zh-TW" altLang="en-US" dirty="0"/>
              <a:t>圖像、影音、連續性訊號、</a:t>
            </a:r>
            <a:r>
              <a:rPr lang="en-US" altLang="zh-TW" dirty="0"/>
              <a:t>NGS</a:t>
            </a:r>
            <a:r>
              <a:rPr lang="zh-TW" altLang="en-US" dirty="0"/>
              <a:t> 等大檔案資料通常會壓縮</a:t>
            </a:r>
            <a:endParaRPr lang="en-US" altLang="zh-TW" dirty="0"/>
          </a:p>
          <a:p>
            <a:r>
              <a:rPr lang="zh-TW" altLang="en-US" dirty="0"/>
              <a:t>減輕資料儲存及傳輸負擔</a:t>
            </a:r>
            <a:endParaRPr lang="en-US" altLang="zh-TW" dirty="0"/>
          </a:p>
          <a:p>
            <a:r>
              <a:rPr lang="zh-TW" altLang="en-US" dirty="0"/>
              <a:t>方式非常多，壓縮及解壓縮須採對應的方式</a:t>
            </a:r>
            <a:endParaRPr lang="en-US" altLang="zh-TW" dirty="0"/>
          </a:p>
          <a:p>
            <a:r>
              <a:rPr lang="zh-TW" altLang="en-US" dirty="0"/>
              <a:t>有哪些常見的壓縮格式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如何判斷檔案的壓縮格式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壓縮後的資料，長度不固定，程式如何記錄及解讀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01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CB488-59BA-427F-9604-ACDD4E8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物件導向程式資料互通議題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4EB16-7BE6-4DD4-8E34-6A19A703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較有水準的工程師會採用物件來紀錄及處理資料</a:t>
            </a:r>
            <a:endParaRPr lang="en-US" altLang="zh-TW" dirty="0"/>
          </a:p>
          <a:p>
            <a:r>
              <a:rPr lang="en-US" altLang="zh-TW" dirty="0"/>
              <a:t>C++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Python </a:t>
            </a:r>
            <a:r>
              <a:rPr lang="zh-TW" altLang="en-US" dirty="0"/>
              <a:t>皆可為物件導向程式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如何整理出通用的規格，方便各式程式參考使用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342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2A04C-281C-4D48-84E8-024B08F7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自訂資料規格之優缺點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5A0D6-631E-4A19-8F09-7BBACEB7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由開發廠商及資訊人員自訂</a:t>
            </a:r>
            <a:endParaRPr lang="en-US" altLang="zh-TW" dirty="0"/>
          </a:p>
          <a:p>
            <a:pPr lvl="1"/>
            <a:r>
              <a:rPr lang="zh-TW" altLang="en-US" dirty="0"/>
              <a:t>對其最方便</a:t>
            </a:r>
            <a:endParaRPr lang="en-US" altLang="zh-TW" dirty="0"/>
          </a:p>
          <a:p>
            <a:pPr lvl="2"/>
            <a:r>
              <a:rPr lang="zh-TW" altLang="en-US" dirty="0"/>
              <a:t>同一應用，每個人視野及設計出的資料規格可能都不同</a:t>
            </a:r>
            <a:endParaRPr lang="en-US" altLang="zh-TW" dirty="0"/>
          </a:p>
          <a:p>
            <a:pPr lvl="1"/>
            <a:r>
              <a:rPr lang="zh-TW" altLang="en-US" dirty="0"/>
              <a:t>可搭配形成資料規格專利</a:t>
            </a:r>
            <a:endParaRPr lang="en-US" altLang="zh-TW" dirty="0"/>
          </a:p>
          <a:p>
            <a:pPr lvl="1"/>
            <a:r>
              <a:rPr lang="zh-TW" altLang="en-US" dirty="0"/>
              <a:t>他人</a:t>
            </a:r>
            <a:r>
              <a:rPr lang="en-US" altLang="zh-TW" dirty="0"/>
              <a:t>(</a:t>
            </a:r>
            <a:r>
              <a:rPr lang="zh-TW" altLang="en-US" dirty="0"/>
              <a:t>他廠</a:t>
            </a:r>
            <a:r>
              <a:rPr lang="en-US" altLang="zh-TW" dirty="0"/>
              <a:t>)</a:t>
            </a:r>
            <a:r>
              <a:rPr lang="zh-TW" altLang="en-US" dirty="0"/>
              <a:t>不易解析 </a:t>
            </a:r>
            <a:endParaRPr lang="en-US" altLang="zh-TW" dirty="0"/>
          </a:p>
          <a:p>
            <a:pPr lvl="2"/>
            <a:r>
              <a:rPr lang="zh-TW" altLang="en-US" dirty="0"/>
              <a:t>對原廠有利、對他人很不方便</a:t>
            </a:r>
            <a:endParaRPr lang="en-US" altLang="zh-TW" dirty="0"/>
          </a:p>
          <a:p>
            <a:pPr lvl="1"/>
            <a:r>
              <a:rPr lang="zh-TW" altLang="en-US" dirty="0"/>
              <a:t>不利於資訊互通及擴充整合應用</a:t>
            </a:r>
          </a:p>
        </p:txBody>
      </p:sp>
    </p:spTree>
    <p:extLst>
      <p:ext uri="{BB962C8B-B14F-4D97-AF65-F5344CB8AC3E}">
        <p14:creationId xmlns:p14="http://schemas.microsoft.com/office/powerpoint/2010/main" val="402327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13B73-4BC5-4C4F-8E66-6270DEAB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程式解析資料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E6714-56CC-4810-B193-D44460A7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解析格式化文字檔</a:t>
            </a:r>
            <a:endParaRPr lang="en-US" altLang="zh-TW" dirty="0"/>
          </a:p>
          <a:p>
            <a:r>
              <a:rPr lang="en-US" altLang="zh-TW" dirty="0"/>
              <a:t>CSV,JSON, XML</a:t>
            </a:r>
          </a:p>
          <a:p>
            <a:r>
              <a:rPr lang="zh-TW" altLang="en-US" dirty="0"/>
              <a:t>生醫訊號</a:t>
            </a:r>
            <a:endParaRPr lang="en-US" altLang="zh-TW" dirty="0"/>
          </a:p>
          <a:p>
            <a:pPr lvl="1"/>
            <a:r>
              <a:rPr lang="zh-TW" altLang="en-US" dirty="0"/>
              <a:t>如 </a:t>
            </a:r>
            <a:r>
              <a:rPr lang="en-US" altLang="zh-TW" dirty="0"/>
              <a:t>ECG, EBM </a:t>
            </a:r>
            <a:r>
              <a:rPr lang="zh-TW" altLang="en-US" dirty="0"/>
              <a:t>睡眠訊號</a:t>
            </a:r>
            <a:r>
              <a:rPr lang="en-US" altLang="zh-TW" dirty="0"/>
              <a:t>, IMU </a:t>
            </a:r>
            <a:r>
              <a:rPr lang="zh-TW" altLang="en-US" dirty="0"/>
              <a:t>運動紀錄</a:t>
            </a:r>
            <a:r>
              <a:rPr lang="en-US" altLang="zh-TW" dirty="0"/>
              <a:t>… </a:t>
            </a:r>
          </a:p>
          <a:p>
            <a:r>
              <a:rPr lang="zh-TW" altLang="en-US" dirty="0"/>
              <a:t>醫學影像</a:t>
            </a:r>
            <a:endParaRPr lang="en-US" altLang="zh-TW" dirty="0"/>
          </a:p>
          <a:p>
            <a:r>
              <a:rPr lang="zh-TW" altLang="en-US" dirty="0"/>
              <a:t>基因資料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50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訊號擷取及分析處理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感測裝置</a:t>
            </a:r>
            <a:r>
              <a:rPr lang="en-US" altLang="zh-TW" dirty="0"/>
              <a:t>(sensor)</a:t>
            </a:r>
            <a:r>
              <a:rPr lang="zh-TW" altLang="en-US" dirty="0"/>
              <a:t> 量測物理或化學訊號，產生</a:t>
            </a:r>
            <a:r>
              <a:rPr lang="zh-TW" altLang="en-US" b="1" dirty="0">
                <a:solidFill>
                  <a:srgbClr val="FF0000"/>
                </a:solidFill>
              </a:rPr>
              <a:t>類比電壓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電壓放大器放大訊號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類比轉數位訊號 </a:t>
            </a:r>
            <a:r>
              <a:rPr lang="en-US" altLang="zh-TW" dirty="0"/>
              <a:t>Analog-to-digital(AD)</a:t>
            </a:r>
          </a:p>
          <a:p>
            <a:r>
              <a:rPr lang="zh-TW" altLang="en-US" dirty="0"/>
              <a:t>樹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解讀資料</a:t>
            </a:r>
            <a:r>
              <a:rPr lang="zh-TW" altLang="en-US" dirty="0"/>
              <a:t>、濾波、</a:t>
            </a:r>
            <a:r>
              <a:rPr lang="zh-TW" altLang="en-US" b="1" dirty="0">
                <a:solidFill>
                  <a:srgbClr val="FF0000"/>
                </a:solidFill>
              </a:rPr>
              <a:t>正規化</a:t>
            </a:r>
            <a:r>
              <a:rPr lang="zh-TW" altLang="en-US" dirty="0"/>
              <a:t>、分析、及</a:t>
            </a:r>
            <a:r>
              <a:rPr lang="zh-TW" altLang="en-US" b="1" dirty="0">
                <a:solidFill>
                  <a:srgbClr val="FF0000"/>
                </a:solidFill>
              </a:rPr>
              <a:t>呈現</a:t>
            </a:r>
          </a:p>
        </p:txBody>
      </p:sp>
    </p:spTree>
    <p:extLst>
      <p:ext uri="{BB962C8B-B14F-4D97-AF65-F5344CB8AC3E}">
        <p14:creationId xmlns:p14="http://schemas.microsoft.com/office/powerpoint/2010/main" val="365264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資料處理常見程式功能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資料存取</a:t>
            </a:r>
            <a:endParaRPr lang="en-US" altLang="zh-TW" dirty="0"/>
          </a:p>
          <a:p>
            <a:pPr lvl="1"/>
            <a:r>
              <a:rPr lang="zh-TW" altLang="en-US"/>
              <a:t>從檔案存取</a:t>
            </a:r>
            <a:endParaRPr lang="en-US" altLang="zh-TW"/>
          </a:p>
          <a:p>
            <a:pPr lvl="1"/>
            <a:r>
              <a:rPr lang="zh-TW" altLang="en-US"/>
              <a:t>從伺服器存取</a:t>
            </a:r>
          </a:p>
          <a:p>
            <a:r>
              <a:rPr lang="zh-TW" altLang="en-US"/>
              <a:t>呈現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洽當排版呈現文字及圖片</a:t>
            </a:r>
            <a:endParaRPr lang="en-US" altLang="zh-TW" dirty="0"/>
          </a:p>
          <a:p>
            <a:pPr lvl="1"/>
            <a:r>
              <a:rPr lang="zh-TW" altLang="en-US" dirty="0"/>
              <a:t>波形、影音播放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一般電腦應用程式、手機程式、網頁程式皆為類似的處理模式</a:t>
            </a:r>
          </a:p>
        </p:txBody>
      </p:sp>
    </p:spTree>
    <p:extLst>
      <p:ext uri="{BB962C8B-B14F-4D97-AF65-F5344CB8AC3E}">
        <p14:creationId xmlns:p14="http://schemas.microsoft.com/office/powerpoint/2010/main" val="202089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網頁前端使用介面功能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資料存取</a:t>
            </a:r>
          </a:p>
          <a:p>
            <a:pPr lvl="1"/>
            <a:r>
              <a:rPr lang="zh-TW" altLang="en-US" dirty="0"/>
              <a:t>由 </a:t>
            </a:r>
            <a:r>
              <a:rPr lang="en-US" altLang="zh-TW" dirty="0"/>
              <a:t>web </a:t>
            </a:r>
            <a:r>
              <a:rPr lang="zh-TW" altLang="en-US" dirty="0"/>
              <a:t>伺服器端上傳下載</a:t>
            </a:r>
            <a:endParaRPr lang="en-US" altLang="zh-TW" dirty="0"/>
          </a:p>
          <a:p>
            <a:r>
              <a:rPr lang="zh-TW" altLang="en-US" dirty="0"/>
              <a:t>由網頁介面輸入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網頁表單介面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呈現資料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網頁排版呈現文字及圖片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網頁繪圖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如醫學影像、生醫訊號、動畫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影音播放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8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醫護表單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mos2718.github.io</a:t>
            </a:r>
            <a:r>
              <a:rPr lang="en-US" altLang="zh-TW" dirty="0"/>
              <a:t>/</a:t>
            </a:r>
            <a:r>
              <a:rPr lang="en-US" altLang="zh-TW" dirty="0" err="1"/>
              <a:t>W1</a:t>
            </a:r>
            <a:r>
              <a:rPr lang="en-US" altLang="zh-TW" dirty="0"/>
              <a:t>/</a:t>
            </a:r>
            <a:r>
              <a:rPr lang="en-US" altLang="zh-TW" dirty="0" err="1"/>
              <a:t>P2ret.html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192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網頁排版呈現文字及圖片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zh-TW" altLang="en-US" dirty="0"/>
              <a:t>範例來源</a:t>
            </a:r>
            <a:r>
              <a:rPr lang="en-US" altLang="zh-TW" dirty="0"/>
              <a:t>:</a:t>
            </a:r>
            <a:r>
              <a:rPr lang="zh-TW" altLang="en-US" dirty="0"/>
              <a:t>慈大醫資網一期末報告</a:t>
            </a:r>
            <a:endParaRPr lang="en-US" altLang="zh-TW" dirty="0"/>
          </a:p>
          <a:p>
            <a:r>
              <a:rPr lang="zh-TW" altLang="en-US" dirty="0"/>
              <a:t>閩南語不專業教學</a:t>
            </a:r>
            <a:endParaRPr lang="en-US" altLang="zh-TW" dirty="0"/>
          </a:p>
          <a:p>
            <a:pPr lvl="1"/>
            <a:r>
              <a:rPr lang="en-US" altLang="zh-TW" dirty="0"/>
              <a:t>http://203.64.84.113/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/104316104/20190615-0039/6-104316104/</a:t>
            </a:r>
            <a:r>
              <a:rPr lang="en-US" altLang="zh-TW" dirty="0" err="1"/>
              <a:t>index.html</a:t>
            </a:r>
            <a:endParaRPr lang="en-US" altLang="zh-TW" dirty="0"/>
          </a:p>
          <a:p>
            <a:r>
              <a:rPr lang="zh-TW" altLang="en-US" dirty="0"/>
              <a:t>物理教學網站</a:t>
            </a:r>
            <a:endParaRPr lang="en-US" altLang="zh-TW" dirty="0"/>
          </a:p>
          <a:p>
            <a:pPr lvl="1"/>
            <a:r>
              <a:rPr lang="en-US" altLang="zh-TW" dirty="0"/>
              <a:t>http://203.64.84.113/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</a:t>
            </a:r>
            <a:r>
              <a:rPr lang="en-US" altLang="zh-TW" dirty="0" err="1"/>
              <a:t>chhsiao</a:t>
            </a:r>
            <a:r>
              <a:rPr lang="en-US" altLang="zh-TW" dirty="0"/>
              <a:t>/20190615-0540/</a:t>
            </a:r>
            <a:r>
              <a:rPr lang="en-US" altLang="zh-TW" dirty="0" err="1"/>
              <a:t>104316224%E7%B6%B2%E4%B8%80%E6%9C%9F%E6%9C%AB%E5%B0%88%E6%A1%88</a:t>
            </a:r>
            <a:r>
              <a:rPr lang="en-US" altLang="zh-TW" dirty="0"/>
              <a:t>/</a:t>
            </a:r>
            <a:r>
              <a:rPr lang="en-US" altLang="zh-TW" dirty="0" err="1"/>
              <a:t>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3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EAC06-7816-481E-81A4-519D80C8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664EB-2258-4AE9-8B62-7326414F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自動化</a:t>
            </a:r>
            <a:endParaRPr lang="en-US" altLang="zh-TW" dirty="0"/>
          </a:p>
          <a:p>
            <a:pPr lvl="1"/>
            <a:r>
              <a:rPr lang="zh-TW" altLang="en-US" dirty="0"/>
              <a:t>減輕人力負擔</a:t>
            </a:r>
            <a:endParaRPr lang="en-US" altLang="zh-TW" dirty="0"/>
          </a:p>
          <a:p>
            <a:pPr lvl="1"/>
            <a:r>
              <a:rPr lang="zh-TW" altLang="en-US" dirty="0"/>
              <a:t>可處理大量資料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恰當呈現</a:t>
            </a:r>
            <a:endParaRPr lang="en-US" altLang="zh-TW" dirty="0"/>
          </a:p>
          <a:p>
            <a:pPr lvl="1"/>
            <a:r>
              <a:rPr lang="zh-TW" altLang="en-US" dirty="0"/>
              <a:t>如圖表呈現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傳輸及整合應用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78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網頁排版呈現文字及圖片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TW" altLang="en-US" dirty="0"/>
              <a:t>咖啡店</a:t>
            </a:r>
            <a:endParaRPr lang="en-US" altLang="zh-TW" dirty="0"/>
          </a:p>
          <a:p>
            <a:pPr lvl="1"/>
            <a:r>
              <a:rPr lang="en-US" altLang="zh-TW" dirty="0"/>
              <a:t>http://203.64.84.113/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/107316127/20190613-1155/%</a:t>
            </a:r>
            <a:r>
              <a:rPr lang="en-US" altLang="zh-TW" dirty="0" err="1"/>
              <a:t>E9%A6%96%E9%A0%81.html</a:t>
            </a:r>
            <a:endParaRPr lang="en-US" altLang="zh-TW" dirty="0"/>
          </a:p>
          <a:p>
            <a:r>
              <a:rPr lang="zh-TW" altLang="en-US" dirty="0"/>
              <a:t>線上二手書交易</a:t>
            </a:r>
            <a:endParaRPr lang="en-US" altLang="zh-TW" dirty="0"/>
          </a:p>
          <a:p>
            <a:pPr lvl="1"/>
            <a:r>
              <a:rPr lang="en-US" altLang="zh-TW" dirty="0"/>
              <a:t>http://203.64.84.113/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/107316136/20190613-0321/107316136-</a:t>
            </a:r>
            <a:r>
              <a:rPr lang="en-US" altLang="zh-TW" dirty="0" err="1"/>
              <a:t>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708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常見的網頁排版模式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列表呈現</a:t>
            </a:r>
            <a:endParaRPr lang="en-US" altLang="zh-TW" dirty="0"/>
          </a:p>
          <a:p>
            <a:pPr lvl="1"/>
            <a:r>
              <a:rPr lang="zh-TW" altLang="en-US" dirty="0"/>
              <a:t>表格呈現多筆資料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排版呈現單筆資料</a:t>
            </a:r>
            <a:endParaRPr lang="en-US" altLang="zh-TW" dirty="0"/>
          </a:p>
          <a:p>
            <a:pPr lvl="1"/>
            <a:r>
              <a:rPr lang="zh-TW" altLang="en-US" dirty="0"/>
              <a:t>如呈現病人、商品、某筆訂單、教材單元等</a:t>
            </a:r>
          </a:p>
        </p:txBody>
      </p:sp>
    </p:spTree>
    <p:extLst>
      <p:ext uri="{BB962C8B-B14F-4D97-AF65-F5344CB8AC3E}">
        <p14:creationId xmlns:p14="http://schemas.microsoft.com/office/powerpoint/2010/main" val="189269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081" y="12636"/>
            <a:ext cx="8229600" cy="1143000"/>
          </a:xfrm>
        </p:spPr>
        <p:txBody>
          <a:bodyPr/>
          <a:lstStyle/>
          <a:p>
            <a:r>
              <a:rPr lang="zh-TW" altLang="en-US" dirty="0"/>
              <a:t>資料格式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程式及系統可產生各式數位檔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其格式不一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軟體程式通常僅可解讀特定格式的資料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一般常用的資料格式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文字檔</a:t>
            </a:r>
            <a:endParaRPr lang="en-US" altLang="zh-TW" dirty="0">
              <a:latin typeface="+mn-ea"/>
            </a:endParaRPr>
          </a:p>
          <a:p>
            <a:pPr lvl="2"/>
            <a:r>
              <a:rPr lang="en-US" altLang="zh-TW" dirty="0">
                <a:latin typeface="+mn-ea"/>
              </a:rPr>
              <a:t>Txt, CSV,HTML,XML,JSON, PDF…</a:t>
            </a:r>
          </a:p>
          <a:p>
            <a:pPr lvl="1"/>
            <a:r>
              <a:rPr lang="zh-TW" altLang="en-US" dirty="0">
                <a:latin typeface="+mn-ea"/>
              </a:rPr>
              <a:t>數位檔</a:t>
            </a:r>
            <a:endParaRPr lang="en-US" altLang="zh-TW" dirty="0">
              <a:latin typeface="+mn-ea"/>
            </a:endParaRPr>
          </a:p>
          <a:p>
            <a:pPr lvl="2"/>
            <a:r>
              <a:rPr lang="zh-TW" altLang="en-US" dirty="0">
                <a:latin typeface="+mn-ea"/>
              </a:rPr>
              <a:t>圖檔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BMP, JPG…</a:t>
            </a:r>
          </a:p>
          <a:p>
            <a:pPr lvl="2"/>
            <a:r>
              <a:rPr lang="zh-TW" altLang="en-US" dirty="0">
                <a:latin typeface="+mn-ea"/>
              </a:rPr>
              <a:t>影片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AVI, MP4…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18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081" y="12636"/>
            <a:ext cx="8229600" cy="1143000"/>
          </a:xfrm>
        </p:spPr>
        <p:txBody>
          <a:bodyPr/>
          <a:lstStyle/>
          <a:p>
            <a:r>
              <a:rPr lang="zh-TW" altLang="en-US" dirty="0"/>
              <a:t>臨醫數位資料格式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臨床醫療資料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文字資料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病歷及健康紀錄</a:t>
            </a:r>
            <a:endParaRPr lang="en-US" altLang="zh-TW" dirty="0">
              <a:latin typeface="+mn-ea"/>
            </a:endParaRPr>
          </a:p>
          <a:p>
            <a:pPr lvl="2"/>
            <a:r>
              <a:rPr lang="en-US" altLang="zh-TW" dirty="0">
                <a:latin typeface="+mn-ea"/>
              </a:rPr>
              <a:t>Free text, JSON or XML</a:t>
            </a:r>
          </a:p>
          <a:p>
            <a:pPr lvl="1"/>
            <a:r>
              <a:rPr lang="zh-TW" altLang="en-US" dirty="0">
                <a:latin typeface="+mn-ea"/>
              </a:rPr>
              <a:t>其他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生醫訊號、醫學影像、基因資料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一般電腦軟體不一定能解析處理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常須寫程式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解析處理資料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整合應用</a:t>
            </a:r>
          </a:p>
        </p:txBody>
      </p:sp>
    </p:spTree>
    <p:extLst>
      <p:ext uri="{BB962C8B-B14F-4D97-AF65-F5344CB8AC3E}">
        <p14:creationId xmlns:p14="http://schemas.microsoft.com/office/powerpoint/2010/main" val="429282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 dirty="0"/>
              <a:t>醫療儀器資料產生步驟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zh-TW" altLang="en-US" dirty="0"/>
              <a:t>使用者或通訊介面輸入醫護流程資料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zh-TW" altLang="en-US" dirty="0">
                <a:solidFill>
                  <a:srgbClr val="00B050"/>
                </a:solidFill>
              </a:rPr>
              <a:t>病人、使用者、就醫、檢體</a:t>
            </a:r>
            <a:r>
              <a:rPr lang="zh-TW" altLang="en-US" dirty="0"/>
              <a:t>的資訊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儀器產生資料</a:t>
            </a:r>
            <a:endParaRPr lang="en-US" altLang="zh-TW" dirty="0"/>
          </a:p>
          <a:p>
            <a:pPr lvl="1"/>
            <a:r>
              <a:rPr lang="zh-TW" altLang="en-US" dirty="0"/>
              <a:t>包含</a:t>
            </a:r>
            <a:r>
              <a:rPr lang="zh-TW" altLang="en-US" dirty="0">
                <a:solidFill>
                  <a:srgbClr val="FF0000"/>
                </a:solidFill>
              </a:rPr>
              <a:t>檢測結果</a:t>
            </a:r>
            <a:r>
              <a:rPr lang="zh-TW" altLang="en-US" dirty="0"/>
              <a:t>，以及</a:t>
            </a:r>
            <a:r>
              <a:rPr lang="zh-TW" altLang="en-US" dirty="0">
                <a:solidFill>
                  <a:srgbClr val="002060"/>
                </a:solidFill>
              </a:rPr>
              <a:t>儀器、檢測參數、校正</a:t>
            </a:r>
            <a:r>
              <a:rPr lang="en-US" altLang="zh-TW" dirty="0">
                <a:solidFill>
                  <a:srgbClr val="002060"/>
                </a:solidFill>
              </a:rPr>
              <a:t>(QA)</a:t>
            </a:r>
            <a:r>
              <a:rPr lang="zh-TW" altLang="en-US" dirty="0">
                <a:solidFill>
                  <a:srgbClr val="002060"/>
                </a:solidFill>
              </a:rPr>
              <a:t>、分析方式</a:t>
            </a:r>
            <a:r>
              <a:rPr lang="zh-TW" altLang="en-US" dirty="0"/>
              <a:t>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儀器輸出資料可包含上述資料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常以檔案或串流輸出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167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TW" altLang="en-US" dirty="0"/>
              <a:t>醫療儀器資料檔案包含的內容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93915"/>
          </a:xfrm>
        </p:spPr>
        <p:txBody>
          <a:bodyPr/>
          <a:lstStyle/>
          <a:p>
            <a:r>
              <a:rPr lang="zh-TW" altLang="en-US" dirty="0"/>
              <a:t>可包含</a:t>
            </a:r>
            <a:r>
              <a:rPr lang="zh-TW" altLang="en-US" dirty="0">
                <a:solidFill>
                  <a:srgbClr val="00B050"/>
                </a:solidFill>
              </a:rPr>
              <a:t>病人、使用者、就醫、檢體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檢測結果</a:t>
            </a:r>
            <a:r>
              <a:rPr lang="zh-TW" altLang="en-US" dirty="0"/>
              <a:t>，以及</a:t>
            </a:r>
            <a:r>
              <a:rPr lang="zh-TW" altLang="en-US" dirty="0">
                <a:solidFill>
                  <a:srgbClr val="002060"/>
                </a:solidFill>
              </a:rPr>
              <a:t>儀器、檢測參數、校正</a:t>
            </a:r>
            <a:r>
              <a:rPr lang="en-US" altLang="zh-TW" dirty="0">
                <a:solidFill>
                  <a:srgbClr val="002060"/>
                </a:solidFill>
              </a:rPr>
              <a:t>(QA)</a:t>
            </a:r>
            <a:r>
              <a:rPr lang="zh-TW" altLang="en-US" dirty="0">
                <a:solidFill>
                  <a:srgbClr val="002060"/>
                </a:solidFill>
              </a:rPr>
              <a:t>、分析方式</a:t>
            </a:r>
            <a:r>
              <a:rPr lang="zh-TW" altLang="en-US" dirty="0"/>
              <a:t>等資訊</a:t>
            </a:r>
            <a:endParaRPr lang="en-US" altLang="zh-TW" dirty="0"/>
          </a:p>
          <a:p>
            <a:r>
              <a:rPr lang="zh-TW" altLang="en-US" dirty="0"/>
              <a:t>程式將上述資料打包成檔案</a:t>
            </a:r>
            <a:endParaRPr lang="en-US" altLang="zh-TW" dirty="0"/>
          </a:p>
          <a:p>
            <a:r>
              <a:rPr lang="zh-TW" altLang="en-US" dirty="0"/>
              <a:t>各廠牌儀器可能採不同的資料型態、排列次序、資料長度、欄位分段方式打包上述資料</a:t>
            </a:r>
            <a:endParaRPr lang="en-US" altLang="zh-TW" dirty="0"/>
          </a:p>
          <a:p>
            <a:r>
              <a:rPr lang="zh-TW" altLang="en-US" dirty="0"/>
              <a:t>解讀儀器產生的資料常是大挑戰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012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589859"/>
          </a:xfrm>
        </p:spPr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 輸出上述資料格式由誰來訂立</a:t>
            </a:r>
            <a:endParaRPr lang="en-US" altLang="zh-TW" dirty="0"/>
          </a:p>
          <a:p>
            <a:pPr lvl="1"/>
            <a:r>
              <a:rPr lang="zh-TW" altLang="en-US" dirty="0"/>
              <a:t>使用者、廠商、程式設計師、醫資標準組織</a:t>
            </a:r>
            <a:endParaRPr lang="en-US" altLang="zh-TW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F4B93F83-B72E-4702-A77F-888D5D09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1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CB488-59BA-427F-9604-ACDD4E8C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產生臨醫資料初體驗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4EB16-7BE6-4DD4-8E34-6A19A703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假設我是一個臨醫資料工程師，希望收集、儲存、分享、及管理身體產生的電訊號</a:t>
            </a:r>
            <a:r>
              <a:rPr lang="en-US" altLang="zh-TW" dirty="0"/>
              <a:t>(</a:t>
            </a:r>
            <a:r>
              <a:rPr lang="zh-TW" altLang="en-US" dirty="0"/>
              <a:t>如心電圖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要記錄那些資料</a:t>
            </a:r>
            <a:endParaRPr lang="en-US" altLang="zh-TW" dirty="0"/>
          </a:p>
          <a:p>
            <a:r>
              <a:rPr lang="zh-TW" altLang="en-US" dirty="0"/>
              <a:t>如何設計紀錄之資料規格</a:t>
            </a:r>
            <a:endParaRPr lang="en-US" altLang="zh-TW" dirty="0"/>
          </a:p>
          <a:p>
            <a:r>
              <a:rPr lang="zh-TW" altLang="en-US" dirty="0"/>
              <a:t>其規格說明文件要記錄那些內容</a:t>
            </a:r>
            <a:endParaRPr lang="en-US" altLang="zh-TW" dirty="0"/>
          </a:p>
          <a:p>
            <a:r>
              <a:rPr lang="zh-TW" altLang="en-US" dirty="0"/>
              <a:t>如何整理出通用的規格，方便各式程式參考使用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22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49CCF-2DAD-4114-AAB6-6F6EE99B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臨醫資料規格不一問題分析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B201B-C99C-4F21-9C0C-60AB64D1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許多資料規格採廠商或開發人員自訂</a:t>
            </a:r>
            <a:endParaRPr lang="en-US" altLang="zh-TW" dirty="0"/>
          </a:p>
          <a:p>
            <a:pPr lvl="1"/>
            <a:r>
              <a:rPr lang="zh-TW" altLang="en-US" dirty="0"/>
              <a:t>各家廠商規格不一</a:t>
            </a:r>
            <a:endParaRPr lang="en-US" altLang="zh-TW" dirty="0"/>
          </a:p>
          <a:p>
            <a:pPr lvl="1"/>
            <a:r>
              <a:rPr lang="zh-TW" altLang="en-US" dirty="0"/>
              <a:t>方便自己的程式解讀</a:t>
            </a:r>
            <a:endParaRPr lang="en-US" altLang="zh-TW" dirty="0"/>
          </a:p>
          <a:p>
            <a:pPr lvl="1"/>
            <a:r>
              <a:rPr lang="zh-TW" altLang="en-US" dirty="0"/>
              <a:t>儀器電腦環境不一</a:t>
            </a:r>
            <a:endParaRPr lang="en-US" altLang="zh-TW" dirty="0"/>
          </a:p>
          <a:p>
            <a:pPr lvl="1"/>
            <a:r>
              <a:rPr lang="zh-TW" altLang="en-US" dirty="0"/>
              <a:t>採用的資料壓縮、存檔、及互通規格不一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30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955</Words>
  <Application>Microsoft Office PowerPoint</Application>
  <PresentationFormat>如螢幕大小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新細明體</vt:lpstr>
      <vt:lpstr>Arial</vt:lpstr>
      <vt:lpstr>Calibri</vt:lpstr>
      <vt:lpstr>Office 佈景主題</vt:lpstr>
      <vt:lpstr>程式分析資料步驟</vt:lpstr>
      <vt:lpstr>資料處理需求</vt:lpstr>
      <vt:lpstr>資料格式</vt:lpstr>
      <vt:lpstr>臨醫數位資料格式</vt:lpstr>
      <vt:lpstr>醫療儀器資料產生步驟</vt:lpstr>
      <vt:lpstr>醫療儀器資料檔案包含的內容</vt:lpstr>
      <vt:lpstr>PowerPoint 簡報</vt:lpstr>
      <vt:lpstr>產生臨醫資料初體驗</vt:lpstr>
      <vt:lpstr>臨醫資料規格不一問題分析</vt:lpstr>
      <vt:lpstr>電腦及開發環境資料規格議題</vt:lpstr>
      <vt:lpstr>資料壓縮問題</vt:lpstr>
      <vt:lpstr>物件導向程式資料互通議題</vt:lpstr>
      <vt:lpstr>自訂資料規格之優缺點</vt:lpstr>
      <vt:lpstr>程式解析資料</vt:lpstr>
      <vt:lpstr>訊號擷取及分析處理</vt:lpstr>
      <vt:lpstr>資料處理常見程式功能</vt:lpstr>
      <vt:lpstr>網頁前端使用介面功能</vt:lpstr>
      <vt:lpstr>醫護表單範例</vt:lpstr>
      <vt:lpstr>網頁排版呈現文字及圖片</vt:lpstr>
      <vt:lpstr>網頁排版呈現文字及圖片</vt:lpstr>
      <vt:lpstr>常見的網頁排版模式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輸入字元輸出 ASCII code 練習</dc:title>
  <dc:creator>User</dc:creator>
  <cp:lastModifiedBy>蕭嘉宏</cp:lastModifiedBy>
  <cp:revision>67</cp:revision>
  <dcterms:created xsi:type="dcterms:W3CDTF">2018-07-12T01:52:21Z</dcterms:created>
  <dcterms:modified xsi:type="dcterms:W3CDTF">2021-10-18T10:03:06Z</dcterms:modified>
</cp:coreProperties>
</file>