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1"/>
  </p:notesMasterIdLst>
  <p:sldIdLst>
    <p:sldId id="325" r:id="rId2"/>
    <p:sldId id="395" r:id="rId3"/>
    <p:sldId id="397" r:id="rId4"/>
    <p:sldId id="406" r:id="rId5"/>
    <p:sldId id="408" r:id="rId6"/>
    <p:sldId id="407" r:id="rId7"/>
    <p:sldId id="402" r:id="rId8"/>
    <p:sldId id="403" r:id="rId9"/>
    <p:sldId id="409" r:id="rId10"/>
    <p:sldId id="413" r:id="rId11"/>
    <p:sldId id="410" r:id="rId12"/>
    <p:sldId id="411" r:id="rId13"/>
    <p:sldId id="412" r:id="rId14"/>
    <p:sldId id="414" r:id="rId15"/>
    <p:sldId id="415" r:id="rId16"/>
    <p:sldId id="419" r:id="rId17"/>
    <p:sldId id="421" r:id="rId18"/>
    <p:sldId id="417" r:id="rId19"/>
    <p:sldId id="418" r:id="rId2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0ADCDE-8954-403A-8BC5-A240A6C5DA7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99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5786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每點訊號</a:t>
            </a:r>
            <a:r>
              <a:rPr lang="en-US" altLang="zh-TW" dirty="0"/>
              <a:t>2bytes</a:t>
            </a:r>
            <a:r>
              <a:rPr lang="zh-TW" altLang="en-US" dirty="0"/>
              <a:t>，取樣頻率</a:t>
            </a:r>
            <a:r>
              <a:rPr lang="en-US" altLang="zh-TW" dirty="0"/>
              <a:t>500</a:t>
            </a:r>
            <a:r>
              <a:rPr lang="zh-TW" altLang="en-US" dirty="0"/>
              <a:t>次</a:t>
            </a:r>
            <a:r>
              <a:rPr lang="en-US" altLang="zh-TW" dirty="0"/>
              <a:t>/</a:t>
            </a:r>
            <a:r>
              <a:rPr lang="zh-TW" altLang="en-US" dirty="0"/>
              <a:t>秒，紀錄</a:t>
            </a:r>
            <a:r>
              <a:rPr lang="en-US" altLang="zh-TW" dirty="0"/>
              <a:t>10</a:t>
            </a:r>
            <a:r>
              <a:rPr lang="zh-TW" altLang="en-US" dirty="0"/>
              <a:t>秒鐘的訊號，共</a:t>
            </a:r>
            <a:r>
              <a:rPr lang="en-US" altLang="zh-TW" dirty="0"/>
              <a:t>12</a:t>
            </a:r>
            <a:r>
              <a:rPr lang="zh-TW" altLang="en-US" dirty="0"/>
              <a:t>個導程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96FD7-3633-4C4B-8405-95F6C2564FFA}" type="slidenum">
              <a:rPr lang="zh-TW" altLang="en-US" smtClean="0">
                <a:solidFill>
                  <a:prstClr val="black"/>
                </a:solidFill>
              </a:rPr>
              <a:pPr/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5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96FD7-3633-4C4B-8405-95F6C2564F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4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現在可在網頁呈現，未來希望將資料轉到</a:t>
            </a:r>
            <a:r>
              <a:rPr lang="en-US" altLang="zh-TW" dirty="0"/>
              <a:t>FHIR server</a:t>
            </a:r>
          </a:p>
          <a:p>
            <a:r>
              <a:rPr lang="zh-TW" altLang="en-US" dirty="0"/>
              <a:t>利於心電圖訊號處理跟呈現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96FD7-3633-4C4B-8405-95F6C2564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1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C32C0-1BED-4903-B437-FF7FC9EB133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352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F4E0-24E2-45C9-B632-131050AE8F3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05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9706-39D0-4CFB-BBE9-95258CEBDB4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2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4E-3CE3-41DE-BC44-974358175DE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32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404A-7DFB-415C-9B53-7AC7263B434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297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1458-C15E-4542-AF1C-E07E5243E7C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190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F27AF-ED78-4CDF-AC46-A17D526A219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43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A295-40FC-46C3-ABA5-BEA151B3DF9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877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716C-DD03-4177-8958-849B581963C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40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682C-F145-4D0E-B335-774C68DC569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571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DD489-26A6-4FFF-A255-09D6D1CF4BE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732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404A-7DFB-415C-9B53-7AC7263B434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342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資訊基礎知</a:t>
            </a:r>
            <a:r>
              <a:rPr lang="zh-TW" altLang="en-US" smtClean="0"/>
              <a:t>能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在</a:t>
            </a:r>
            <a:r>
              <a:rPr lang="zh-TW" altLang="en-US"/>
              <a:t>臨床醫療的應用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5541169"/>
            <a:ext cx="2133600" cy="357188"/>
          </a:xfrm>
          <a:prstGeom prst="rect">
            <a:avLst/>
          </a:prstGeom>
        </p:spPr>
        <p:txBody>
          <a:bodyPr/>
          <a:lstStyle/>
          <a:p>
            <a:fld id="{6D532A6A-8601-44D1-8E2F-9C161B2E4A5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09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-7377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>
                <a:latin typeface="細明體" panose="02020509000000000000" pitchFamily="49" charset="-120"/>
                <a:ea typeface="細明體" panose="02020509000000000000" pitchFamily="49" charset="-120"/>
              </a:rPr>
              <a:t>H</a:t>
            </a:r>
            <a:r>
              <a:rPr lang="en-US" altLang="zh-TW" sz="3600" smtClean="0">
                <a:latin typeface="細明體" panose="02020509000000000000" pitchFamily="49" charset="-120"/>
                <a:ea typeface="細明體" panose="02020509000000000000" pitchFamily="49" charset="-120"/>
              </a:rPr>
              <a:t>exdump </a:t>
            </a:r>
            <a:r>
              <a:rPr lang="zh-TW" altLang="en-US" sz="3600" smtClean="0">
                <a:latin typeface="細明體" panose="02020509000000000000" pitchFamily="49" charset="-120"/>
                <a:ea typeface="細明體" panose="02020509000000000000" pitchFamily="49" charset="-120"/>
              </a:rPr>
              <a:t>醫學影像檔</a:t>
            </a:r>
            <a:endParaRPr lang="zh-TW" altLang="en-US" sz="360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6" y="890990"/>
            <a:ext cx="8795140" cy="62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2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952" y="0"/>
            <a:ext cx="7886700" cy="1325563"/>
          </a:xfrm>
        </p:spPr>
        <p:txBody>
          <a:bodyPr/>
          <a:lstStyle/>
          <a:p>
            <a:pPr algn="ctr"/>
            <a:r>
              <a:rPr lang="en-US" altLang="zh-TW" smtClean="0"/>
              <a:t>JS</a:t>
            </a:r>
            <a:r>
              <a:rPr lang="zh-TW" altLang="en-US" smtClean="0"/>
              <a:t> 程式繪製醫學影像步驟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0628"/>
            <a:ext cx="9001000" cy="60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396" y="-22722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smtClean="0">
                <a:latin typeface="細明體" panose="02020509000000000000" pitchFamily="49" charset="-120"/>
                <a:ea typeface="細明體" panose="02020509000000000000" pitchFamily="49" charset="-120"/>
              </a:rPr>
              <a:t>JS</a:t>
            </a:r>
            <a:r>
              <a:rPr lang="zh-TW" altLang="en-US" sz="4800" smtClean="0">
                <a:latin typeface="細明體" panose="02020509000000000000" pitchFamily="49" charset="-120"/>
                <a:ea typeface="細明體" panose="02020509000000000000" pitchFamily="49" charset="-120"/>
              </a:rPr>
              <a:t> 網頁程式呈現醫學影像</a:t>
            </a:r>
            <a:endParaRPr lang="zh-TW" altLang="en-US" sz="480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6768752" cy="67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8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4400">
                <a:latin typeface="細明體" panose="02020509000000000000" pitchFamily="49" charset="-120"/>
                <a:ea typeface="細明體" panose="02020509000000000000" pitchFamily="49" charset="-120"/>
              </a:rPr>
              <a:t>程式</a:t>
            </a:r>
            <a:r>
              <a:rPr lang="zh-TW" altLang="en-US" sz="4400" smtClean="0">
                <a:latin typeface="細明體" panose="02020509000000000000" pitchFamily="49" charset="-120"/>
                <a:ea typeface="細明體" panose="02020509000000000000" pitchFamily="49" charset="-120"/>
              </a:rPr>
              <a:t>處理醫學影像的</a:t>
            </a:r>
            <a:r>
              <a:rPr lang="zh-TW" altLang="en-US" sz="44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步驟</a:t>
            </a:r>
            <a:r>
              <a:rPr lang="zh-TW" altLang="en-US" sz="4400" dirty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en-US" sz="4400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endParaRPr lang="zh-TW" altLang="en-US" sz="4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268760"/>
            <a:ext cx="7886700" cy="409351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細明體" panose="02020509000000000000" pitchFamily="49" charset="-120"/>
                <a:ea typeface="細明體" panose="02020509000000000000" pitchFamily="49" charset="-120"/>
              </a:rPr>
              <a:t>讀取資料</a:t>
            </a:r>
            <a:endParaRPr lang="en-US" altLang="zh-TW" sz="32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從電腦檔案</a:t>
            </a:r>
            <a:r>
              <a:rPr lang="zh-TW" altLang="en-US" sz="2900" dirty="0">
                <a:latin typeface="細明體" panose="02020509000000000000" pitchFamily="49" charset="-120"/>
                <a:ea typeface="細明體" panose="02020509000000000000" pitchFamily="49" charset="-120"/>
              </a:rPr>
              <a:t>或網路</a:t>
            </a:r>
            <a:endParaRPr lang="en-US" altLang="zh-TW" sz="29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資料處理</a:t>
            </a:r>
            <a:r>
              <a:rPr lang="zh-TW" altLang="en-US" sz="3200" dirty="0">
                <a:latin typeface="細明體" panose="02020509000000000000" pitchFamily="49" charset="-120"/>
                <a:ea typeface="細明體" panose="02020509000000000000" pitchFamily="49" charset="-120"/>
              </a:rPr>
              <a:t>及格式轉換</a:t>
            </a:r>
            <a:endParaRPr lang="en-US" altLang="zh-TW" sz="32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繪製</a:t>
            </a:r>
            <a:r>
              <a:rPr lang="zh-TW" altLang="en-US" sz="3200" dirty="0">
                <a:latin typeface="細明體" panose="02020509000000000000" pitchFamily="49" charset="-120"/>
                <a:ea typeface="細明體" panose="02020509000000000000" pitchFamily="49" charset="-120"/>
              </a:rPr>
              <a:t>或</a:t>
            </a:r>
            <a:r>
              <a:rPr lang="zh-TW" altLang="en-US" sz="3200">
                <a:latin typeface="細明體" panose="02020509000000000000" pitchFamily="49" charset="-120"/>
                <a:ea typeface="細明體" panose="02020509000000000000" pitchFamily="49" charset="-120"/>
              </a:rPr>
              <a:t>呈現</a:t>
            </a:r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資料</a:t>
            </a:r>
            <a:endParaRPr lang="en-US" altLang="zh-TW" sz="32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繪製二維圖形</a:t>
            </a:r>
            <a:endParaRPr lang="en-US" altLang="zh-TW" sz="29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endParaRPr lang="en-US" altLang="zh-TW" sz="29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結論</a:t>
            </a:r>
            <a:endParaRPr lang="en-US" altLang="zh-TW" sz="320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資料讀取、格式轉換、呈現的程式很類似</a:t>
            </a:r>
            <a:endParaRPr lang="en-US" altLang="zh-TW" sz="29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2"/>
            <a:r>
              <a:rPr lang="zh-TW" altLang="en-US" sz="2600" smtClean="0">
                <a:latin typeface="細明體" panose="02020509000000000000" pitchFamily="49" charset="-120"/>
                <a:ea typeface="細明體" panose="02020509000000000000" pitchFamily="49" charset="-120"/>
              </a:rPr>
              <a:t>通常僅需修改指令參數</a:t>
            </a:r>
            <a:r>
              <a:rPr lang="en-US" altLang="zh-TW" sz="2600" smtClean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600" smtClean="0">
                <a:latin typeface="細明體" panose="02020509000000000000" pitchFamily="49" charset="-120"/>
                <a:ea typeface="細明體" panose="02020509000000000000" pitchFamily="49" charset="-120"/>
              </a:rPr>
              <a:t>如檔名或連結網址</a:t>
            </a:r>
            <a:r>
              <a:rPr lang="en-US" altLang="zh-TW" sz="2600" smtClean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lvl="1"/>
            <a:r>
              <a:rPr lang="zh-TW" altLang="en-US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資料規格分析最難</a:t>
            </a:r>
            <a:endParaRPr lang="en-US" altLang="zh-TW" sz="29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2"/>
            <a:r>
              <a:rPr lang="zh-TW" altLang="en-US" sz="2600" smtClean="0">
                <a:latin typeface="細明體" panose="02020509000000000000" pitchFamily="49" charset="-120"/>
                <a:ea typeface="細明體" panose="02020509000000000000" pitchFamily="49" charset="-120"/>
              </a:rPr>
              <a:t>靠經驗，可邊學邊做</a:t>
            </a:r>
            <a:endParaRPr lang="en-US" altLang="zh-TW" sz="26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38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smtClean="0">
                <a:solidFill>
                  <a:srgbClr val="FF3300"/>
                </a:solidFill>
              </a:rPr>
              <a:t>課堂外</a:t>
            </a:r>
            <a:r>
              <a:rPr lang="zh-TW" altLang="en-US" sz="4800" smtClean="0"/>
              <a:t>之醫資技能發展建議</a:t>
            </a:r>
            <a:endParaRPr lang="zh-TW" altLang="en-US" sz="48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263830" cy="4351338"/>
          </a:xfrm>
        </p:spPr>
        <p:txBody>
          <a:bodyPr>
            <a:normAutofit/>
          </a:bodyPr>
          <a:lstStyle/>
          <a:p>
            <a:r>
              <a:rPr lang="zh-TW" altLang="en-US" sz="3200" smtClean="0"/>
              <a:t>參加相關學協會活動，如醫學影像標準協會</a:t>
            </a:r>
            <a:endParaRPr lang="en-US" altLang="zh-TW" sz="3200" smtClean="0"/>
          </a:p>
          <a:p>
            <a:pPr lvl="1"/>
            <a:r>
              <a:rPr lang="en-US" altLang="zh-TW" sz="2900"/>
              <a:t>http://training.dicom.org.tw/</a:t>
            </a:r>
          </a:p>
          <a:p>
            <a:endParaRPr lang="en-US" altLang="zh-TW" sz="3200" smtClean="0"/>
          </a:p>
          <a:p>
            <a:endParaRPr lang="en-US" altLang="zh-TW" sz="3200"/>
          </a:p>
          <a:p>
            <a:endParaRPr lang="en-US" altLang="zh-TW" sz="3200" smtClean="0"/>
          </a:p>
          <a:p>
            <a:r>
              <a:rPr lang="zh-TW" altLang="en-US" sz="3200">
                <a:solidFill>
                  <a:srgbClr val="002060"/>
                </a:solidFill>
              </a:rPr>
              <a:t>走</a:t>
            </a:r>
            <a:r>
              <a:rPr lang="zh-TW" altLang="en-US" sz="3200" smtClean="0">
                <a:solidFill>
                  <a:srgbClr val="002060"/>
                </a:solidFill>
              </a:rPr>
              <a:t>過靜思堂</a:t>
            </a:r>
            <a:r>
              <a:rPr lang="zh-TW" altLang="en-US" sz="3200" smtClean="0"/>
              <a:t>參與醫資開發專案</a:t>
            </a:r>
            <a:endParaRPr lang="en-US" altLang="zh-TW" sz="3200" smtClean="0"/>
          </a:p>
          <a:p>
            <a:pPr lvl="1"/>
            <a:r>
              <a:rPr lang="zh-TW" altLang="en-US" sz="2900"/>
              <a:t>資訊技術工讀</a:t>
            </a:r>
          </a:p>
          <a:p>
            <a:endParaRPr lang="en-US" altLang="zh-TW" sz="3200" smtClean="0"/>
          </a:p>
        </p:txBody>
      </p:sp>
    </p:spTree>
    <p:extLst>
      <p:ext uri="{BB962C8B-B14F-4D97-AF65-F5344CB8AC3E}">
        <p14:creationId xmlns:p14="http://schemas.microsoft.com/office/powerpoint/2010/main" val="316139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mtClean="0"/>
              <a:t>近期活動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(</a:t>
            </a:r>
            <a:r>
              <a:rPr lang="zh-TW" altLang="en-US" smtClean="0"/>
              <a:t>針對大一大二同學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9/17 </a:t>
            </a:r>
            <a:r>
              <a:rPr lang="zh-TW" altLang="en-US" smtClean="0"/>
              <a:t>晚上七點  </a:t>
            </a:r>
            <a:r>
              <a:rPr lang="en-US" altLang="zh-TW" smtClean="0"/>
              <a:t>H707  :</a:t>
            </a:r>
            <a:r>
              <a:rPr lang="zh-TW" altLang="en-US" smtClean="0"/>
              <a:t> 醫學數位內容課程說明會</a:t>
            </a:r>
            <a:endParaRPr lang="en-US" altLang="zh-TW" smtClean="0"/>
          </a:p>
          <a:p>
            <a:endParaRPr lang="en-US" altLang="zh-TW"/>
          </a:p>
          <a:p>
            <a:r>
              <a:rPr lang="en-US" altLang="zh-TW" smtClean="0"/>
              <a:t>9/20 </a:t>
            </a:r>
            <a:r>
              <a:rPr lang="zh-TW" altLang="en-US" smtClean="0"/>
              <a:t>早上十點  </a:t>
            </a:r>
            <a:r>
              <a:rPr lang="en-US" altLang="zh-TW"/>
              <a:t>H707 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 smtClean="0"/>
              <a:t> HTML</a:t>
            </a:r>
            <a:r>
              <a:rPr lang="zh-TW" altLang="en-US" smtClean="0"/>
              <a:t> 入門</a:t>
            </a:r>
            <a:endParaRPr lang="en-US" altLang="zh-TW" smtClean="0"/>
          </a:p>
          <a:p>
            <a:endParaRPr lang="en-US" altLang="zh-TW"/>
          </a:p>
          <a:p>
            <a:r>
              <a:rPr lang="en-US" altLang="zh-TW" smtClean="0"/>
              <a:t>9/25 </a:t>
            </a:r>
            <a:r>
              <a:rPr lang="zh-TW" altLang="en-US" smtClean="0"/>
              <a:t>晚上八點視訊 </a:t>
            </a:r>
            <a:r>
              <a:rPr lang="en-US" altLang="zh-TW" smtClean="0"/>
              <a:t>:</a:t>
            </a:r>
            <a:r>
              <a:rPr lang="zh-TW" altLang="en-US" smtClean="0"/>
              <a:t>  網頁醫護表單需求討論</a:t>
            </a:r>
            <a:endParaRPr lang="en-US" altLang="zh-TW" smtClean="0"/>
          </a:p>
          <a:p>
            <a:endParaRPr lang="en-US" altLang="zh-TW"/>
          </a:p>
          <a:p>
            <a:r>
              <a:rPr lang="en-US" altLang="zh-TW" smtClean="0"/>
              <a:t>10/2 or 3 </a:t>
            </a:r>
            <a:r>
              <a:rPr lang="zh-TW" altLang="en-US" smtClean="0"/>
              <a:t>台中</a:t>
            </a:r>
            <a:r>
              <a:rPr lang="en-US" altLang="zh-TW" smtClean="0"/>
              <a:t>(</a:t>
            </a:r>
            <a:r>
              <a:rPr lang="zh-TW" altLang="en-US" smtClean="0"/>
              <a:t>地點請洽張晉嘉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 慢病照護醫護表單</a:t>
            </a:r>
            <a:endParaRPr lang="en-US" altLang="zh-TW" smtClean="0"/>
          </a:p>
          <a:p>
            <a:endParaRPr lang="en-US" altLang="zh-TW"/>
          </a:p>
          <a:p>
            <a:r>
              <a:rPr lang="en-US" altLang="zh-TW" smtClean="0"/>
              <a:t>10/9 or 15 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 smtClean="0"/>
              <a:t>C </a:t>
            </a:r>
            <a:r>
              <a:rPr lang="zh-TW" altLang="en-US" smtClean="0"/>
              <a:t>程式處理</a:t>
            </a:r>
            <a:r>
              <a:rPr lang="en-US" altLang="zh-TW" smtClean="0"/>
              <a:t> NGS</a:t>
            </a:r>
            <a:r>
              <a:rPr lang="zh-TW" altLang="en-US" smtClean="0"/>
              <a:t> 檔</a:t>
            </a:r>
            <a:endParaRPr lang="en-US" altLang="zh-TW" smtClean="0"/>
          </a:p>
          <a:p>
            <a:r>
              <a:rPr lang="en-US" altLang="zh-TW" smtClean="0"/>
              <a:t> 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3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/>
              <a:t>參與之研發</a:t>
            </a:r>
            <a:r>
              <a:rPr lang="zh-TW" altLang="en-US" smtClean="0"/>
              <a:t>主題 </a:t>
            </a:r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FHIR</a:t>
            </a:r>
            <a:r>
              <a:rPr lang="zh-TW" altLang="en-US" smtClean="0"/>
              <a:t> 醫護表單入門教材</a:t>
            </a:r>
            <a:endParaRPr lang="en-US" altLang="zh-TW" smtClean="0"/>
          </a:p>
          <a:p>
            <a:pPr lvl="1"/>
            <a:r>
              <a:rPr lang="zh-TW" altLang="en-US" smtClean="0"/>
              <a:t> </a:t>
            </a:r>
            <a:r>
              <a:rPr lang="en-US" altLang="zh-TW" smtClean="0"/>
              <a:t>https</a:t>
            </a:r>
            <a:r>
              <a:rPr lang="en-US" altLang="zh-TW"/>
              <a:t>://mos2718.github.io/FHIRclinicalReport/Index.html</a:t>
            </a:r>
          </a:p>
          <a:p>
            <a:endParaRPr lang="en-US" altLang="zh-TW" smtClean="0"/>
          </a:p>
          <a:p>
            <a:r>
              <a:rPr lang="zh-TW" altLang="en-US" smtClean="0"/>
              <a:t>解析及呈現 </a:t>
            </a:r>
            <a:r>
              <a:rPr lang="en-US" altLang="zh-TW" smtClean="0"/>
              <a:t>DICOM</a:t>
            </a:r>
            <a:r>
              <a:rPr lang="zh-TW" altLang="en-US" smtClean="0"/>
              <a:t>醫學影像</a:t>
            </a:r>
            <a:endParaRPr lang="en-US" altLang="zh-TW" smtClean="0"/>
          </a:p>
          <a:p>
            <a:pPr lvl="1"/>
            <a:r>
              <a:rPr lang="en-US" altLang="zh-TW"/>
              <a:t>https://github.com/mos2718/drawDICOM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17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參與之研發</a:t>
            </a:r>
            <a:r>
              <a:rPr lang="zh-TW" altLang="en-US" smtClean="0"/>
              <a:t>主題 </a:t>
            </a:r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39052"/>
            <a:ext cx="7886700" cy="3263504"/>
          </a:xfrm>
        </p:spPr>
        <p:txBody>
          <a:bodyPr/>
          <a:lstStyle/>
          <a:p>
            <a:r>
              <a:rPr lang="zh-TW" altLang="en-US" smtClean="0"/>
              <a:t>生</a:t>
            </a:r>
            <a:r>
              <a:rPr lang="zh-TW" altLang="en-US"/>
              <a:t>醫</a:t>
            </a:r>
            <a:r>
              <a:rPr lang="zh-TW" altLang="en-US" smtClean="0"/>
              <a:t>訊號</a:t>
            </a:r>
            <a:endParaRPr lang="en-US" altLang="zh-TW" smtClean="0"/>
          </a:p>
          <a:p>
            <a:pPr lvl="1"/>
            <a:r>
              <a:rPr lang="en-US" altLang="zh-TW" smtClean="0"/>
              <a:t>ECG</a:t>
            </a:r>
            <a:r>
              <a:rPr lang="zh-TW" altLang="en-US" smtClean="0"/>
              <a:t> 、睡眠訊號</a:t>
            </a:r>
            <a:r>
              <a:rPr lang="en-US" altLang="zh-TW" smtClean="0"/>
              <a:t>…</a:t>
            </a:r>
          </a:p>
          <a:p>
            <a:endParaRPr lang="en-US" altLang="zh-TW" smtClean="0"/>
          </a:p>
          <a:p>
            <a:r>
              <a:rPr lang="zh-TW" altLang="en-US" smtClean="0"/>
              <a:t>基因</a:t>
            </a:r>
            <a:r>
              <a:rPr lang="zh-TW" altLang="en-US"/>
              <a:t>變異</a:t>
            </a:r>
            <a:r>
              <a:rPr lang="zh-TW" altLang="en-US" smtClean="0"/>
              <a:t>分析</a:t>
            </a:r>
            <a:endParaRPr lang="en-US" altLang="zh-TW" smtClean="0"/>
          </a:p>
          <a:p>
            <a:pPr lvl="1"/>
            <a:r>
              <a:rPr lang="en-US" altLang="zh-TW" smtClean="0"/>
              <a:t>NGS</a:t>
            </a:r>
            <a:r>
              <a:rPr lang="zh-TW" altLang="en-US" smtClean="0"/>
              <a:t> </a:t>
            </a:r>
            <a:r>
              <a:rPr lang="en-US" altLang="zh-TW" smtClean="0"/>
              <a:t>ftaq</a:t>
            </a:r>
            <a:r>
              <a:rPr lang="zh-TW" altLang="en-US" smtClean="0"/>
              <a:t>、</a:t>
            </a:r>
            <a:r>
              <a:rPr lang="en-US" altLang="zh-TW" smtClean="0"/>
              <a:t>SAM</a:t>
            </a:r>
            <a:r>
              <a:rPr lang="zh-TW" altLang="en-US" smtClean="0"/>
              <a:t>、</a:t>
            </a:r>
            <a:r>
              <a:rPr lang="en-US" altLang="zh-TW" smtClean="0"/>
              <a:t>VCF</a:t>
            </a:r>
            <a:r>
              <a:rPr lang="zh-TW" altLang="en-US" smtClean="0"/>
              <a:t> 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smtClean="0">
                <a:latin typeface="細明體" panose="02020509000000000000" pitchFamily="49" charset="-120"/>
                <a:ea typeface="細明體" panose="02020509000000000000" pitchFamily="49" charset="-120"/>
              </a:rPr>
              <a:t>醫學數位內容課程專題報告</a:t>
            </a:r>
            <a:endParaRPr lang="zh-TW" altLang="en-US" sz="4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918" y="1690689"/>
            <a:ext cx="7063432" cy="2742138"/>
          </a:xfrm>
        </p:spPr>
        <p:txBody>
          <a:bodyPr>
            <a:normAutofit/>
          </a:bodyPr>
          <a:lstStyle/>
          <a:p>
            <a:r>
              <a:rPr lang="zh-TW" altLang="en-US" sz="2800">
                <a:latin typeface="細明體" panose="02020509000000000000" pitchFamily="49" charset="-120"/>
                <a:ea typeface="細明體" panose="02020509000000000000" pitchFamily="49" charset="-120"/>
              </a:rPr>
              <a:t>報告</a:t>
            </a:r>
            <a:r>
              <a:rPr lang="zh-TW" altLang="en-US" sz="2800" smtClean="0">
                <a:latin typeface="細明體" panose="02020509000000000000" pitchFamily="49" charset="-120"/>
                <a:ea typeface="細明體" panose="02020509000000000000" pitchFamily="49" charset="-120"/>
              </a:rPr>
              <a:t>內容</a:t>
            </a:r>
            <a:endParaRPr lang="en-US" altLang="zh-TW" sz="28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500" smtClean="0">
                <a:latin typeface="細明體" panose="02020509000000000000" pitchFamily="49" charset="-120"/>
                <a:ea typeface="細明體" panose="02020509000000000000" pitchFamily="49" charset="-120"/>
              </a:rPr>
              <a:t>資料</a:t>
            </a:r>
            <a:r>
              <a:rPr lang="zh-TW" altLang="en-US" sz="2500" dirty="0">
                <a:latin typeface="細明體" panose="02020509000000000000" pitchFamily="49" charset="-120"/>
                <a:ea typeface="細明體" panose="02020509000000000000" pitchFamily="49" charset="-120"/>
              </a:rPr>
              <a:t>來源</a:t>
            </a:r>
            <a:endParaRPr lang="en-US" altLang="zh-TW" sz="25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500" dirty="0">
                <a:latin typeface="細明體" panose="02020509000000000000" pitchFamily="49" charset="-120"/>
                <a:ea typeface="細明體" panose="02020509000000000000" pitchFamily="49" charset="-120"/>
              </a:rPr>
              <a:t>輸入及輸出格式說明</a:t>
            </a:r>
            <a:endParaRPr lang="en-US" altLang="zh-TW" sz="25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500" dirty="0">
                <a:latin typeface="細明體" panose="02020509000000000000" pitchFamily="49" charset="-120"/>
                <a:ea typeface="細明體" panose="02020509000000000000" pitchFamily="49" charset="-120"/>
              </a:rPr>
              <a:t>程式說明</a:t>
            </a:r>
            <a:endParaRPr lang="en-US" altLang="zh-TW" sz="25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500" dirty="0">
                <a:latin typeface="細明體" panose="02020509000000000000" pitchFamily="49" charset="-120"/>
                <a:ea typeface="細明體" panose="02020509000000000000" pitchFamily="49" charset="-120"/>
              </a:rPr>
              <a:t>訪談紀錄</a:t>
            </a:r>
            <a:endParaRPr lang="en-US" altLang="zh-TW" sz="25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500" dirty="0">
                <a:latin typeface="細明體" panose="02020509000000000000" pitchFamily="49" charset="-120"/>
                <a:ea typeface="細明體" panose="02020509000000000000" pitchFamily="49" charset="-120"/>
              </a:rPr>
              <a:t>後續</a:t>
            </a:r>
            <a:r>
              <a:rPr lang="zh-TW" altLang="en-US" sz="2500">
                <a:latin typeface="細明體" panose="02020509000000000000" pitchFamily="49" charset="-120"/>
                <a:ea typeface="細明體" panose="02020509000000000000" pitchFamily="49" charset="-120"/>
              </a:rPr>
              <a:t>應用</a:t>
            </a:r>
            <a:r>
              <a:rPr lang="zh-TW" altLang="en-US" sz="2500" smtClean="0">
                <a:latin typeface="細明體" panose="02020509000000000000" pitchFamily="49" charset="-120"/>
                <a:ea typeface="細明體" panose="02020509000000000000" pitchFamily="49" charset="-120"/>
              </a:rPr>
              <a:t>規劃</a:t>
            </a:r>
            <a:endParaRPr lang="en-US" altLang="zh-TW" sz="25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2800" b="1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程式由學長姊開發</a:t>
            </a:r>
            <a:r>
              <a:rPr lang="zh-TW" altLang="en-US" sz="2800" smtClean="0">
                <a:latin typeface="細明體" panose="02020509000000000000" pitchFamily="49" charset="-120"/>
                <a:ea typeface="細明體" panose="02020509000000000000" pitchFamily="49" charset="-120"/>
              </a:rPr>
              <a:t>，同學修改及維護</a:t>
            </a:r>
            <a:r>
              <a:rPr lang="en-US" altLang="zh-TW" sz="2800" smtClean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800" smtClean="0">
                <a:latin typeface="細明體" panose="02020509000000000000" pitchFamily="49" charset="-120"/>
                <a:ea typeface="細明體" panose="02020509000000000000" pitchFamily="49" charset="-120"/>
              </a:rPr>
              <a:t>技術工讀</a:t>
            </a:r>
            <a:r>
              <a:rPr lang="en-US" altLang="zh-TW" sz="2800" smtClean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zh-TW" altLang="en-US" sz="2800">
                <a:latin typeface="細明體" panose="02020509000000000000" pitchFamily="49" charset="-120"/>
                <a:ea typeface="細明體" panose="02020509000000000000" pitchFamily="49" charset="-120"/>
              </a:rPr>
              <a:t>挑戰長期準備專業</a:t>
            </a:r>
            <a:r>
              <a:rPr lang="zh-TW" altLang="en-US" sz="2800" smtClean="0">
                <a:latin typeface="細明體" panose="02020509000000000000" pitchFamily="49" charset="-120"/>
                <a:ea typeface="細明體" panose="02020509000000000000" pitchFamily="49" charset="-120"/>
              </a:rPr>
              <a:t>報告，二年級開始申請大專生科技部計畫</a:t>
            </a:r>
            <a:endParaRPr lang="en-US" altLang="zh-TW" sz="28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500" smtClean="0">
                <a:latin typeface="細明體" panose="02020509000000000000" pitchFamily="49" charset="-120"/>
                <a:ea typeface="細明體" panose="02020509000000000000" pitchFamily="49" charset="-120"/>
              </a:rPr>
              <a:t>獎助金 </a:t>
            </a:r>
            <a:r>
              <a:rPr lang="en-US" altLang="zh-TW" sz="2500" smtClean="0">
                <a:latin typeface="細明體" panose="02020509000000000000" pitchFamily="49" charset="-120"/>
                <a:ea typeface="細明體" panose="02020509000000000000" pitchFamily="49" charset="-120"/>
              </a:rPr>
              <a:t>48000 </a:t>
            </a:r>
            <a:r>
              <a:rPr lang="zh-TW" altLang="en-US" sz="2500" smtClean="0">
                <a:latin typeface="細明體" panose="02020509000000000000" pitchFamily="49" charset="-120"/>
                <a:ea typeface="細明體" panose="02020509000000000000" pitchFamily="49" charset="-120"/>
              </a:rPr>
              <a:t>元</a:t>
            </a:r>
            <a:endParaRPr lang="en-US" altLang="zh-TW" sz="25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70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6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6110" y="0"/>
            <a:ext cx="8563708" cy="1207008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smtClean="0"/>
              <a:t>醫學資訊應用現況 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1179" y="1467656"/>
            <a:ext cx="7939394" cy="4885262"/>
          </a:xfrm>
        </p:spPr>
        <p:txBody>
          <a:bodyPr>
            <a:normAutofit/>
          </a:bodyPr>
          <a:lstStyle/>
          <a:p>
            <a:r>
              <a:rPr lang="zh-TW" altLang="en-US" sz="3600" smtClean="0">
                <a:latin typeface="+mj-ea"/>
                <a:ea typeface="+mj-ea"/>
              </a:rPr>
              <a:t>醫院及廠商資訊人員</a:t>
            </a:r>
            <a:r>
              <a:rPr lang="zh-TW" altLang="en-US" sz="3600" b="1" smtClean="0">
                <a:solidFill>
                  <a:srgbClr val="FF0000"/>
                </a:solidFill>
                <a:latin typeface="+mj-ea"/>
                <a:ea typeface="+mj-ea"/>
              </a:rPr>
              <a:t>欠缺</a:t>
            </a:r>
            <a:r>
              <a:rPr lang="zh-TW" altLang="en-US" sz="3600" b="1" dirty="0">
                <a:solidFill>
                  <a:srgbClr val="FF0000"/>
                </a:solidFill>
                <a:latin typeface="+mj-ea"/>
                <a:ea typeface="+mj-ea"/>
              </a:rPr>
              <a:t>臨醫資料處理知能</a:t>
            </a:r>
            <a:endParaRPr lang="en-US" altLang="zh-TW" sz="3600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sz="3600" smtClean="0">
              <a:latin typeface="+mj-ea"/>
              <a:ea typeface="+mj-ea"/>
            </a:endParaRPr>
          </a:p>
          <a:p>
            <a:r>
              <a:rPr lang="zh-TW" altLang="en-US" sz="3600" smtClean="0">
                <a:latin typeface="+mj-ea"/>
                <a:ea typeface="+mj-ea"/>
              </a:rPr>
              <a:t>不會</a:t>
            </a:r>
            <a:r>
              <a:rPr lang="zh-TW" altLang="en-US" sz="3600" dirty="0">
                <a:latin typeface="+mj-ea"/>
                <a:ea typeface="+mj-ea"/>
              </a:rPr>
              <a:t>處理醫療儀器產生的資料</a:t>
            </a:r>
            <a:endParaRPr lang="en-US" altLang="zh-TW" sz="3600" dirty="0">
              <a:latin typeface="+mj-ea"/>
              <a:ea typeface="+mj-ea"/>
            </a:endParaRPr>
          </a:p>
          <a:p>
            <a:pPr lvl="1"/>
            <a:r>
              <a:rPr lang="zh-TW" altLang="en-US" sz="3300" dirty="0">
                <a:latin typeface="+mj-ea"/>
                <a:ea typeface="+mj-ea"/>
              </a:rPr>
              <a:t>例如</a:t>
            </a:r>
            <a:r>
              <a:rPr lang="en-US" altLang="zh-TW" sz="3300" dirty="0">
                <a:latin typeface="+mj-ea"/>
                <a:ea typeface="+mj-ea"/>
              </a:rPr>
              <a:t>:</a:t>
            </a:r>
            <a:r>
              <a:rPr lang="zh-TW" altLang="en-US" sz="3300" dirty="0">
                <a:latin typeface="+mj-ea"/>
                <a:ea typeface="+mj-ea"/>
              </a:rPr>
              <a:t>生理監測儀器、影像儀器產生的資料</a:t>
            </a:r>
            <a:endParaRPr lang="en-US" altLang="zh-TW" sz="3300" dirty="0">
              <a:latin typeface="+mj-ea"/>
              <a:ea typeface="+mj-ea"/>
            </a:endParaRPr>
          </a:p>
          <a:p>
            <a:endParaRPr lang="en-US" altLang="zh-TW" sz="3600" smtClean="0">
              <a:latin typeface="+mj-ea"/>
              <a:ea typeface="+mj-ea"/>
            </a:endParaRPr>
          </a:p>
          <a:p>
            <a:r>
              <a:rPr lang="zh-TW" altLang="en-US" sz="3600" smtClean="0">
                <a:latin typeface="+mj-ea"/>
                <a:ea typeface="+mj-ea"/>
              </a:rPr>
              <a:t>不會與醫院</a:t>
            </a:r>
            <a:r>
              <a:rPr lang="zh-TW" altLang="en-US" sz="3600" dirty="0">
                <a:latin typeface="+mj-ea"/>
                <a:ea typeface="+mj-ea"/>
              </a:rPr>
              <a:t>現行儀器與系統整合應用</a:t>
            </a:r>
            <a:endParaRPr lang="en-US" altLang="zh-TW" sz="3600" dirty="0">
              <a:latin typeface="+mj-ea"/>
              <a:ea typeface="+mj-ea"/>
            </a:endParaRPr>
          </a:p>
          <a:p>
            <a:pPr lvl="1"/>
            <a:r>
              <a:rPr lang="zh-TW" altLang="en-US" sz="3300" dirty="0">
                <a:latin typeface="+mj-ea"/>
                <a:ea typeface="+mj-ea"/>
              </a:rPr>
              <a:t>如 </a:t>
            </a:r>
            <a:r>
              <a:rPr lang="en-US" altLang="zh-TW" sz="3300" dirty="0">
                <a:latin typeface="+mj-ea"/>
                <a:ea typeface="+mj-ea"/>
              </a:rPr>
              <a:t>AI</a:t>
            </a:r>
            <a:r>
              <a:rPr lang="zh-TW" altLang="en-US" sz="3300" dirty="0">
                <a:latin typeface="+mj-ea"/>
                <a:ea typeface="+mj-ea"/>
              </a:rPr>
              <a:t> 系統難與醫院 </a:t>
            </a:r>
            <a:r>
              <a:rPr lang="en-US" altLang="zh-TW" sz="3300" dirty="0">
                <a:latin typeface="+mj-ea"/>
                <a:ea typeface="+mj-ea"/>
              </a:rPr>
              <a:t>HIS</a:t>
            </a:r>
            <a:r>
              <a:rPr lang="zh-TW" altLang="en-US" sz="3300" dirty="0">
                <a:latin typeface="+mj-ea"/>
                <a:ea typeface="+mj-ea"/>
              </a:rPr>
              <a:t> 及 </a:t>
            </a:r>
            <a:r>
              <a:rPr lang="en-US" altLang="zh-TW" sz="3300" dirty="0">
                <a:latin typeface="+mj-ea"/>
                <a:ea typeface="+mj-ea"/>
              </a:rPr>
              <a:t>PACS</a:t>
            </a:r>
            <a:r>
              <a:rPr lang="zh-TW" altLang="en-US" sz="3300" dirty="0">
                <a:latin typeface="+mj-ea"/>
                <a:ea typeface="+mj-ea"/>
              </a:rPr>
              <a:t> </a:t>
            </a:r>
            <a:r>
              <a:rPr lang="zh-TW" altLang="en-US" sz="3300">
                <a:latin typeface="+mj-ea"/>
                <a:ea typeface="+mj-ea"/>
              </a:rPr>
              <a:t>整合</a:t>
            </a:r>
            <a:r>
              <a:rPr lang="zh-TW" altLang="en-US" sz="3300" smtClean="0">
                <a:latin typeface="+mj-ea"/>
                <a:ea typeface="+mj-ea"/>
              </a:rPr>
              <a:t>應用</a:t>
            </a:r>
            <a:endParaRPr lang="en-US" altLang="zh-TW" sz="3300" dirty="0">
              <a:latin typeface="+mj-ea"/>
              <a:ea typeface="+mj-ea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7231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438099"/>
            <a:ext cx="8563708" cy="1207008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/>
              <a:t>問題範例</a:t>
            </a:r>
            <a:r>
              <a:rPr lang="en-US" altLang="zh-TW" sz="4400" dirty="0" smtClean="0"/>
              <a:t>-- </a:t>
            </a:r>
            <a:r>
              <a:rPr lang="en-US" altLang="zh-TW" sz="4400" dirty="0" err="1" smtClean="0"/>
              <a:t>DICOM</a:t>
            </a:r>
            <a:r>
              <a:rPr lang="en-US" altLang="zh-TW" sz="4400" dirty="0" smtClean="0"/>
              <a:t> EKG </a:t>
            </a:r>
            <a:r>
              <a:rPr lang="zh-TW" altLang="en-US" sz="4400" smtClean="0"/>
              <a:t>資料處理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492896"/>
            <a:ext cx="7939394" cy="3038094"/>
          </a:xfrm>
        </p:spPr>
        <p:txBody>
          <a:bodyPr>
            <a:normAutofit/>
          </a:bodyPr>
          <a:lstStyle/>
          <a:p>
            <a:r>
              <a:rPr lang="zh-TW" altLang="en-US" sz="3000" dirty="0"/>
              <a:t>某些廠牌心電圖機可產生 </a:t>
            </a:r>
            <a:r>
              <a:rPr lang="en-US" altLang="zh-TW" sz="3000" dirty="0" err="1"/>
              <a:t>DICOM</a:t>
            </a:r>
            <a:r>
              <a:rPr lang="zh-TW" altLang="en-US" sz="3000" dirty="0"/>
              <a:t>標準規格的</a:t>
            </a:r>
            <a:r>
              <a:rPr lang="en-US" altLang="zh-TW" sz="3000" dirty="0"/>
              <a:t>EKG</a:t>
            </a:r>
          </a:p>
          <a:p>
            <a:r>
              <a:rPr lang="zh-TW" altLang="en-US" sz="3000" dirty="0"/>
              <a:t>但是</a:t>
            </a:r>
            <a:r>
              <a:rPr lang="en-US" altLang="zh-TW" sz="3000" dirty="0"/>
              <a:t>:</a:t>
            </a:r>
          </a:p>
          <a:p>
            <a:pPr lvl="1"/>
            <a:r>
              <a:rPr lang="en-US" altLang="zh-TW" sz="2850" dirty="0" err="1"/>
              <a:t>DICOM</a:t>
            </a:r>
            <a:r>
              <a:rPr lang="zh-TW" altLang="en-US" sz="2850" dirty="0"/>
              <a:t> </a:t>
            </a:r>
            <a:r>
              <a:rPr lang="en-US" altLang="zh-TW" sz="2850" dirty="0"/>
              <a:t>EKG</a:t>
            </a:r>
            <a:r>
              <a:rPr lang="zh-TW" altLang="en-US" sz="2850" dirty="0"/>
              <a:t> 如何解讀</a:t>
            </a:r>
            <a:endParaRPr lang="en-US" altLang="zh-TW" sz="2850" dirty="0"/>
          </a:p>
          <a:p>
            <a:pPr lvl="1"/>
            <a:r>
              <a:rPr lang="zh-TW" altLang="en-US" sz="2850" dirty="0"/>
              <a:t>發展之 </a:t>
            </a:r>
            <a:r>
              <a:rPr lang="en-US" altLang="zh-TW" sz="2850" dirty="0"/>
              <a:t>AI</a:t>
            </a:r>
            <a:r>
              <a:rPr lang="zh-TW" altLang="en-US" sz="2850" dirty="0"/>
              <a:t> 判讀系統如何與醫院心電圖報告流程整合應用</a:t>
            </a:r>
            <a:endParaRPr lang="en-US" altLang="zh-TW" sz="285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908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4400">
                <a:latin typeface="細明體" panose="02020509000000000000" pitchFamily="49" charset="-120"/>
                <a:ea typeface="細明體" panose="02020509000000000000" pitchFamily="49" charset="-120"/>
              </a:rPr>
              <a:t>程式</a:t>
            </a:r>
            <a:r>
              <a:rPr lang="zh-TW" altLang="en-US" sz="4400" smtClean="0">
                <a:latin typeface="細明體" panose="02020509000000000000" pitchFamily="49" charset="-120"/>
                <a:ea typeface="細明體" panose="02020509000000000000" pitchFamily="49" charset="-120"/>
              </a:rPr>
              <a:t>處理 </a:t>
            </a:r>
            <a:r>
              <a:rPr lang="en-US" altLang="zh-TW" sz="4400" smtClean="0">
                <a:latin typeface="細明體" panose="02020509000000000000" pitchFamily="49" charset="-120"/>
                <a:ea typeface="細明體" panose="02020509000000000000" pitchFamily="49" charset="-120"/>
              </a:rPr>
              <a:t>EKG (</a:t>
            </a:r>
            <a:r>
              <a:rPr lang="zh-TW" altLang="en-US" sz="4400" smtClean="0">
                <a:latin typeface="細明體" panose="02020509000000000000" pitchFamily="49" charset="-120"/>
                <a:ea typeface="細明體" panose="02020509000000000000" pitchFamily="49" charset="-120"/>
              </a:rPr>
              <a:t>心電圖</a:t>
            </a:r>
            <a:r>
              <a:rPr lang="en-US" altLang="zh-TW" sz="4400" smtClean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4400" smtClean="0">
                <a:latin typeface="細明體" panose="02020509000000000000" pitchFamily="49" charset="-120"/>
                <a:ea typeface="細明體" panose="02020509000000000000" pitchFamily="49" charset="-120"/>
              </a:rPr>
              <a:t>的</a:t>
            </a:r>
            <a:r>
              <a:rPr lang="zh-TW" altLang="en-US" sz="44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步驟</a:t>
            </a:r>
            <a:r>
              <a:rPr lang="zh-TW" altLang="en-US" sz="4400" dirty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en-US" sz="4400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endParaRPr lang="zh-TW" altLang="en-US" sz="4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4575" y="1855764"/>
            <a:ext cx="7886700" cy="409351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細明體" panose="02020509000000000000" pitchFamily="49" charset="-120"/>
                <a:ea typeface="細明體" panose="02020509000000000000" pitchFamily="49" charset="-120"/>
              </a:rPr>
              <a:t>讀取資料</a:t>
            </a:r>
            <a:endParaRPr lang="en-US" altLang="zh-TW" sz="32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從電腦檔案</a:t>
            </a:r>
            <a:r>
              <a:rPr lang="zh-TW" altLang="en-US" sz="2900" dirty="0">
                <a:latin typeface="細明體" panose="02020509000000000000" pitchFamily="49" charset="-120"/>
                <a:ea typeface="細明體" panose="02020509000000000000" pitchFamily="49" charset="-120"/>
              </a:rPr>
              <a:t>或網路</a:t>
            </a:r>
            <a:endParaRPr lang="en-US" altLang="zh-TW" sz="29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sz="32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3200" dirty="0">
                <a:latin typeface="細明體" panose="02020509000000000000" pitchFamily="49" charset="-120"/>
                <a:ea typeface="細明體" panose="02020509000000000000" pitchFamily="49" charset="-120"/>
              </a:rPr>
              <a:t>資料處理及格式轉換</a:t>
            </a:r>
            <a:endParaRPr lang="en-US" altLang="zh-TW" sz="32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sz="32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呈現資料</a:t>
            </a:r>
            <a:endParaRPr lang="en-US" altLang="zh-TW" sz="32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文字輸出、繪製一維或二維圖形</a:t>
            </a:r>
            <a:endParaRPr lang="en-US" altLang="zh-TW" sz="29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50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-723"/>
            <a:ext cx="7886700" cy="765428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smtClean="0">
                <a:latin typeface="+mn-ea"/>
                <a:ea typeface="+mn-ea"/>
              </a:rPr>
              <a:t>EKG</a:t>
            </a:r>
            <a:r>
              <a:rPr lang="zh-TW" altLang="en-US" sz="3600" smtClean="0">
                <a:latin typeface="+mn-ea"/>
                <a:ea typeface="+mn-ea"/>
              </a:rPr>
              <a:t> 檔案內容範例</a:t>
            </a:r>
            <a:endParaRPr lang="zh-TW" altLang="en-US" sz="360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9144001" cy="617768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8650" y="908720"/>
            <a:ext cx="12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</a:rPr>
              <a:t>資料位置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56842" y="891659"/>
            <a:ext cx="451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</a:rPr>
              <a:t>兩個 </a:t>
            </a:r>
            <a:r>
              <a:rPr lang="en-US" altLang="zh-TW" b="1" smtClean="0">
                <a:solidFill>
                  <a:srgbClr val="FF0000"/>
                </a:solidFill>
              </a:rPr>
              <a:t>16 </a:t>
            </a:r>
            <a:r>
              <a:rPr lang="zh-TW" altLang="en-US" b="1" smtClean="0">
                <a:solidFill>
                  <a:srgbClr val="FF0000"/>
                </a:solidFill>
              </a:rPr>
              <a:t>進制</a:t>
            </a:r>
            <a:r>
              <a:rPr lang="en-US" altLang="zh-TW" b="1" smtClean="0">
                <a:solidFill>
                  <a:srgbClr val="FF0000"/>
                </a:solidFill>
              </a:rPr>
              <a:t>( 4 bits)</a:t>
            </a:r>
            <a:r>
              <a:rPr lang="zh-TW" altLang="en-US" b="1" smtClean="0">
                <a:solidFill>
                  <a:srgbClr val="FF0000"/>
                </a:solidFill>
              </a:rPr>
              <a:t>表現一個 </a:t>
            </a:r>
            <a:r>
              <a:rPr lang="en-US" altLang="zh-TW" b="1" smtClean="0">
                <a:solidFill>
                  <a:srgbClr val="FF0000"/>
                </a:solidFill>
              </a:rPr>
              <a:t>byte </a:t>
            </a:r>
            <a:r>
              <a:rPr lang="zh-TW" altLang="en-US" b="1" smtClean="0">
                <a:solidFill>
                  <a:srgbClr val="FF0000"/>
                </a:solidFill>
              </a:rPr>
              <a:t>數值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253074" y="845449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mtClean="0">
                <a:solidFill>
                  <a:srgbClr val="FF0000"/>
                </a:solidFill>
              </a:rPr>
              <a:t>呈現 </a:t>
            </a:r>
            <a:r>
              <a:rPr lang="en-US" altLang="zh-TW" b="1" smtClean="0">
                <a:solidFill>
                  <a:srgbClr val="FF0000"/>
                </a:solidFill>
              </a:rPr>
              <a:t>ASCII</a:t>
            </a:r>
            <a:r>
              <a:rPr lang="zh-TW" altLang="en-US" b="1" smtClean="0">
                <a:solidFill>
                  <a:srgbClr val="FF0000"/>
                </a:solidFill>
              </a:rPr>
              <a:t> 字元</a:t>
            </a:r>
            <a:endParaRPr lang="zh-TW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8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2D8F8A9-2FE4-4A48-A0F8-2F420AD0C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167" r="29787" b="12083"/>
          <a:stretch/>
        </p:blipFill>
        <p:spPr>
          <a:xfrm>
            <a:off x="-201816" y="2562111"/>
            <a:ext cx="9410438" cy="10366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06B34B-E32F-4189-8A94-5D290C30E298}"/>
              </a:ext>
            </a:extLst>
          </p:cNvPr>
          <p:cNvSpPr/>
          <p:nvPr/>
        </p:nvSpPr>
        <p:spPr>
          <a:xfrm>
            <a:off x="3941285" y="2949939"/>
            <a:ext cx="768426" cy="264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40D23C75-543A-46A8-BB23-B45E2E732B27}"/>
              </a:ext>
            </a:extLst>
          </p:cNvPr>
          <p:cNvSpPr/>
          <p:nvPr/>
        </p:nvSpPr>
        <p:spPr>
          <a:xfrm rot="16200000">
            <a:off x="4172638" y="3338283"/>
            <a:ext cx="399362" cy="2621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CDE6A0C-5F5A-49B3-80B8-1C03BC3C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584" y="-1172397"/>
            <a:ext cx="6507167" cy="2400300"/>
          </a:xfrm>
        </p:spPr>
        <p:txBody>
          <a:bodyPr>
            <a:normAutofit/>
          </a:bodyPr>
          <a:lstStyle/>
          <a:p>
            <a:r>
              <a:rPr lang="en-US" altLang="zh-TW" sz="405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DICOM</a:t>
            </a:r>
            <a:r>
              <a:rPr lang="zh-TW" altLang="en-US" sz="405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5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EKG</a:t>
            </a:r>
            <a:r>
              <a:rPr lang="zh-TW" altLang="en-US" sz="405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資料解析</a:t>
            </a:r>
            <a:endParaRPr lang="zh-TW" altLang="en-US" sz="4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0A4B4703-1003-4EB6-9D1B-CB6B01A73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0072" y="3588274"/>
            <a:ext cx="3670540" cy="172069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訊號 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byte</a:t>
            </a:r>
          </a:p>
          <a:p>
            <a:pPr algn="l"/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資料型態</a:t>
            </a:r>
            <a:endParaRPr lang="en-US" altLang="zh-TW" sz="24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char or unsigned char</a:t>
            </a:r>
            <a:r>
              <a:rPr lang="en-US" altLang="zh-TW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sz="24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取樣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頻率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秒鐘的訊號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個導程</a:t>
            </a:r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0A4B4703-1003-4EB6-9D1B-CB6B01A73804}"/>
              </a:ext>
            </a:extLst>
          </p:cNvPr>
          <p:cNvSpPr txBox="1">
            <a:spLocks/>
          </p:cNvSpPr>
          <p:nvPr/>
        </p:nvSpPr>
        <p:spPr>
          <a:xfrm>
            <a:off x="611560" y="4149080"/>
            <a:ext cx="3974833" cy="1720696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b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en-US" sz="2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析</a:t>
            </a:r>
            <a:r>
              <a:rPr lang="zh-TW" altLang="en-US" sz="2400" b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從第幾個 </a:t>
            </a:r>
            <a:r>
              <a:rPr lang="en-US" altLang="zh-TW" sz="2400" b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byte </a:t>
            </a:r>
            <a:r>
              <a:rPr lang="zh-TW" altLang="en-US" sz="2400" b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開始讀取檔案資料</a:t>
            </a:r>
            <a:endParaRPr lang="en-US" altLang="zh-TW" sz="2400" b="1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b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了解資料型態及規格</a:t>
            </a:r>
            <a:endParaRPr lang="en-US" altLang="zh-TW" sz="2400" b="1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299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C30148-E16D-45A6-B9E7-2ED373336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079" y="0"/>
            <a:ext cx="8458146" cy="956058"/>
          </a:xfrm>
        </p:spPr>
        <p:txBody>
          <a:bodyPr>
            <a:normAutofit/>
          </a:bodyPr>
          <a:lstStyle/>
          <a:p>
            <a:r>
              <a:rPr lang="zh-TW" altLang="en-US" sz="4050" smtClean="0">
                <a:latin typeface="標楷體" panose="03000509000000000000" pitchFamily="65" charset="-120"/>
                <a:ea typeface="標楷體" panose="03000509000000000000" pitchFamily="65" charset="-120"/>
              </a:rPr>
              <a:t>用 </a:t>
            </a:r>
            <a:r>
              <a:rPr lang="en-US" altLang="zh-TW" sz="4050" smtClean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4050" smtClean="0">
                <a:latin typeface="標楷體" panose="03000509000000000000" pitchFamily="65" charset="-120"/>
                <a:ea typeface="標楷體" panose="03000509000000000000" pitchFamily="65" charset="-120"/>
              </a:rPr>
              <a:t>語言將資料轉成 </a:t>
            </a:r>
            <a:r>
              <a:rPr lang="en-US" altLang="zh-TW" sz="4050" smtClean="0">
                <a:latin typeface="標楷體" panose="03000509000000000000" pitchFamily="65" charset="-120"/>
                <a:ea typeface="標楷體" panose="03000509000000000000" pitchFamily="65" charset="-120"/>
              </a:rPr>
              <a:t>JS</a:t>
            </a:r>
            <a:r>
              <a:rPr lang="zh-TW" altLang="en-US" sz="405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50" smtClean="0">
                <a:latin typeface="標楷體" panose="03000509000000000000" pitchFamily="65" charset="-120"/>
                <a:ea typeface="標楷體" panose="03000509000000000000" pitchFamily="65" charset="-120"/>
              </a:rPr>
              <a:t>array(</a:t>
            </a:r>
            <a:r>
              <a:rPr lang="zh-TW" altLang="en-US" sz="4050" smtClean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sz="405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72001F-BCF2-45CB-A219-4C0B956CD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8" t="25703" r="41898" b="23694"/>
          <a:stretch/>
        </p:blipFill>
        <p:spPr>
          <a:xfrm>
            <a:off x="611560" y="956058"/>
            <a:ext cx="8208912" cy="60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EB9F409-405B-4F41-A671-13CF67F80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63" r="1868" b="9879"/>
          <a:stretch/>
        </p:blipFill>
        <p:spPr>
          <a:xfrm>
            <a:off x="49576" y="1914872"/>
            <a:ext cx="8973239" cy="3809082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86D0E57-63E1-4946-B454-A2A26F462CD3}"/>
              </a:ext>
            </a:extLst>
          </p:cNvPr>
          <p:cNvSpPr txBox="1">
            <a:spLocks/>
          </p:cNvSpPr>
          <p:nvPr/>
        </p:nvSpPr>
        <p:spPr>
          <a:xfrm>
            <a:off x="755576" y="332656"/>
            <a:ext cx="6486180" cy="95605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>
                <a:latin typeface="標楷體" panose="03000509000000000000" pitchFamily="65" charset="-120"/>
                <a:ea typeface="標楷體" panose="03000509000000000000" pitchFamily="65" charset="-120"/>
              </a:rPr>
              <a:t>Html </a:t>
            </a:r>
            <a:r>
              <a:rPr lang="en-US" altLang="zh-TW" sz="4050" smtClean="0">
                <a:latin typeface="標楷體" panose="03000509000000000000" pitchFamily="65" charset="-120"/>
                <a:ea typeface="標楷體" panose="03000509000000000000" pitchFamily="65" charset="-120"/>
              </a:rPr>
              <a:t>canvas </a:t>
            </a:r>
            <a:r>
              <a:rPr lang="zh-TW" altLang="en-US" sz="4050" smtClean="0">
                <a:latin typeface="標楷體" panose="03000509000000000000" pitchFamily="65" charset="-120"/>
                <a:ea typeface="標楷體" panose="03000509000000000000" pitchFamily="65" charset="-120"/>
              </a:rPr>
              <a:t>繪圖呈現</a:t>
            </a:r>
            <a:r>
              <a:rPr lang="zh-TW" altLang="en-US" sz="405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3583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4400">
                <a:latin typeface="細明體" panose="02020509000000000000" pitchFamily="49" charset="-120"/>
                <a:ea typeface="細明體" panose="02020509000000000000" pitchFamily="49" charset="-120"/>
              </a:rPr>
              <a:t>程式</a:t>
            </a:r>
            <a:r>
              <a:rPr lang="zh-TW" altLang="en-US" sz="4400" smtClean="0">
                <a:latin typeface="細明體" panose="02020509000000000000" pitchFamily="49" charset="-120"/>
                <a:ea typeface="細明體" panose="02020509000000000000" pitchFamily="49" charset="-120"/>
              </a:rPr>
              <a:t>處理臨床醫療資料</a:t>
            </a:r>
            <a:r>
              <a:rPr lang="en-US" altLang="zh-TW" sz="4400" smtClean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en-US" altLang="zh-TW" sz="4400" smtClean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sz="4400" smtClean="0">
                <a:latin typeface="細明體" panose="02020509000000000000" pitchFamily="49" charset="-120"/>
                <a:ea typeface="細明體" panose="02020509000000000000" pitchFamily="49" charset="-120"/>
              </a:rPr>
              <a:t>使用的資訊技能</a:t>
            </a:r>
            <a:r>
              <a:rPr lang="zh-TW" altLang="en-US" sz="4400" dirty="0"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lang="zh-TW" altLang="en-US" sz="4400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endParaRPr lang="zh-TW" altLang="en-US" sz="44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556792"/>
            <a:ext cx="7886700" cy="4093515"/>
          </a:xfrm>
        </p:spPr>
        <p:txBody>
          <a:bodyPr>
            <a:normAutofit/>
          </a:bodyPr>
          <a:lstStyle/>
          <a:p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檔案讀取資料 </a:t>
            </a:r>
            <a:r>
              <a:rPr lang="en-US" altLang="zh-TW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如 </a:t>
            </a:r>
            <a:r>
              <a:rPr lang="en-US" altLang="zh-TW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 程式</a:t>
            </a:r>
            <a:r>
              <a:rPr lang="en-US" altLang="zh-TW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fopen, fread </a:t>
            </a:r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指令</a:t>
            </a:r>
            <a:r>
              <a:rPr lang="en-US" altLang="zh-TW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endParaRPr lang="en-US" altLang="zh-TW" sz="32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3200" dirty="0">
                <a:latin typeface="細明體" panose="02020509000000000000" pitchFamily="49" charset="-120"/>
                <a:ea typeface="細明體" panose="02020509000000000000" pitchFamily="49" charset="-120"/>
              </a:rPr>
              <a:t>資料處理及格式轉換</a:t>
            </a:r>
            <a:endParaRPr lang="en-US" altLang="zh-TW" sz="32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zh-TW" altLang="en-US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了解資料型態</a:t>
            </a:r>
            <a:endParaRPr lang="en-US" altLang="zh-TW" sz="29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en-US" altLang="zh-TW" sz="32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繪製</a:t>
            </a:r>
            <a:r>
              <a:rPr lang="zh-TW" altLang="en-US" sz="3200">
                <a:latin typeface="細明體" panose="02020509000000000000" pitchFamily="49" charset="-120"/>
                <a:ea typeface="細明體" panose="02020509000000000000" pitchFamily="49" charset="-120"/>
              </a:rPr>
              <a:t>或</a:t>
            </a:r>
            <a:r>
              <a:rPr lang="zh-TW" altLang="en-US" sz="3200" smtClean="0">
                <a:latin typeface="細明體" panose="02020509000000000000" pitchFamily="49" charset="-120"/>
                <a:ea typeface="細明體" panose="02020509000000000000" pitchFamily="49" charset="-120"/>
              </a:rPr>
              <a:t>呈現資料</a:t>
            </a:r>
            <a:endParaRPr lang="en-US" altLang="zh-TW" sz="3200" smtClean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1"/>
            <a:r>
              <a:rPr lang="en-US" altLang="zh-TW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JS</a:t>
            </a:r>
            <a:r>
              <a:rPr lang="zh-TW" altLang="en-US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 處理 </a:t>
            </a:r>
            <a:r>
              <a:rPr lang="en-US" altLang="zh-TW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HTML</a:t>
            </a:r>
            <a:r>
              <a:rPr lang="zh-TW" altLang="en-US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canvas</a:t>
            </a:r>
            <a:r>
              <a:rPr lang="zh-TW" altLang="en-US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， </a:t>
            </a:r>
            <a:r>
              <a:rPr lang="en-US" altLang="zh-TW" sz="2900" smtClean="0">
                <a:latin typeface="細明體" panose="02020509000000000000" pitchFamily="49" charset="-120"/>
                <a:ea typeface="細明體" panose="02020509000000000000" pitchFamily="49" charset="-120"/>
              </a:rPr>
              <a:t>C printf</a:t>
            </a:r>
          </a:p>
          <a:p>
            <a:pPr lvl="1"/>
            <a:endParaRPr lang="en-US" altLang="zh-TW" sz="290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3200" b="1" smtClean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大一課程內容及其延伸應用 </a:t>
            </a:r>
            <a:endParaRPr lang="en-US" altLang="zh-TW" sz="3200" b="1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5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</TotalTime>
  <Words>574</Words>
  <Application>Microsoft Office PowerPoint</Application>
  <PresentationFormat>如螢幕大小 (4:3)</PresentationFormat>
  <Paragraphs>114</Paragraphs>
  <Slides>19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細明體</vt:lpstr>
      <vt:lpstr>新細明體</vt:lpstr>
      <vt:lpstr>標楷體</vt:lpstr>
      <vt:lpstr>Arial</vt:lpstr>
      <vt:lpstr>Calibri</vt:lpstr>
      <vt:lpstr>Calibri Light</vt:lpstr>
      <vt:lpstr>Office 佈景主題</vt:lpstr>
      <vt:lpstr>資訊基礎知能  在臨床醫療的應用</vt:lpstr>
      <vt:lpstr>醫學資訊應用現況 </vt:lpstr>
      <vt:lpstr>問題範例-- DICOM EKG 資料處理 </vt:lpstr>
      <vt:lpstr>程式處理 EKG (心電圖)的步驟 </vt:lpstr>
      <vt:lpstr>EKG 檔案內容範例</vt:lpstr>
      <vt:lpstr>DICOM EKG資料解析</vt:lpstr>
      <vt:lpstr>用 c語言將資料轉成 JS array(陣列)</vt:lpstr>
      <vt:lpstr>PowerPoint 簡報</vt:lpstr>
      <vt:lpstr>程式處理臨床醫療資料 使用的資訊技能 </vt:lpstr>
      <vt:lpstr>Hexdump 醫學影像檔</vt:lpstr>
      <vt:lpstr>JS 程式繪製醫學影像步驟</vt:lpstr>
      <vt:lpstr>JS 網頁程式呈現醫學影像</vt:lpstr>
      <vt:lpstr>程式處理醫學影像的步驟 </vt:lpstr>
      <vt:lpstr>課堂外之醫資技能發展建議</vt:lpstr>
      <vt:lpstr>近期活動 (針對大一大二同學)</vt:lpstr>
      <vt:lpstr>參與之研發主題 1</vt:lpstr>
      <vt:lpstr>參與之研發主題 2</vt:lpstr>
      <vt:lpstr>醫學數位內容課程專題報告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DICOM IOD (Information Object Definition)</dc:title>
  <dc:creator>tcu</dc:creator>
  <cp:lastModifiedBy>chhsiao</cp:lastModifiedBy>
  <cp:revision>91</cp:revision>
  <dcterms:created xsi:type="dcterms:W3CDTF">2009-05-20T01:02:57Z</dcterms:created>
  <dcterms:modified xsi:type="dcterms:W3CDTF">2020-11-26T20:21:48Z</dcterms:modified>
</cp:coreProperties>
</file>