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0" r:id="rId2"/>
    <p:sldId id="440" r:id="rId3"/>
    <p:sldId id="442" r:id="rId4"/>
    <p:sldId id="488" r:id="rId5"/>
    <p:sldId id="443" r:id="rId6"/>
    <p:sldId id="389" r:id="rId7"/>
    <p:sldId id="456" r:id="rId8"/>
    <p:sldId id="48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5091" autoAdjust="0"/>
  </p:normalViewPr>
  <p:slideViewPr>
    <p:cSldViewPr snapToGrid="0">
      <p:cViewPr varScale="1">
        <p:scale>
          <a:sx n="94" d="100"/>
          <a:sy n="94" d="100"/>
        </p:scale>
        <p:origin x="41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3349-33AA-4085-AB63-E53579C9225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83D6-44A4-476D-8834-D8B582E21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58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2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1EE-8F08-434B-9E6F-7F4530A30DD7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63869" y="4698149"/>
            <a:ext cx="11040533" cy="943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醫學數位內容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introduction of Digital Clinical Content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醫學資訊學系 蕭嘉宏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sz="2400" b="1" i="0" u="none" strike="noStrike" cap="none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33523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206230"/>
            <a:ext cx="10515600" cy="4805481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醫學資訊入門課程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學會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處理臨醫資訊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程式基礎技能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了解國際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新型醫資標準規格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避免多年研發成果僅能在單一醫院應用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醫學與資訊跨領域研發人才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醫院內甚缺資訊人員，各專業部門臨醫資訊須自己處理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臨醫資訊研究人員</a:t>
            </a:r>
          </a:p>
          <a:p>
            <a:pPr lvl="2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設計醫療健康照護系統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3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0279" y="-694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現行醫療專業部門資訊處理範例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943583"/>
            <a:ext cx="10330773" cy="59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45157" y="3161489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專業部門無專門的資訊系統</a:t>
            </a:r>
            <a:r>
              <a:rPr lang="en-US" altLang="zh-TW" b="1" dirty="0">
                <a:solidFill>
                  <a:srgbClr val="FF0000"/>
                </a:solidFill>
              </a:rPr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0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台灣臨醫資訊系統現況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731523"/>
            <a:ext cx="10515600" cy="4280188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醫院及廠商資訊人員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欠缺臨醫資料處理知能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不會處理醫療儀器產生的資料</a:t>
            </a: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生理監測儀器、影像儀器產生的資料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不會與醫院現行儀器與系統整合應用</a:t>
            </a:r>
          </a:p>
          <a:p>
            <a:pPr lvl="1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不熟醫資標準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以自訂規格發展系統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規格不一</a:t>
            </a:r>
          </a:p>
          <a:p>
            <a:pPr lvl="3"/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資料無法互通，資訊收集困難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系統難以複製擴散應用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37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36160" y="365125"/>
            <a:ext cx="3817639" cy="1325563"/>
          </a:xfrm>
        </p:spPr>
        <p:txBody>
          <a:bodyPr/>
          <a:lstStyle/>
          <a:p>
            <a:pPr algn="ctr"/>
            <a:r>
              <a:rPr lang="zh-TW" altLang="en-US" b="1" dirty="0"/>
              <a:t>政府及醫院資訊系統現況</a:t>
            </a:r>
          </a:p>
        </p:txBody>
      </p:sp>
      <p:grpSp>
        <p:nvGrpSpPr>
          <p:cNvPr id="4" name="群組 20"/>
          <p:cNvGrpSpPr/>
          <p:nvPr/>
        </p:nvGrpSpPr>
        <p:grpSpPr>
          <a:xfrm>
            <a:off x="4623324" y="5106904"/>
            <a:ext cx="1440160" cy="1346433"/>
            <a:chOff x="1259632" y="1484784"/>
            <a:chExt cx="1080120" cy="1346433"/>
          </a:xfrm>
        </p:grpSpPr>
        <p:pic>
          <p:nvPicPr>
            <p:cNvPr id="7" name="圖片 6" descr="Hospital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855857"/>
              <a:ext cx="975360" cy="975360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1259632" y="1484784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醫院</a:t>
              </a:r>
            </a:p>
          </p:txBody>
        </p:sp>
      </p:grpSp>
      <p:grpSp>
        <p:nvGrpSpPr>
          <p:cNvPr id="5" name="群組 19"/>
          <p:cNvGrpSpPr/>
          <p:nvPr/>
        </p:nvGrpSpPr>
        <p:grpSpPr>
          <a:xfrm>
            <a:off x="2447595" y="5106904"/>
            <a:ext cx="1728192" cy="1159361"/>
            <a:chOff x="755576" y="3140968"/>
            <a:chExt cx="1296144" cy="1159361"/>
          </a:xfrm>
        </p:grpSpPr>
        <p:pic>
          <p:nvPicPr>
            <p:cNvPr id="12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衛生所</a:t>
              </a:r>
            </a:p>
          </p:txBody>
        </p:sp>
      </p:grpSp>
      <p:grpSp>
        <p:nvGrpSpPr>
          <p:cNvPr id="8" name="群組 18"/>
          <p:cNvGrpSpPr/>
          <p:nvPr/>
        </p:nvGrpSpPr>
        <p:grpSpPr>
          <a:xfrm>
            <a:off x="6543538" y="5085184"/>
            <a:ext cx="1632181" cy="1244848"/>
            <a:chOff x="1691680" y="4653136"/>
            <a:chExt cx="1224136" cy="1244848"/>
          </a:xfrm>
        </p:grpSpPr>
        <p:pic>
          <p:nvPicPr>
            <p:cNvPr id="17" name="圖片 16" descr="hospital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692" y="5085184"/>
              <a:ext cx="812800" cy="812800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/>
          </p:nvSpPr>
          <p:spPr>
            <a:xfrm>
              <a:off x="1691680" y="4653136"/>
              <a:ext cx="122413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診所</a:t>
              </a:r>
            </a:p>
          </p:txBody>
        </p:sp>
      </p:grpSp>
      <p:grpSp>
        <p:nvGrpSpPr>
          <p:cNvPr id="9" name="群組 23"/>
          <p:cNvGrpSpPr/>
          <p:nvPr/>
        </p:nvGrpSpPr>
        <p:grpSpPr>
          <a:xfrm>
            <a:off x="2351584" y="2348880"/>
            <a:ext cx="1632181" cy="1440160"/>
            <a:chOff x="4644008" y="1916832"/>
            <a:chExt cx="1224136" cy="1440160"/>
          </a:xfrm>
        </p:grpSpPr>
        <p:pic>
          <p:nvPicPr>
            <p:cNvPr id="20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024" y="2420888"/>
              <a:ext cx="936104" cy="936104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4644008" y="1916832"/>
              <a:ext cx="122413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健保署</a:t>
              </a:r>
            </a:p>
          </p:txBody>
        </p:sp>
      </p:grpSp>
      <p:grpSp>
        <p:nvGrpSpPr>
          <p:cNvPr id="10" name="群組 30"/>
          <p:cNvGrpSpPr/>
          <p:nvPr/>
        </p:nvGrpSpPr>
        <p:grpSpPr>
          <a:xfrm>
            <a:off x="143339" y="2348880"/>
            <a:ext cx="2016224" cy="1440160"/>
            <a:chOff x="4644008" y="1916832"/>
            <a:chExt cx="1512168" cy="1440160"/>
          </a:xfrm>
        </p:grpSpPr>
        <p:pic>
          <p:nvPicPr>
            <p:cNvPr id="23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4" name="圓角矩形 23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EEC</a:t>
              </a:r>
              <a:r>
                <a:rPr lang="zh-TW" altLang="en-US" dirty="0">
                  <a:solidFill>
                    <a:schemeClr val="tx1"/>
                  </a:solidFill>
                </a:rPr>
                <a:t>交換平台</a:t>
              </a:r>
            </a:p>
          </p:txBody>
        </p:sp>
      </p:grpSp>
      <p:grpSp>
        <p:nvGrpSpPr>
          <p:cNvPr id="13" name="群組 33"/>
          <p:cNvGrpSpPr/>
          <p:nvPr/>
        </p:nvGrpSpPr>
        <p:grpSpPr>
          <a:xfrm>
            <a:off x="4175968" y="2348880"/>
            <a:ext cx="1632000" cy="1440160"/>
            <a:chOff x="4788024" y="1916832"/>
            <a:chExt cx="1224000" cy="1440160"/>
          </a:xfrm>
        </p:grpSpPr>
        <p:pic>
          <p:nvPicPr>
            <p:cNvPr id="26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7" name="圓角矩形 26"/>
            <p:cNvSpPr/>
            <p:nvPr/>
          </p:nvSpPr>
          <p:spPr>
            <a:xfrm>
              <a:off x="4788024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國健署</a:t>
              </a:r>
            </a:p>
          </p:txBody>
        </p:sp>
      </p:grpSp>
      <p:cxnSp>
        <p:nvCxnSpPr>
          <p:cNvPr id="40" name="直線單箭頭接點 39"/>
          <p:cNvCxnSpPr>
            <a:stCxn id="6" idx="0"/>
            <a:endCxn id="20" idx="2"/>
          </p:cNvCxnSpPr>
          <p:nvPr/>
        </p:nvCxnSpPr>
        <p:spPr>
          <a:xfrm flipH="1" flipV="1">
            <a:off x="3167676" y="3789041"/>
            <a:ext cx="217572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0"/>
            <a:endCxn id="20" idx="2"/>
          </p:cNvCxnSpPr>
          <p:nvPr/>
        </p:nvCxnSpPr>
        <p:spPr>
          <a:xfrm flipH="1" flipV="1">
            <a:off x="3167675" y="3789041"/>
            <a:ext cx="14401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6" idx="0"/>
            <a:endCxn id="20" idx="2"/>
          </p:cNvCxnSpPr>
          <p:nvPr/>
        </p:nvCxnSpPr>
        <p:spPr>
          <a:xfrm flipH="1" flipV="1">
            <a:off x="3167676" y="3789040"/>
            <a:ext cx="419195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33"/>
          <p:cNvGrpSpPr/>
          <p:nvPr/>
        </p:nvGrpSpPr>
        <p:grpSpPr>
          <a:xfrm>
            <a:off x="6000171" y="2348880"/>
            <a:ext cx="1632000" cy="1440160"/>
            <a:chOff x="4644008" y="1916832"/>
            <a:chExt cx="1224000" cy="1440160"/>
          </a:xfrm>
        </p:grpSpPr>
        <p:pic>
          <p:nvPicPr>
            <p:cNvPr id="44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5" name="圓角矩形 44"/>
            <p:cNvSpPr/>
            <p:nvPr/>
          </p:nvSpPr>
          <p:spPr>
            <a:xfrm>
              <a:off x="4644008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疾管署</a:t>
              </a:r>
            </a:p>
          </p:txBody>
        </p:sp>
      </p:grpSp>
      <p:grpSp>
        <p:nvGrpSpPr>
          <p:cNvPr id="15" name="群組 33"/>
          <p:cNvGrpSpPr/>
          <p:nvPr/>
        </p:nvGrpSpPr>
        <p:grpSpPr>
          <a:xfrm>
            <a:off x="10032437" y="2348880"/>
            <a:ext cx="2016224" cy="1440160"/>
            <a:chOff x="4644008" y="1916832"/>
            <a:chExt cx="1512168" cy="1440160"/>
          </a:xfrm>
        </p:grpSpPr>
        <p:pic>
          <p:nvPicPr>
            <p:cNvPr id="48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9" name="圓角矩形 48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地方衛生局</a:t>
              </a:r>
            </a:p>
          </p:txBody>
        </p:sp>
      </p:grpSp>
      <p:grpSp>
        <p:nvGrpSpPr>
          <p:cNvPr id="18" name="群組 33"/>
          <p:cNvGrpSpPr/>
          <p:nvPr/>
        </p:nvGrpSpPr>
        <p:grpSpPr>
          <a:xfrm>
            <a:off x="5039883" y="260648"/>
            <a:ext cx="2016224" cy="1440160"/>
            <a:chOff x="4644008" y="1916832"/>
            <a:chExt cx="1512168" cy="1440160"/>
          </a:xfrm>
        </p:grpSpPr>
        <p:pic>
          <p:nvPicPr>
            <p:cNvPr id="51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52" name="圓角矩形 51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衛福部</a:t>
              </a:r>
            </a:p>
          </p:txBody>
        </p:sp>
      </p:grpSp>
      <p:cxnSp>
        <p:nvCxnSpPr>
          <p:cNvPr id="55" name="直線單箭頭接點 54"/>
          <p:cNvCxnSpPr>
            <a:stCxn id="11" idx="0"/>
            <a:endCxn id="26" idx="2"/>
          </p:cNvCxnSpPr>
          <p:nvPr/>
        </p:nvCxnSpPr>
        <p:spPr>
          <a:xfrm flipV="1">
            <a:off x="3311691" y="3789041"/>
            <a:ext cx="1584357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1" idx="0"/>
            <a:endCxn id="44" idx="2"/>
          </p:cNvCxnSpPr>
          <p:nvPr/>
        </p:nvCxnSpPr>
        <p:spPr>
          <a:xfrm flipV="1">
            <a:off x="3311691" y="3789041"/>
            <a:ext cx="360058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23" idx="2"/>
          </p:cNvCxnSpPr>
          <p:nvPr/>
        </p:nvCxnSpPr>
        <p:spPr>
          <a:xfrm flipH="1" flipV="1">
            <a:off x="1055440" y="3789041"/>
            <a:ext cx="225625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" idx="0"/>
            <a:endCxn id="23" idx="2"/>
          </p:cNvCxnSpPr>
          <p:nvPr/>
        </p:nvCxnSpPr>
        <p:spPr>
          <a:xfrm flipH="1" flipV="1">
            <a:off x="1055441" y="3789041"/>
            <a:ext cx="4287964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" idx="0"/>
            <a:endCxn id="26" idx="2"/>
          </p:cNvCxnSpPr>
          <p:nvPr/>
        </p:nvCxnSpPr>
        <p:spPr>
          <a:xfrm flipH="1" flipV="1">
            <a:off x="4896049" y="3789041"/>
            <a:ext cx="44735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" idx="0"/>
            <a:endCxn id="44" idx="2"/>
          </p:cNvCxnSpPr>
          <p:nvPr/>
        </p:nvCxnSpPr>
        <p:spPr>
          <a:xfrm flipV="1">
            <a:off x="5343405" y="3789041"/>
            <a:ext cx="156886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6" idx="0"/>
            <a:endCxn id="44" idx="2"/>
          </p:cNvCxnSpPr>
          <p:nvPr/>
        </p:nvCxnSpPr>
        <p:spPr>
          <a:xfrm flipH="1" flipV="1">
            <a:off x="6912273" y="3789040"/>
            <a:ext cx="447356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6" idx="0"/>
            <a:endCxn id="26" idx="2"/>
          </p:cNvCxnSpPr>
          <p:nvPr/>
        </p:nvCxnSpPr>
        <p:spPr>
          <a:xfrm flipH="1" flipV="1">
            <a:off x="4896049" y="3789040"/>
            <a:ext cx="246358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27" idx="0"/>
            <a:endCxn id="51" idx="2"/>
          </p:cNvCxnSpPr>
          <p:nvPr/>
        </p:nvCxnSpPr>
        <p:spPr>
          <a:xfrm flipV="1">
            <a:off x="4991968" y="1700808"/>
            <a:ext cx="960016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45" idx="0"/>
            <a:endCxn id="51" idx="2"/>
          </p:cNvCxnSpPr>
          <p:nvPr/>
        </p:nvCxnSpPr>
        <p:spPr>
          <a:xfrm flipH="1" flipV="1">
            <a:off x="5951984" y="1700808"/>
            <a:ext cx="864187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1" idx="0"/>
            <a:endCxn id="51" idx="2"/>
          </p:cNvCxnSpPr>
          <p:nvPr/>
        </p:nvCxnSpPr>
        <p:spPr>
          <a:xfrm flipV="1">
            <a:off x="3167675" y="1700808"/>
            <a:ext cx="2784309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4" idx="0"/>
            <a:endCxn id="51" idx="2"/>
          </p:cNvCxnSpPr>
          <p:nvPr/>
        </p:nvCxnSpPr>
        <p:spPr>
          <a:xfrm flipV="1">
            <a:off x="1151451" y="1700808"/>
            <a:ext cx="4800533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3" idx="3"/>
            <a:endCxn id="20" idx="1"/>
          </p:cNvCxnSpPr>
          <p:nvPr/>
        </p:nvCxnSpPr>
        <p:spPr>
          <a:xfrm>
            <a:off x="1679509" y="3320988"/>
            <a:ext cx="8640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20" idx="3"/>
            <a:endCxn id="26" idx="1"/>
          </p:cNvCxnSpPr>
          <p:nvPr/>
        </p:nvCxnSpPr>
        <p:spPr>
          <a:xfrm>
            <a:off x="3791744" y="3320988"/>
            <a:ext cx="48023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26" idx="3"/>
            <a:endCxn id="44" idx="1"/>
          </p:cNvCxnSpPr>
          <p:nvPr/>
        </p:nvCxnSpPr>
        <p:spPr>
          <a:xfrm>
            <a:off x="5520118" y="3320988"/>
            <a:ext cx="76808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 flipH="1">
            <a:off x="7536161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 flipH="1">
            <a:off x="3791745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 flipH="1">
            <a:off x="1871532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19" name="群組 33"/>
          <p:cNvGrpSpPr/>
          <p:nvPr/>
        </p:nvGrpSpPr>
        <p:grpSpPr>
          <a:xfrm>
            <a:off x="7824192" y="2348880"/>
            <a:ext cx="2016224" cy="1440160"/>
            <a:chOff x="4644008" y="1916832"/>
            <a:chExt cx="1512168" cy="1440160"/>
          </a:xfrm>
        </p:grpSpPr>
        <p:pic>
          <p:nvPicPr>
            <p:cNvPr id="112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113" name="圓角矩形 112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長照司</a:t>
              </a:r>
            </a:p>
          </p:txBody>
        </p:sp>
      </p:grpSp>
      <p:sp>
        <p:nvSpPr>
          <p:cNvPr id="114" name="文字方塊 113"/>
          <p:cNvSpPr txBox="1"/>
          <p:nvPr/>
        </p:nvSpPr>
        <p:spPr>
          <a:xfrm flipH="1">
            <a:off x="9552385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/>
          <p:cNvCxnSpPr>
            <a:stCxn id="44" idx="3"/>
            <a:endCxn id="112" idx="1"/>
          </p:cNvCxnSpPr>
          <p:nvPr/>
        </p:nvCxnSpPr>
        <p:spPr>
          <a:xfrm>
            <a:off x="7536341" y="3320988"/>
            <a:ext cx="57588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12" idx="3"/>
            <a:endCxn id="48" idx="1"/>
          </p:cNvCxnSpPr>
          <p:nvPr/>
        </p:nvCxnSpPr>
        <p:spPr>
          <a:xfrm>
            <a:off x="9360363" y="3320988"/>
            <a:ext cx="96010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6" idx="0"/>
            <a:endCxn id="112" idx="2"/>
          </p:cNvCxnSpPr>
          <p:nvPr/>
        </p:nvCxnSpPr>
        <p:spPr>
          <a:xfrm flipV="1">
            <a:off x="7359629" y="3789040"/>
            <a:ext cx="137666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" idx="0"/>
            <a:endCxn id="112" idx="2"/>
          </p:cNvCxnSpPr>
          <p:nvPr/>
        </p:nvCxnSpPr>
        <p:spPr>
          <a:xfrm flipV="1">
            <a:off x="5343405" y="3789041"/>
            <a:ext cx="339288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1" idx="0"/>
            <a:endCxn id="112" idx="2"/>
          </p:cNvCxnSpPr>
          <p:nvPr/>
        </p:nvCxnSpPr>
        <p:spPr>
          <a:xfrm flipV="1">
            <a:off x="3311691" y="3789041"/>
            <a:ext cx="5424603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6" idx="0"/>
            <a:endCxn id="48" idx="2"/>
          </p:cNvCxnSpPr>
          <p:nvPr/>
        </p:nvCxnSpPr>
        <p:spPr>
          <a:xfrm flipV="1">
            <a:off x="7359629" y="3789040"/>
            <a:ext cx="358491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" idx="0"/>
            <a:endCxn id="48" idx="2"/>
          </p:cNvCxnSpPr>
          <p:nvPr/>
        </p:nvCxnSpPr>
        <p:spPr>
          <a:xfrm flipV="1">
            <a:off x="5343405" y="3789041"/>
            <a:ext cx="5601135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1" idx="0"/>
            <a:endCxn id="48" idx="2"/>
          </p:cNvCxnSpPr>
          <p:nvPr/>
        </p:nvCxnSpPr>
        <p:spPr>
          <a:xfrm flipV="1">
            <a:off x="3311691" y="3789041"/>
            <a:ext cx="763284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群組 19"/>
          <p:cNvGrpSpPr/>
          <p:nvPr/>
        </p:nvGrpSpPr>
        <p:grpSpPr>
          <a:xfrm>
            <a:off x="8655772" y="5085185"/>
            <a:ext cx="1728192" cy="1159361"/>
            <a:chOff x="755576" y="3140968"/>
            <a:chExt cx="1296144" cy="1159361"/>
          </a:xfrm>
        </p:grpSpPr>
        <p:pic>
          <p:nvPicPr>
            <p:cNvPr id="107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1" name="圓角矩形 1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照護機構</a:t>
              </a:r>
            </a:p>
          </p:txBody>
        </p:sp>
      </p:grpSp>
      <p:cxnSp>
        <p:nvCxnSpPr>
          <p:cNvPr id="117" name="直線單箭頭接點 116"/>
          <p:cNvCxnSpPr>
            <a:stCxn id="111" idx="0"/>
            <a:endCxn id="48" idx="2"/>
          </p:cNvCxnSpPr>
          <p:nvPr/>
        </p:nvCxnSpPr>
        <p:spPr>
          <a:xfrm flipV="1">
            <a:off x="9519869" y="3789040"/>
            <a:ext cx="142467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1" idx="0"/>
            <a:endCxn id="112" idx="2"/>
          </p:cNvCxnSpPr>
          <p:nvPr/>
        </p:nvCxnSpPr>
        <p:spPr>
          <a:xfrm flipH="1" flipV="1">
            <a:off x="8736294" y="3789040"/>
            <a:ext cx="78357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1" idx="0"/>
            <a:endCxn id="26" idx="2"/>
          </p:cNvCxnSpPr>
          <p:nvPr/>
        </p:nvCxnSpPr>
        <p:spPr>
          <a:xfrm flipH="1" flipV="1">
            <a:off x="4896049" y="3789040"/>
            <a:ext cx="462382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11" idx="0"/>
            <a:endCxn id="20" idx="2"/>
          </p:cNvCxnSpPr>
          <p:nvPr/>
        </p:nvCxnSpPr>
        <p:spPr>
          <a:xfrm flipH="1" flipV="1">
            <a:off x="3167676" y="3789040"/>
            <a:ext cx="635219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3" idx="0"/>
            <a:endCxn id="51" idx="2"/>
          </p:cNvCxnSpPr>
          <p:nvPr/>
        </p:nvCxnSpPr>
        <p:spPr>
          <a:xfrm flipH="1" flipV="1">
            <a:off x="5951984" y="1700808"/>
            <a:ext cx="2880320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49" idx="0"/>
            <a:endCxn id="51" idx="2"/>
          </p:cNvCxnSpPr>
          <p:nvPr/>
        </p:nvCxnSpPr>
        <p:spPr>
          <a:xfrm flipH="1" flipV="1">
            <a:off x="5951984" y="1700808"/>
            <a:ext cx="5088565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flipH="1">
            <a:off x="5615948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5997" y="475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課程內容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660373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介紹如何以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6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臨床醫療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產生的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醫學影像、電子病歷、心電圖、基因序列等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體驗當醫學資訊工程師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解決臨床醫療過程資訊問題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45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課程須學會的程式技能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5317" y="141057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(QT C++)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同學至少學一種程式的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常用功能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如簡易條件判斷、迴圈、函式呼叫、檔案處理、網頁或視窗介面程式</a:t>
            </a:r>
          </a:p>
          <a:p>
            <a:pPr lvl="1"/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可依據程式範例做簡單修改及應用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醫護人員可依據範例，修改設計其專業部門所需使用介面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2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23744"/>
            <a:ext cx="10515600" cy="1325563"/>
          </a:xfrm>
        </p:spPr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簡報結束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感謝聆聽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問題討論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19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327</Words>
  <Application>Microsoft Office PowerPoint</Application>
  <PresentationFormat>寬螢幕</PresentationFormat>
  <Paragraphs>55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SimHei</vt:lpstr>
      <vt:lpstr>新細明體</vt:lpstr>
      <vt:lpstr>標楷體</vt:lpstr>
      <vt:lpstr>Arial</vt:lpstr>
      <vt:lpstr>Calibri</vt:lpstr>
      <vt:lpstr>Calibri Light</vt:lpstr>
      <vt:lpstr>Office 佈景主題</vt:lpstr>
      <vt:lpstr>醫學數位內容 The introduction of Digital Clinical Content   醫學資訊學系 蕭嘉宏 </vt:lpstr>
      <vt:lpstr>課程目標</vt:lpstr>
      <vt:lpstr>現行醫療專業部門資訊處理範例</vt:lpstr>
      <vt:lpstr>台灣臨醫資訊系統現況</vt:lpstr>
      <vt:lpstr>政府及醫院資訊系統現況</vt:lpstr>
      <vt:lpstr>課程內容 </vt:lpstr>
      <vt:lpstr>課程須學會的程式技能 </vt:lpstr>
      <vt:lpstr>  簡報結束            感謝聆聽                      問題討論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智慧型藥盒之APP及網頁服務</dc:title>
  <dc:creator>DiaoDiao</dc:creator>
  <cp:lastModifiedBy>蕭嘉宏</cp:lastModifiedBy>
  <cp:revision>457</cp:revision>
  <dcterms:created xsi:type="dcterms:W3CDTF">2015-12-13T15:32:00Z</dcterms:created>
  <dcterms:modified xsi:type="dcterms:W3CDTF">2021-09-24T20:30:20Z</dcterms:modified>
</cp:coreProperties>
</file>