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92" r:id="rId3"/>
    <p:sldId id="424" r:id="rId4"/>
    <p:sldId id="425" r:id="rId5"/>
    <p:sldId id="399" r:id="rId6"/>
    <p:sldId id="397" r:id="rId7"/>
    <p:sldId id="415" r:id="rId8"/>
    <p:sldId id="404" r:id="rId9"/>
    <p:sldId id="408" r:id="rId10"/>
    <p:sldId id="409" r:id="rId11"/>
    <p:sldId id="405" r:id="rId12"/>
    <p:sldId id="406" r:id="rId13"/>
    <p:sldId id="403" r:id="rId14"/>
    <p:sldId id="395" r:id="rId15"/>
    <p:sldId id="398" r:id="rId16"/>
    <p:sldId id="407" r:id="rId17"/>
    <p:sldId id="402" r:id="rId18"/>
    <p:sldId id="414" r:id="rId19"/>
    <p:sldId id="416" r:id="rId20"/>
    <p:sldId id="410" r:id="rId21"/>
    <p:sldId id="411" r:id="rId22"/>
    <p:sldId id="412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13" r:id="rId31"/>
    <p:sldId id="362" r:id="rId32"/>
    <p:sldId id="396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4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0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0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0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81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33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52" y="1575794"/>
            <a:ext cx="7781413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44221" y="54467"/>
            <a:ext cx="8181808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0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L="609585" marR="0" lvl="0" indent="-48258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40256" algn="l">
              <a:lnSpc>
                <a:spcPct val="115000"/>
              </a:lnSpc>
              <a:spcBef>
                <a:spcPts val="2533"/>
              </a:spcBef>
              <a:spcAft>
                <a:spcPts val="2533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>
                <a:solidFill>
                  <a:srgbClr val="44546A"/>
                </a:solidFill>
              </a:rPr>
              <a:pPr/>
              <a:t>‹#›</a:t>
            </a:fld>
            <a:endParaRPr lang="zh-TW" alt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2020/7/8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search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HTTP/Metho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11560" y="1340768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PUT </a:t>
            </a:r>
            <a:r>
              <a:rPr lang="en-US" altLang="zh-TW" sz="2800" dirty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fhir.base.root/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ResourceName/</a:t>
            </a:r>
            <a:r>
              <a:rPr lang="en-US" altLang="zh-TW" sz="2800" dirty="0" smtClean="0">
                <a:solidFill>
                  <a:srgbClr val="7030A0"/>
                </a:solidFill>
                <a:latin typeface="+mn-ea"/>
                <a:cs typeface="Times New Roman" pitchFamily="18" charset="0"/>
              </a:rPr>
              <a:t>id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可更新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已存在的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resources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</a:t>
            </a:r>
            <a:r>
              <a:rPr lang="en-US" altLang="zh-TW" sz="2400" b="1" dirty="0" err="1" smtClean="0">
                <a:latin typeface="+mn-ea"/>
                <a:cs typeface="Times New Roman" pitchFamily="18" charset="0"/>
              </a:rPr>
              <a:t>ResourceName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 指定要更新哪類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 id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指定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要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更新哪個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pPr lvl="2"/>
            <a:r>
              <a:rPr lang="zh-TW" altLang="en-US" sz="2000" b="1" dirty="0" smtClean="0">
                <a:latin typeface="+mn-ea"/>
                <a:cs typeface="Times New Roman" pitchFamily="18" charset="0"/>
              </a:rPr>
              <a:t>如更新肚痛狀況</a:t>
            </a:r>
            <a:r>
              <a:rPr lang="en-US" altLang="zh-TW" sz="2000" b="1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TW" sz="2000" b="1" dirty="0" err="1" smtClean="0">
                <a:latin typeface="+mn-ea"/>
                <a:cs typeface="Times New Roman" pitchFamily="18" charset="0"/>
              </a:rPr>
              <a:t>condiction</a:t>
            </a:r>
            <a:r>
              <a:rPr lang="en-US" altLang="zh-TW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+mn-ea"/>
                <a:cs typeface="Times New Roman" pitchFamily="18" charset="0"/>
              </a:rPr>
              <a:t>為嚴重</a:t>
            </a:r>
            <a:endParaRPr lang="en-US" altLang="zh-TW" sz="20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b="1" dirty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>
                <a:latin typeface="+mn-ea"/>
                <a:cs typeface="Times New Roman" pitchFamily="18" charset="0"/>
              </a:rPr>
              <a:t>HTTP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put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上傳要更新的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 </a:t>
            </a:r>
            <a:endParaRPr lang="en-US" altLang="zh-TW" sz="2800" b="1" dirty="0">
              <a:latin typeface="+mn-ea"/>
              <a:cs typeface="Times New Roman" pitchFamily="18" charset="0"/>
            </a:endParaRPr>
          </a:p>
          <a:p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也可用來新增指定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id 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的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dirty="0" smtClean="0">
                <a:latin typeface="+mn-ea"/>
                <a:cs typeface="Times New Roman" pitchFamily="18" charset="0"/>
              </a:rPr>
              <a:t>如建立一指定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id(</a:t>
            </a:r>
            <a:r>
              <a:rPr lang="zh-TW" altLang="en-US" sz="2400" dirty="0" smtClean="0">
                <a:latin typeface="+mn-ea"/>
                <a:cs typeface="Times New Roman" pitchFamily="18" charset="0"/>
              </a:rPr>
              <a:t>病歷號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= id)</a:t>
            </a:r>
            <a:r>
              <a:rPr lang="zh-TW" altLang="en-US" sz="2400" dirty="0" smtClean="0">
                <a:latin typeface="+mn-ea"/>
                <a:cs typeface="Times New Roman" pitchFamily="18" charset="0"/>
              </a:rPr>
              <a:t>的病人</a:t>
            </a:r>
            <a:endParaRPr lang="en-US" altLang="zh-TW" sz="2400" dirty="0" smtClean="0">
              <a:latin typeface="+mn-ea"/>
              <a:cs typeface="Times New Roman" pitchFamily="18" charset="0"/>
            </a:endParaRPr>
          </a:p>
          <a:p>
            <a:endParaRPr lang="zh-TW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修改 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DELETE </a:t>
            </a:r>
            <a:r>
              <a:rPr lang="en-US" altLang="zh-TW" sz="2800" dirty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fhir.base.root//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ResourceName/</a:t>
            </a:r>
            <a:r>
              <a:rPr lang="en-US" altLang="zh-TW" sz="2800" dirty="0" smtClean="0">
                <a:solidFill>
                  <a:srgbClr val="7030A0"/>
                </a:solidFill>
                <a:latin typeface="+mn-ea"/>
                <a:cs typeface="Times New Roman" pitchFamily="18" charset="0"/>
              </a:rPr>
              <a:t>id</a:t>
            </a:r>
          </a:p>
          <a:p>
            <a:pPr lvl="1"/>
            <a:r>
              <a:rPr lang="zh-TW" altLang="en-US" sz="2400" b="1" dirty="0">
                <a:latin typeface="+mn-ea"/>
                <a:cs typeface="Times New Roman" pitchFamily="18" charset="0"/>
              </a:rPr>
              <a:t>以 </a:t>
            </a:r>
            <a:r>
              <a:rPr lang="en-US" altLang="zh-TW" sz="2400" b="1" dirty="0" err="1">
                <a:latin typeface="+mn-ea"/>
                <a:cs typeface="Times New Roman" pitchFamily="18" charset="0"/>
              </a:rPr>
              <a:t>ResourceName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 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指定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要刪除哪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類 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b="1" dirty="0">
                <a:latin typeface="+mn-ea"/>
                <a:cs typeface="Times New Roman" pitchFamily="18" charset="0"/>
              </a:rPr>
              <a:t>以  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Resource id 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指定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要刪除哪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個 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resource</a:t>
            </a:r>
          </a:p>
          <a:p>
            <a:r>
              <a:rPr lang="zh-TW" altLang="en-US" sz="2800" b="1" dirty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>
                <a:latin typeface="+mn-ea"/>
                <a:cs typeface="Times New Roman" pitchFamily="18" charset="0"/>
              </a:rPr>
              <a:t>HTTP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Delete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來刪除資料</a:t>
            </a:r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API—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刪除 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可上傳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XML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或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JSON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格式資料</a:t>
            </a:r>
            <a:endParaRPr lang="en-US" altLang="zh-TW" sz="2800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endParaRPr lang="en-US" altLang="zh-TW" sz="2800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dirty="0" smtClean="0">
                <a:latin typeface="+mn-ea"/>
                <a:cs typeface="Times New Roman" pitchFamily="18" charset="0"/>
              </a:rPr>
              <a:t>啟動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HTTP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前需</a:t>
            </a:r>
            <a:r>
              <a:rPr lang="zh-TW" altLang="en-US" sz="2800" dirty="0">
                <a:latin typeface="+mn-ea"/>
                <a:cs typeface="Times New Roman" pitchFamily="18" charset="0"/>
              </a:rPr>
              <a:t>先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設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mine type</a:t>
            </a:r>
            <a:r>
              <a:rPr lang="zh-TW" altLang="en-US" sz="2800" dirty="0">
                <a:latin typeface="+mn-ea"/>
                <a:cs typeface="Times New Roman" pitchFamily="18" charset="0"/>
              </a:rPr>
              <a:t>，如程式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範例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:</a:t>
            </a:r>
          </a:p>
          <a:p>
            <a:pPr lvl="1"/>
            <a:r>
              <a:rPr lang="en-US" altLang="zh-TW" sz="2400" dirty="0">
                <a:latin typeface="+mn-ea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2400" dirty="0">
                <a:latin typeface="+mn-ea"/>
                <a:cs typeface="Times New Roman" pitchFamily="18" charset="0"/>
              </a:rPr>
              <a:t>("Content-type", "application/</a:t>
            </a:r>
            <a:r>
              <a:rPr lang="en-US" altLang="zh-TW" sz="2400" dirty="0" err="1">
                <a:latin typeface="+mn-ea"/>
                <a:cs typeface="Times New Roman" pitchFamily="18" charset="0"/>
              </a:rPr>
              <a:t>json+fhir</a:t>
            </a:r>
            <a:r>
              <a:rPr lang="en-US" altLang="zh-TW" sz="2400" dirty="0">
                <a:latin typeface="+mn-ea"/>
                <a:cs typeface="Times New Roman" pitchFamily="18" charset="0"/>
              </a:rPr>
              <a:t>");</a:t>
            </a:r>
          </a:p>
          <a:p>
            <a:pPr lvl="1"/>
            <a:r>
              <a:rPr lang="en-US" altLang="zh-TW" sz="2400" dirty="0" smtClean="0">
                <a:latin typeface="+mn-ea"/>
                <a:cs typeface="Times New Roman" pitchFamily="18" charset="0"/>
              </a:rPr>
              <a:t>Or:     </a:t>
            </a:r>
            <a:r>
              <a:rPr lang="en-US" altLang="zh-TW" sz="2400" dirty="0" err="1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2400" dirty="0">
                <a:latin typeface="+mn-ea"/>
                <a:cs typeface="Times New Roman" pitchFamily="18" charset="0"/>
              </a:rPr>
              <a:t>("Content-type", "application/</a:t>
            </a:r>
            <a:r>
              <a:rPr lang="en-US" altLang="zh-TW" sz="2400" dirty="0" err="1">
                <a:latin typeface="+mn-ea"/>
                <a:cs typeface="Times New Roman" pitchFamily="18" charset="0"/>
              </a:rPr>
              <a:t>xml+fhir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");</a:t>
            </a:r>
          </a:p>
          <a:p>
            <a:pPr lvl="2"/>
            <a:endParaRPr lang="en-US" altLang="zh-TW" dirty="0" smtClean="0">
              <a:latin typeface="+mn-ea"/>
              <a:cs typeface="Times New Roman" pitchFamily="18" charset="0"/>
            </a:endParaRPr>
          </a:p>
          <a:p>
            <a:endParaRPr lang="en-US" altLang="zh-TW" dirty="0">
              <a:latin typeface="+mn-ea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>
                <a:solidFill>
                  <a:srgbClr val="000000"/>
                </a:solidFill>
              </a:rPr>
              <a:t>指定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HTTP mine type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應用情境範例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新增病人</a:t>
            </a:r>
            <a:r>
              <a:rPr lang="en-US" altLang="zh-TW" dirty="0" smtClean="0"/>
              <a:t>(patient)</a:t>
            </a:r>
            <a:r>
              <a:rPr lang="zh-TW" altLang="en-US" dirty="0" smtClean="0"/>
              <a:t>、新增病人之狀況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、新增病人量測</a:t>
            </a:r>
            <a:r>
              <a:rPr lang="en-US" altLang="zh-TW" dirty="0" smtClean="0"/>
              <a:t>(observation)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查詢病人</a:t>
            </a:r>
            <a:r>
              <a:rPr lang="zh-TW" altLang="en-US" dirty="0" smtClean="0"/>
              <a:t>狀況、查詢病人量測資訊、查詢病人最近量測資訊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18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patient 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建立病人基本資料，語法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>
                <a:solidFill>
                  <a:srgbClr val="00B0F0"/>
                </a:solidFill>
              </a:rPr>
              <a:t>fhie.base.root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>
                <a:solidFill>
                  <a:srgbClr val="FF0000"/>
                </a:solidFill>
              </a:rPr>
              <a:t>Patient</a:t>
            </a:r>
          </a:p>
          <a:p>
            <a:pPr lvl="1"/>
            <a:r>
              <a:rPr lang="zh-TW" altLang="en-US" dirty="0"/>
              <a:t>創建</a:t>
            </a:r>
            <a:r>
              <a:rPr lang="zh-TW" altLang="en-US" dirty="0" smtClean="0"/>
              <a:t>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回應包含 </a:t>
            </a:r>
            <a:r>
              <a:rPr lang="en-US" altLang="zh-TW" b="1" dirty="0" smtClean="0">
                <a:solidFill>
                  <a:srgbClr val="FF0000"/>
                </a:solidFill>
              </a:rPr>
              <a:t>patient 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 URL</a:t>
            </a:r>
            <a:r>
              <a:rPr lang="zh-TW" altLang="en-US" dirty="0" smtClean="0"/>
              <a:t> 取得 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上該病人的資料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95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取得某類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的全部資料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取得指定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的某個資料</a:t>
            </a:r>
          </a:p>
          <a:p>
            <a:pPr lvl="0"/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ResorceNmae?param1=cond1&amp;param2=cond2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查詢合乎條件的資料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查詢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patient id </a:t>
            </a:r>
            <a:r>
              <a:rPr lang="zh-TW" altLang="en-US" dirty="0"/>
              <a:t>調閱病人之所有檢測資訊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調閱 </a:t>
            </a:r>
            <a:r>
              <a:rPr lang="en-US" altLang="zh-TW" dirty="0" smtClean="0"/>
              <a:t>id= </a:t>
            </a:r>
            <a:r>
              <a:rPr lang="en-US" altLang="zh-TW" dirty="0"/>
              <a:t>131394 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之病人全部之檢測資訊</a:t>
            </a:r>
            <a:endParaRPr lang="en-US" altLang="zh-TW" dirty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hapi.fhir.org/baseR4/Observation?subject=131394 </a:t>
            </a:r>
          </a:p>
          <a:p>
            <a:r>
              <a:rPr lang="zh-TW" altLang="en-US" dirty="0"/>
              <a:t>調閱 </a:t>
            </a:r>
            <a:r>
              <a:rPr lang="en-US" altLang="zh-TW" dirty="0"/>
              <a:t>id= 131394  </a:t>
            </a:r>
            <a:r>
              <a:rPr lang="zh-TW" altLang="en-US" dirty="0"/>
              <a:t>之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2019-08-01</a:t>
            </a:r>
            <a:r>
              <a:rPr lang="zh-TW" altLang="en-US" dirty="0" smtClean="0"/>
              <a:t> 之後之檢測資訊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hapi.fhir.org/baseR4/Observation?subject=131401&amp;date=ge2019-08-01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2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FHIR 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 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全部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通用查詢條件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特定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之欄位的查詢條件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參考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www.hl7.org/fhir/search.html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Resource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有許多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option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欄位，若上傳資料無此欄位，當然就無此資料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212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通用查詢條件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686424"/>
            <a:ext cx="8229600" cy="69490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需進一步整理範例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71575"/>
            <a:ext cx="83915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數值或日期查詢條件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208848"/>
            <a:ext cx="8943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7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Restful API </a:t>
            </a:r>
            <a:r>
              <a:rPr lang="zh-TW" altLang="en-US" dirty="0" smtClean="0"/>
              <a:t>概述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</a:p>
          <a:p>
            <a:pPr lvl="1"/>
            <a:r>
              <a:rPr lang="zh-TW" altLang="en-US" dirty="0" smtClean="0"/>
              <a:t>調閱資料 </a:t>
            </a:r>
            <a:r>
              <a:rPr lang="en-US" altLang="zh-TW" dirty="0" smtClean="0"/>
              <a:t>Get resource API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上傳資料 </a:t>
            </a:r>
            <a:r>
              <a:rPr lang="en-US" altLang="zh-TW" dirty="0" smtClean="0"/>
              <a:t>Post Resource API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資料調閱及查詢</a:t>
            </a:r>
            <a:r>
              <a:rPr lang="zh-TW" altLang="en-US" dirty="0"/>
              <a:t>步驟</a:t>
            </a:r>
          </a:p>
        </p:txBody>
      </p:sp>
    </p:spTree>
    <p:extLst>
      <p:ext uri="{BB962C8B-B14F-4D97-AF65-F5344CB8AC3E}">
        <p14:creationId xmlns:p14="http://schemas.microsoft.com/office/powerpoint/2010/main" val="366761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數值查詢</a:t>
            </a:r>
            <a:r>
              <a:rPr lang="zh-TW" altLang="en-US" dirty="0"/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0" y="1437719"/>
            <a:ext cx="8928993" cy="2105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61048"/>
            <a:ext cx="8124825" cy="29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2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9485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日期時間查詢</a:t>
            </a:r>
            <a:r>
              <a:rPr lang="zh-TW" altLang="en-US" dirty="0"/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37849"/>
            <a:ext cx="6120680" cy="50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665192"/>
            <a:ext cx="8229600" cy="46097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如查姓王的病人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889248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1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r>
              <a:rPr lang="zh-TW" altLang="en-US" dirty="0" smtClean="0"/>
              <a:t> 查</a:t>
            </a:r>
            <a:r>
              <a:rPr lang="zh-TW" altLang="en-US" dirty="0"/>
              <a:t>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7"/>
          </a:xfrm>
        </p:spPr>
        <p:txBody>
          <a:bodyPr/>
          <a:lstStyle/>
          <a:p>
            <a:r>
              <a:rPr lang="zh-TW" altLang="en-US" dirty="0" smtClean="0"/>
              <a:t>配合 </a:t>
            </a:r>
            <a:r>
              <a:rPr lang="en-US" altLang="zh-TW" dirty="0" smtClean="0"/>
              <a:t>WADO 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2816"/>
            <a:ext cx="8730716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4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URL </a:t>
            </a:r>
            <a:r>
              <a:rPr lang="zh-TW" altLang="en-US" dirty="0"/>
              <a:t>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The first line is a request to find any value set with the exact </a:t>
            </a:r>
            <a:r>
              <a:rPr lang="en-US" altLang="zh-TW" dirty="0" err="1"/>
              <a:t>url</a:t>
            </a:r>
            <a:r>
              <a:rPr lang="en-US" altLang="zh-TW" dirty="0"/>
              <a:t> "http://acme.org/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ValueSet</a:t>
            </a:r>
            <a:r>
              <a:rPr lang="en-US" altLang="zh-TW" dirty="0"/>
              <a:t>/123"</a:t>
            </a:r>
          </a:p>
          <a:p>
            <a:r>
              <a:rPr lang="en-US" altLang="zh-TW" dirty="0"/>
              <a:t>The second line performs a search that will return any value sets that have a URL that starts with "http://acme.org/</a:t>
            </a:r>
            <a:r>
              <a:rPr lang="en-US" altLang="zh-TW" dirty="0" err="1"/>
              <a:t>fhir</a:t>
            </a:r>
            <a:r>
              <a:rPr lang="en-US" altLang="zh-TW" dirty="0"/>
              <a:t>/"</a:t>
            </a:r>
          </a:p>
          <a:p>
            <a:r>
              <a:rPr lang="en-US" altLang="zh-TW" dirty="0"/>
              <a:t>The third line shows the converse - search for any value set above a given specific URL. This will match on any value set with the specified URL, but also on http://acme.org/ValueSet/123. Note that there are not many use cases where :above is useful as compared to the :below search</a:t>
            </a:r>
          </a:p>
          <a:p>
            <a:r>
              <a:rPr lang="en-US" altLang="zh-TW" dirty="0"/>
              <a:t>The fourth line shows an example of searching by an OID. Note that the :above and :below modifiers only apply to URLs, and not URNS such as OIDs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89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identifier </a:t>
            </a:r>
            <a:r>
              <a:rPr lang="zh-TW" altLang="en-US" dirty="0" smtClean="0"/>
              <a:t>查詢條</a:t>
            </a:r>
            <a:r>
              <a:rPr lang="zh-TW" altLang="en-US" dirty="0"/>
              <a:t>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病人身分證號範例</a:t>
            </a:r>
            <a:endParaRPr lang="en-US" altLang="zh-TW" dirty="0" smtClean="0"/>
          </a:p>
          <a:p>
            <a:pPr lvl="1"/>
            <a:r>
              <a:rPr lang="en-US" altLang="zh-TW" dirty="0"/>
              <a:t>&lt;Patient&gt;</a:t>
            </a:r>
          </a:p>
          <a:p>
            <a:pPr lvl="1"/>
            <a:r>
              <a:rPr lang="en-US" altLang="zh-TW" dirty="0"/>
              <a:t>         &lt;identifier&gt;</a:t>
            </a:r>
          </a:p>
          <a:p>
            <a:pPr lvl="1"/>
            <a:r>
              <a:rPr lang="en-US" altLang="zh-TW" dirty="0"/>
              <a:t>          &lt;use value="usual" /&gt;</a:t>
            </a:r>
          </a:p>
          <a:p>
            <a:pPr lvl="1"/>
            <a:r>
              <a:rPr lang="en-US" altLang="zh-TW" dirty="0"/>
              <a:t>          &lt;system value="</a:t>
            </a:r>
            <a:r>
              <a:rPr lang="zh-TW" altLang="en-US" dirty="0"/>
              <a:t>身分證字號</a:t>
            </a:r>
            <a:r>
              <a:rPr lang="en-US" altLang="zh-TW" dirty="0"/>
              <a:t>" /&gt;</a:t>
            </a:r>
          </a:p>
          <a:p>
            <a:pPr lvl="1"/>
            <a:r>
              <a:rPr lang="en-US" altLang="zh-TW" dirty="0"/>
              <a:t>          &lt;value value="V1223456111" /&gt;</a:t>
            </a:r>
          </a:p>
          <a:p>
            <a:pPr lvl="1"/>
            <a:r>
              <a:rPr lang="en-US" altLang="zh-TW" dirty="0" smtClean="0"/>
              <a:t>&lt;/</a:t>
            </a:r>
            <a:r>
              <a:rPr lang="en-US" altLang="zh-TW" dirty="0"/>
              <a:t>identifier&gt;</a:t>
            </a:r>
          </a:p>
          <a:p>
            <a:pPr lvl="1"/>
            <a:r>
              <a:rPr lang="en-US" altLang="zh-TW" dirty="0"/>
              <a:t>        &lt;name&gt;</a:t>
            </a:r>
          </a:p>
          <a:p>
            <a:pPr lvl="1"/>
            <a:r>
              <a:rPr lang="en-US" altLang="zh-TW" dirty="0"/>
              <a:t>          &lt;text value="</a:t>
            </a:r>
            <a:r>
              <a:rPr lang="zh-TW" altLang="en-US" dirty="0"/>
              <a:t>黃小明</a:t>
            </a:r>
            <a:r>
              <a:rPr lang="en-US" altLang="zh-TW" dirty="0"/>
              <a:t>"/&gt;</a:t>
            </a:r>
          </a:p>
          <a:p>
            <a:pPr lvl="1"/>
            <a:r>
              <a:rPr lang="en-US" altLang="zh-TW" dirty="0"/>
              <a:t>        &lt;/name&gt;</a:t>
            </a:r>
          </a:p>
          <a:p>
            <a:pPr lvl="1"/>
            <a:r>
              <a:rPr lang="en-US" altLang="zh-TW" dirty="0"/>
              <a:t>        &lt;gender value="male"/&gt;</a:t>
            </a:r>
          </a:p>
          <a:p>
            <a:pPr lvl="1"/>
            <a:r>
              <a:rPr lang="en-US" altLang="zh-TW" dirty="0"/>
              <a:t>        &lt;</a:t>
            </a:r>
            <a:r>
              <a:rPr lang="en-US" altLang="zh-TW" dirty="0" err="1"/>
              <a:t>birthDate</a:t>
            </a:r>
            <a:r>
              <a:rPr lang="en-US" altLang="zh-TW" dirty="0"/>
              <a:t> value="1970-01-01" /&gt;</a:t>
            </a:r>
          </a:p>
          <a:p>
            <a:pPr lvl="1"/>
            <a:r>
              <a:rPr lang="en-US" altLang="zh-TW" dirty="0" smtClean="0"/>
              <a:t>&lt;/</a:t>
            </a:r>
            <a:r>
              <a:rPr lang="en-US" altLang="zh-TW" dirty="0"/>
              <a:t>Patient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上傳及使用 </a:t>
            </a:r>
            <a:r>
              <a:rPr lang="en-US" altLang="zh-TW" dirty="0" smtClean="0"/>
              <a:t>identifier </a:t>
            </a:r>
            <a:r>
              <a:rPr lang="zh-TW" altLang="en-US" dirty="0" smtClean="0"/>
              <a:t>查資料</a:t>
            </a:r>
            <a:endParaRPr lang="en-US" altLang="zh-TW" dirty="0" smtClean="0"/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 smtClean="0"/>
              <a:t>Patient?identifier</a:t>
            </a:r>
            <a:r>
              <a:rPr lang="en-US" altLang="zh-TW" dirty="0" smtClean="0"/>
              <a:t>=V1223456111</a:t>
            </a:r>
          </a:p>
          <a:p>
            <a:r>
              <a:rPr lang="zh-TW" altLang="en-US" dirty="0" smtClean="0"/>
              <a:t>查詢某種問題的資料</a:t>
            </a:r>
            <a:endParaRPr lang="en-US" altLang="zh-TW" dirty="0"/>
          </a:p>
          <a:p>
            <a:pPr lvl="1"/>
            <a:r>
              <a:rPr lang="en-US" altLang="zh-TW" dirty="0"/>
              <a:t> GET [base]/</a:t>
            </a:r>
            <a:r>
              <a:rPr lang="en-US" altLang="zh-TW" dirty="0" err="1"/>
              <a:t>Condition?code</a:t>
            </a:r>
            <a:r>
              <a:rPr lang="en-US" altLang="zh-TW" dirty="0"/>
              <a:t>=http://acme.org/conditions/codes|ha125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04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基於 </a:t>
            </a:r>
            <a:r>
              <a:rPr lang="en-US" altLang="zh-TW" dirty="0" smtClean="0"/>
              <a:t>reference </a:t>
            </a:r>
            <a:r>
              <a:rPr lang="zh-TW" altLang="en-US" dirty="0" smtClean="0"/>
              <a:t>之查詢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中之 </a:t>
            </a:r>
            <a:r>
              <a:rPr lang="en-US" altLang="zh-TW" dirty="0" smtClean="0"/>
              <a:t>reference </a:t>
            </a:r>
            <a:r>
              <a:rPr lang="zh-TW" altLang="en-US" dirty="0" smtClean="0"/>
              <a:t>欄位做搜尋，例如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GET </a:t>
            </a:r>
            <a:r>
              <a:rPr lang="en-US" altLang="zh-TW" dirty="0"/>
              <a:t>[base]/</a:t>
            </a:r>
            <a:r>
              <a:rPr lang="en-US" altLang="zh-TW" dirty="0" err="1" smtClean="0"/>
              <a:t>Observation?subject</a:t>
            </a:r>
            <a:r>
              <a:rPr lang="en-US" altLang="zh-TW" dirty="0" smtClean="0"/>
              <a:t>=Patient/23</a:t>
            </a:r>
          </a:p>
          <a:p>
            <a:pPr lvl="1"/>
            <a:r>
              <a:rPr lang="en-US" altLang="zh-TW" dirty="0" smtClean="0"/>
              <a:t>GET </a:t>
            </a:r>
            <a:r>
              <a:rPr lang="en-US" altLang="zh-TW" dirty="0"/>
              <a:t>[base]/</a:t>
            </a:r>
            <a:r>
              <a:rPr lang="en-US" altLang="zh-TW" dirty="0" err="1" smtClean="0"/>
              <a:t>Observation?subject:Patient</a:t>
            </a:r>
            <a:r>
              <a:rPr lang="en-US" altLang="zh-TW" dirty="0" smtClean="0"/>
              <a:t>=23</a:t>
            </a:r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/>
              <a:t>Observation?subject:identifier</a:t>
            </a:r>
            <a:r>
              <a:rPr lang="en-US" altLang="zh-TW" dirty="0"/>
              <a:t>=http://</a:t>
            </a:r>
            <a:r>
              <a:rPr lang="en-US" altLang="zh-TW" dirty="0" smtClean="0"/>
              <a:t>acme.org/fhir/identifier/mrn|123456</a:t>
            </a:r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 smtClean="0"/>
              <a:t>Observation?subject:identifier</a:t>
            </a:r>
            <a:r>
              <a:rPr lang="en-US" altLang="zh-TW" dirty="0" smtClean="0"/>
              <a:t>=123456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28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進階查詢 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References and Versions </a:t>
            </a:r>
          </a:p>
          <a:p>
            <a:r>
              <a:rPr lang="en-US" altLang="zh-TW" dirty="0" smtClean="0"/>
              <a:t>Searching </a:t>
            </a:r>
            <a:r>
              <a:rPr lang="en-US" altLang="zh-TW" dirty="0"/>
              <a:t>Hierarchies </a:t>
            </a:r>
            <a:endParaRPr lang="en-US" altLang="zh-TW" dirty="0" smtClean="0"/>
          </a:p>
          <a:p>
            <a:r>
              <a:rPr lang="en-US" altLang="zh-TW" dirty="0"/>
              <a:t>Chained parameters </a:t>
            </a:r>
          </a:p>
          <a:p>
            <a:r>
              <a:rPr lang="en-US" altLang="zh-TW" dirty="0"/>
              <a:t>Reverse Chaining </a:t>
            </a:r>
            <a:endParaRPr lang="en-US" altLang="zh-TW" dirty="0" smtClean="0"/>
          </a:p>
          <a:p>
            <a:r>
              <a:rPr lang="en-US" altLang="zh-TW" dirty="0"/>
              <a:t>Composite Search </a:t>
            </a:r>
            <a:r>
              <a:rPr lang="en-US" altLang="zh-TW" dirty="0" smtClean="0"/>
              <a:t>Parameters</a:t>
            </a:r>
          </a:p>
          <a:p>
            <a:r>
              <a:rPr lang="en-US" altLang="zh-TW" dirty="0"/>
              <a:t> Handling Missing Data </a:t>
            </a:r>
            <a:endParaRPr lang="en-US" altLang="zh-TW" dirty="0" smtClean="0"/>
          </a:p>
          <a:p>
            <a:r>
              <a:rPr lang="en-US" altLang="zh-TW" dirty="0"/>
              <a:t>Escaping Search Parameters </a:t>
            </a:r>
          </a:p>
          <a:p>
            <a:r>
              <a:rPr lang="zh-TW" altLang="en-US" dirty="0" smtClean="0"/>
              <a:t>需進一步整理測試範例，並驗證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是否支援</a:t>
            </a:r>
            <a:endParaRPr lang="en-US" altLang="zh-TW" dirty="0" smtClean="0"/>
          </a:p>
          <a:p>
            <a:r>
              <a:rPr lang="zh-TW" altLang="en-US" dirty="0" smtClean="0"/>
              <a:t>實際</a:t>
            </a:r>
            <a:r>
              <a:rPr lang="zh-TW" altLang="en-US" dirty="0"/>
              <a:t>應用</a:t>
            </a:r>
            <a:r>
              <a:rPr lang="zh-TW" altLang="en-US" dirty="0" smtClean="0"/>
              <a:t>情境，並非需支援全部之查詢條件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044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進階查詢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Searching by list </a:t>
            </a:r>
            <a:endParaRPr lang="en-US" altLang="zh-TW" dirty="0" smtClean="0"/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/>
              <a:t>Patient?_</a:t>
            </a:r>
            <a:r>
              <a:rPr lang="en-US" altLang="zh-TW" dirty="0" err="1" smtClean="0"/>
              <a:t>list</a:t>
            </a:r>
            <a:r>
              <a:rPr lang="en-US" altLang="zh-TW" dirty="0" smtClean="0"/>
              <a:t>=42</a:t>
            </a:r>
          </a:p>
          <a:p>
            <a:r>
              <a:rPr lang="en-US" altLang="zh-TW" dirty="0"/>
              <a:t> Advanced filtering </a:t>
            </a:r>
            <a:endParaRPr lang="en-US" altLang="zh-TW" dirty="0" smtClean="0"/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/>
              <a:t>Observation?code</a:t>
            </a:r>
            <a:r>
              <a:rPr lang="en-US" altLang="zh-TW" dirty="0"/>
              <a:t>=http://</a:t>
            </a:r>
            <a:r>
              <a:rPr lang="en-US" altLang="zh-TW" dirty="0" smtClean="0"/>
              <a:t>loinc.org|1234-5&amp;subject.name=peter</a:t>
            </a:r>
          </a:p>
          <a:p>
            <a:r>
              <a:rPr lang="en-US" altLang="zh-TW" dirty="0"/>
              <a:t>Page Count</a:t>
            </a:r>
          </a:p>
        </p:txBody>
      </p:sp>
    </p:spTree>
    <p:extLst>
      <p:ext uri="{BB962C8B-B14F-4D97-AF65-F5344CB8AC3E}">
        <p14:creationId xmlns:p14="http://schemas.microsoft.com/office/powerpoint/2010/main" val="37244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</a:t>
            </a:r>
            <a:r>
              <a:rPr lang="zh-TW" altLang="en-US" dirty="0"/>
              <a:t>用查詢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如何設定查詢參數</a:t>
            </a:r>
            <a:endParaRPr lang="en-US" altLang="zh-TW" dirty="0" smtClean="0"/>
          </a:p>
          <a:p>
            <a:pPr lvl="1"/>
            <a:r>
              <a:rPr lang="zh-TW" altLang="en-US" dirty="0"/>
              <a:t>參考 </a:t>
            </a:r>
            <a:r>
              <a:rPr lang="en-US" altLang="zh-TW" dirty="0"/>
              <a:t>resources Search Parameters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參數有誤時，測試網站會回應查詢參數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603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API 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基於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HTTPs</a:t>
            </a:r>
            <a:r>
              <a:rPr lang="zh-TW" altLang="en-US" dirty="0" smtClean="0"/>
              <a:t> 傳輸資料</a:t>
            </a:r>
            <a:endParaRPr lang="en-US" altLang="zh-TW" dirty="0" smtClean="0"/>
          </a:p>
          <a:p>
            <a:r>
              <a:rPr lang="zh-TW" altLang="en-US" dirty="0" smtClean="0"/>
              <a:t>有一致之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action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風格</a:t>
            </a:r>
            <a:r>
              <a:rPr lang="en-US" altLang="zh-TW" dirty="0" smtClean="0"/>
              <a:t>(Restful style)</a:t>
            </a:r>
          </a:p>
          <a:p>
            <a:r>
              <a:rPr lang="en-US" altLang="zh-TW" dirty="0" smtClean="0"/>
              <a:t>Action :post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delete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developer.mozilla.org/zh-TW/docs/Web/HTTP/Methods</a:t>
            </a:r>
            <a:endParaRPr lang="en-US" altLang="zh-TW" dirty="0" smtClean="0"/>
          </a:p>
          <a:p>
            <a:r>
              <a:rPr lang="en-US" altLang="zh-TW" dirty="0" smtClean="0"/>
              <a:t>Restful URL</a:t>
            </a:r>
            <a:r>
              <a:rPr lang="zh-TW" altLang="en-US" dirty="0" smtClean="0"/>
              <a:t>，如取得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123 </a:t>
            </a:r>
            <a:r>
              <a:rPr lang="zh-TW" altLang="en-US" dirty="0" smtClean="0"/>
              <a:t>之病人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建議</a:t>
            </a:r>
            <a:r>
              <a:rPr lang="en-US" altLang="zh-TW" dirty="0"/>
              <a:t>: </a:t>
            </a:r>
            <a:r>
              <a:rPr lang="en-US" altLang="zh-TW" dirty="0" err="1" smtClean="0">
                <a:solidFill>
                  <a:srgbClr val="FF0000"/>
                </a:solidFill>
              </a:rPr>
              <a:t>ServiceRoot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rgbClr val="7030A0"/>
                </a:solidFill>
              </a:rPr>
              <a:t>Patient</a:t>
            </a:r>
            <a:r>
              <a:rPr lang="en-US" altLang="zh-TW" dirty="0" smtClean="0"/>
              <a:t>/123</a:t>
            </a:r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網站根目錄</a:t>
            </a:r>
            <a:r>
              <a:rPr lang="en-US" altLang="zh-TW" dirty="0" smtClean="0"/>
              <a:t>/</a:t>
            </a:r>
            <a:r>
              <a:rPr lang="zh-TW" altLang="en-US" b="1" dirty="0" smtClean="0">
                <a:solidFill>
                  <a:srgbClr val="7030A0"/>
                </a:solidFill>
              </a:rPr>
              <a:t>資料名稱</a:t>
            </a:r>
            <a:r>
              <a:rPr lang="en-US" altLang="zh-TW" dirty="0" smtClean="0"/>
              <a:t>/id</a:t>
            </a:r>
          </a:p>
          <a:p>
            <a:pPr lvl="2"/>
            <a:r>
              <a:rPr lang="zh-TW" altLang="en-US" dirty="0" smtClean="0"/>
              <a:t>風格統</a:t>
            </a:r>
            <a:r>
              <a:rPr lang="zh-TW" altLang="en-US" dirty="0"/>
              <a:t>一</a:t>
            </a:r>
            <a:endParaRPr lang="en-US" altLang="zh-TW" dirty="0"/>
          </a:p>
          <a:p>
            <a:pPr lvl="1"/>
            <a:r>
              <a:rPr lang="zh-TW" altLang="en-US" dirty="0"/>
              <a:t>不建議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err="1" smtClean="0"/>
              <a:t>ServiceRoot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api?type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patient&amp;id</a:t>
            </a:r>
            <a:r>
              <a:rPr lang="en-US" altLang="zh-TW" dirty="0" smtClean="0"/>
              <a:t>=23  or /</a:t>
            </a:r>
            <a:r>
              <a:rPr lang="en-US" altLang="zh-TW" dirty="0" err="1" smtClean="0"/>
              <a:t>getPatient.aspx?pid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err="1" smtClean="0"/>
              <a:t>ServiceRoot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api?type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user&amp;id</a:t>
            </a:r>
            <a:r>
              <a:rPr lang="en-US" altLang="zh-TW" dirty="0" smtClean="0"/>
              <a:t>=23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88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14290"/>
            <a:ext cx="8677628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2" name="Group 5"/>
          <p:cNvGrpSpPr/>
          <p:nvPr/>
        </p:nvGrpSpPr>
        <p:grpSpPr>
          <a:xfrm>
            <a:off x="4611513" y="3042142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10"/>
            <p:cNvSpPr txBox="1"/>
            <p:nvPr/>
          </p:nvSpPr>
          <p:spPr>
            <a:xfrm>
              <a:off x="4211960" y="3563652"/>
              <a:ext cx="1400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Diagnostic</a:t>
              </a:r>
            </a:p>
            <a:p>
              <a:pPr algn="ctr"/>
              <a:endParaRPr lang="en-US" sz="20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Report</a:t>
              </a:r>
              <a:endParaRPr lang="en-CA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3027338" y="3071760"/>
            <a:ext cx="1901825" cy="1577975"/>
            <a:chOff x="2267744" y="3284984"/>
            <a:chExt cx="1901825" cy="1577975"/>
          </a:xfrm>
        </p:grpSpPr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4323482" y="4581131"/>
            <a:ext cx="1901825" cy="1577975"/>
            <a:chOff x="3923928" y="5013176"/>
            <a:chExt cx="1901825" cy="157797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0"/>
            <p:cNvSpPr txBox="1"/>
            <p:nvPr/>
          </p:nvSpPr>
          <p:spPr>
            <a:xfrm>
              <a:off x="4169568" y="5517232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</a:endParaRPr>
            </a:p>
            <a:p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4293865" y="1796821"/>
            <a:ext cx="1901825" cy="1577975"/>
            <a:chOff x="3895115" y="1724725"/>
            <a:chExt cx="1901825" cy="1577975"/>
          </a:xfrm>
        </p:grpSpPr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21"/>
            <p:cNvSpPr txBox="1"/>
            <p:nvPr/>
          </p:nvSpPr>
          <p:spPr>
            <a:xfrm>
              <a:off x="4130393" y="2348794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1475658" y="2813445"/>
            <a:ext cx="1944217" cy="2535765"/>
            <a:chOff x="752082" y="3284984"/>
            <a:chExt cx="1638667" cy="1901825"/>
          </a:xfrm>
        </p:grpSpPr>
        <p:pic>
          <p:nvPicPr>
            <p:cNvPr id="1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3"/>
            <p:cNvSpPr txBox="1"/>
            <p:nvPr/>
          </p:nvSpPr>
          <p:spPr>
            <a:xfrm>
              <a:off x="752082" y="3962675"/>
              <a:ext cx="127679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Organization</a:t>
              </a:r>
            </a:p>
            <a:p>
              <a:pPr algn="ctr"/>
              <a:endParaRPr lang="en-US" sz="11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1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6273" y="1611950"/>
            <a:ext cx="9246248" cy="5115019"/>
            <a:chOff x="179512" y="1071551"/>
            <a:chExt cx="9246247" cy="3836265"/>
          </a:xfrm>
        </p:grpSpPr>
        <p:sp>
          <p:nvSpPr>
            <p:cNvPr id="21" name="TextBox 9"/>
            <p:cNvSpPr txBox="1"/>
            <p:nvPr/>
          </p:nvSpPr>
          <p:spPr>
            <a:xfrm rot="918092">
              <a:off x="404728" y="1630444"/>
              <a:ext cx="394300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nhi</a:t>
              </a:r>
              <a:r>
                <a:rPr lang="en-US" sz="2000" dirty="0" smtClean="0">
                  <a:solidFill>
                    <a:srgbClr val="636360"/>
                  </a:solidFill>
                </a:rPr>
                <a:t>/Patient/223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357686" y="4607733"/>
              <a:ext cx="4300664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moh.govt.nz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/Practitioner/87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250754" y="2704370"/>
              <a:ext cx="51750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http://lab.hospitalA.org/DiagnosticReport/4445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572000" y="1071551"/>
              <a:ext cx="468108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http://lab.hospitalA.org/Observation/3ff27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179512" y="3999859"/>
              <a:ext cx="4263796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/Organization/1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www.hl7.org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http.html</a:t>
            </a:r>
            <a:endParaRPr lang="en-US" altLang="zh-TW" dirty="0" smtClean="0"/>
          </a:p>
          <a:p>
            <a:r>
              <a:rPr lang="en-US" altLang="zh-TW" dirty="0"/>
              <a:t>RESTful </a:t>
            </a:r>
            <a:r>
              <a:rPr lang="en-US" altLang="zh-TW" dirty="0" smtClean="0"/>
              <a:t>API</a:t>
            </a:r>
          </a:p>
          <a:p>
            <a:pPr lvl="1"/>
            <a:r>
              <a:rPr lang="en-US" altLang="zh-TW" dirty="0"/>
              <a:t>https://www.hl7.org/fhir/http.html</a:t>
            </a:r>
          </a:p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search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www.hl7.org</a:t>
            </a:r>
            <a:r>
              <a:rPr lang="en-US" altLang="zh-TW" dirty="0"/>
              <a:t>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search.html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資料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6643930" y="2206332"/>
            <a:ext cx="1146468" cy="3135649"/>
            <a:chOff x="6142476" y="2500306"/>
            <a:chExt cx="1146468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10711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8867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11464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10534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458267" y="1114008"/>
            <a:ext cx="7285332" cy="830997"/>
            <a:chOff x="214282" y="1383557"/>
            <a:chExt cx="728533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214282" y="1383557"/>
              <a:ext cx="6084748" cy="830997"/>
              <a:chOff x="214282" y="1383557"/>
              <a:chExt cx="6084748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55988" cy="499272"/>
                <a:chOff x="1643042" y="1571612"/>
                <a:chExt cx="4655988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7812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132921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4411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214282" y="1383557"/>
                <a:ext cx="141417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357955" y="1571612"/>
              <a:ext cx="1141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prstClr val="white">
                      <a:lumMod val="65000"/>
                    </a:prst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prstClr val="white">
                    <a:lumMod val="65000"/>
                  </a:prst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自有風格 </a:t>
            </a:r>
            <a:r>
              <a:rPr lang="en-US" altLang="zh-TW" dirty="0" smtClean="0">
                <a:solidFill>
                  <a:srgbClr val="FF0000"/>
                </a:solidFill>
              </a:rPr>
              <a:t>API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Restful API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自有風格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每個人設計的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風格可能不同，</a:t>
            </a:r>
            <a:r>
              <a:rPr lang="en-US" altLang="zh-TW" dirty="0" smtClean="0"/>
              <a:t>e.g.</a:t>
            </a:r>
          </a:p>
          <a:p>
            <a:pPr lvl="2"/>
            <a:r>
              <a:rPr lang="zh-TW" altLang="en-US" dirty="0"/>
              <a:t>新增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post     /newPatient.aspx</a:t>
            </a:r>
          </a:p>
          <a:p>
            <a:pPr lvl="2"/>
            <a:r>
              <a:rPr lang="zh-TW" altLang="en-US" dirty="0"/>
              <a:t>查詢所有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get   /allPatient.aspx</a:t>
            </a:r>
          </a:p>
          <a:p>
            <a:pPr lvl="2"/>
            <a:r>
              <a:rPr lang="zh-TW" altLang="en-US" dirty="0"/>
              <a:t>更新病人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post   /</a:t>
            </a:r>
            <a:r>
              <a:rPr lang="en-US" altLang="zh-TW" dirty="0" err="1" smtClean="0"/>
              <a:t>upPatient.aspx?pid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smtClean="0"/>
              <a:t>....</a:t>
            </a:r>
          </a:p>
          <a:p>
            <a:pPr lvl="1"/>
            <a:r>
              <a:rPr lang="zh-TW" altLang="en-US" dirty="0"/>
              <a:t>每</a:t>
            </a:r>
            <a:r>
              <a:rPr lang="zh-TW" altLang="en-US" dirty="0" smtClean="0"/>
              <a:t>個人設計之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/>
              <a:t>語法</a:t>
            </a:r>
            <a:r>
              <a:rPr lang="zh-TW" altLang="en-US" dirty="0" smtClean="0"/>
              <a:t>及風格不一，造成使用上的困擾</a:t>
            </a:r>
            <a:endParaRPr lang="en-US" altLang="zh-TW" dirty="0" smtClean="0"/>
          </a:p>
          <a:p>
            <a:r>
              <a:rPr lang="en-US" altLang="zh-TW" dirty="0" smtClean="0"/>
              <a:t>Restful : </a:t>
            </a:r>
            <a:r>
              <a:rPr lang="zh-TW" altLang="en-US" dirty="0" smtClean="0"/>
              <a:t>資料</a:t>
            </a:r>
            <a:r>
              <a:rPr lang="zh-TW" altLang="en-US" dirty="0"/>
              <a:t>的增修改查有一致的 </a:t>
            </a:r>
            <a:r>
              <a:rPr lang="en-US" altLang="zh-TW" dirty="0" smtClean="0"/>
              <a:t>style</a:t>
            </a:r>
          </a:p>
          <a:p>
            <a:pPr lvl="1"/>
            <a:r>
              <a:rPr lang="en-US" altLang="zh-TW" dirty="0" smtClean="0"/>
              <a:t>Ref: https</a:t>
            </a:r>
            <a:r>
              <a:rPr lang="en-US" altLang="zh-TW" dirty="0"/>
              <a:t>://</a:t>
            </a:r>
            <a:r>
              <a:rPr lang="en-US" altLang="zh-TW" dirty="0" err="1"/>
              <a:t>progressbar.tw</a:t>
            </a:r>
            <a:r>
              <a:rPr lang="en-US" altLang="zh-TW" dirty="0"/>
              <a:t>/posts/53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國際大廠也都支援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不再自訂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，避免造成健康醫療用戶的困擾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58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463019" y="1412776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POST </a:t>
            </a:r>
            <a:r>
              <a:rPr lang="en-US" altLang="zh-TW" sz="2800" dirty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fhir.base.root/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</a:t>
            </a:r>
            <a:r>
              <a:rPr lang="en-US" altLang="zh-TW" sz="2800" b="1" dirty="0" err="1" smtClean="0">
                <a:latin typeface="+mn-ea"/>
                <a:cs typeface="Times New Roman" pitchFamily="18" charset="0"/>
              </a:rPr>
              <a:t>ResourceName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指定要新增哪種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HTTP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post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上傳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 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例如新增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Organization(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組織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Patient(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病人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Observation(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量測資料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等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注意事項</a:t>
            </a:r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上傳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資料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格式的正確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性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上傳的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中若有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reference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到其他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，被參考的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resources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必須存在 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API—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新增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smtClean="0">
                <a:solidFill>
                  <a:srgbClr val="00B0F0"/>
                </a:solidFill>
              </a:rPr>
              <a:t>fhir.base.root/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Condition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condition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調閱病人之所有狀況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67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新增病人的檢測資訊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Observation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observation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調閱病人之所有檢測資訊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可搭配日期做查詢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22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1228</Words>
  <Application>Microsoft Office PowerPoint</Application>
  <PresentationFormat>如螢幕大小 (4:3)</PresentationFormat>
  <Paragraphs>209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Times New Roman</vt:lpstr>
      <vt:lpstr>Office 佈景主題</vt:lpstr>
      <vt:lpstr>1_Office 佈景主題</vt:lpstr>
      <vt:lpstr>FHIR API</vt:lpstr>
      <vt:lpstr>課程大綱 </vt:lpstr>
      <vt:lpstr>Restful API 概述</vt:lpstr>
      <vt:lpstr>FHIR API--增修改查各種 resources</vt:lpstr>
      <vt:lpstr>自有風格 API  VS Restful API</vt:lpstr>
      <vt:lpstr>國際大廠也都支援 FHIR API</vt:lpstr>
      <vt:lpstr>FHIR API—新增 resources</vt:lpstr>
      <vt:lpstr>新增病人的狀況</vt:lpstr>
      <vt:lpstr>新增病人的檢測資訊</vt:lpstr>
      <vt:lpstr>FHIR API--修改 各種 resources</vt:lpstr>
      <vt:lpstr>FHIR API—刪除  resources</vt:lpstr>
      <vt:lpstr>指定HTTP mine type</vt:lpstr>
      <vt:lpstr>應用情境範例</vt:lpstr>
      <vt:lpstr>新增 patient resource</vt:lpstr>
      <vt:lpstr>FHIR API--查詢各種 resources</vt:lpstr>
      <vt:lpstr>使用 patient id 調閱病人之所有檢測資訊</vt:lpstr>
      <vt:lpstr>FHIR search 查詢條件</vt:lpstr>
      <vt:lpstr>通用查詢條件</vt:lpstr>
      <vt:lpstr>數值或日期查詢條件</vt:lpstr>
      <vt:lpstr>數值查詢範例</vt:lpstr>
      <vt:lpstr>日期時間查詢範例</vt:lpstr>
      <vt:lpstr>字串查詢條件</vt:lpstr>
      <vt:lpstr>URL 查詢</vt:lpstr>
      <vt:lpstr>URL 查詢</vt:lpstr>
      <vt:lpstr>token 及 identifier 查詢條件</vt:lpstr>
      <vt:lpstr>基於 reference 之查詢</vt:lpstr>
      <vt:lpstr>進階查詢  1</vt:lpstr>
      <vt:lpstr>進階查詢 2</vt:lpstr>
      <vt:lpstr>可用查詢參數</vt:lpstr>
      <vt:lpstr>It’s all about combining resources . . 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chhsiao</cp:lastModifiedBy>
  <cp:revision>647</cp:revision>
  <dcterms:created xsi:type="dcterms:W3CDTF">2018-01-24T01:28:29Z</dcterms:created>
  <dcterms:modified xsi:type="dcterms:W3CDTF">2020-07-08T08:57:21Z</dcterms:modified>
</cp:coreProperties>
</file>