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61" r:id="rId3"/>
    <p:sldId id="258" r:id="rId4"/>
    <p:sldId id="270" r:id="rId5"/>
    <p:sldId id="276" r:id="rId6"/>
    <p:sldId id="277" r:id="rId7"/>
    <p:sldId id="271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21" autoAdjust="0"/>
  </p:normalViewPr>
  <p:slideViewPr>
    <p:cSldViewPr snapToGrid="0">
      <p:cViewPr varScale="1">
        <p:scale>
          <a:sx n="67" d="100"/>
          <a:sy n="67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8C059-ED70-4B6C-87BE-49D34989BF07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9BD8-3364-4178-879C-B8B78261A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3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35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四個情境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生理信號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病理影像與標記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護理照護計畫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(care Plan)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醫學影像影像與標記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(FHIR + DICOMWeb)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1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7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44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9BD8-3364-4178-879C-B8B78261AC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2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5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27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9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7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8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2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B1FB-0C99-4463-985D-2D277C420CF2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9C1-EA2A-495C-A71A-B1E87D4F9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3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204CD36-5BCD-4A1B-9F8E-A66F26AFD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MI-TW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測說明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EF2BBDA-09E6-4521-844A-32F84687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52509"/>
            <a:ext cx="6858000" cy="1655762"/>
          </a:xfrm>
        </p:spPr>
        <p:txBody>
          <a:bodyPr/>
          <a:lstStyle/>
          <a:p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連中岳 蕭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嘉宏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BD8F0-9702-4D9F-B2FF-AADFC44B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主題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個人資料及健康紀錄標準化互通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69935-135E-40E2-9F0F-DDE3E59C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4335"/>
            <a:ext cx="7886700" cy="17108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 Patient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個人基本資料互通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</a:t>
            </a:r>
            <a:r>
              <a:rPr lang="zh-TW" altLang="en-US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Vital </a:t>
            </a:r>
            <a:r>
              <a:rPr lang="en-US" altLang="zh-TW" u="sng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signs </a:t>
            </a:r>
            <a:r>
              <a:rPr lang="en-US" altLang="zh-TW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生理量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數據互通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 Medication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藥物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處方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及用藥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 Imaging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標記互通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608F5-09B9-4BFC-BA46-7B50B43E6547}"/>
              </a:ext>
            </a:extLst>
          </p:cNvPr>
          <p:cNvSpPr/>
          <p:nvPr/>
        </p:nvSpPr>
        <p:spPr>
          <a:xfrm rot="10800000" flipV="1">
            <a:off x="3106993" y="3598600"/>
            <a:ext cx="1268361" cy="661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FHIR Server</a:t>
            </a:r>
            <a:endParaRPr lang="zh-TW" altLang="en-US" dirty="0"/>
          </a:p>
        </p:txBody>
      </p:sp>
      <p:pic>
        <p:nvPicPr>
          <p:cNvPr id="6" name="圖形 5" descr="資料庫">
            <a:extLst>
              <a:ext uri="{FF2B5EF4-FFF2-40B4-BE49-F238E27FC236}">
                <a16:creationId xmlns:a16="http://schemas.microsoft.com/office/drawing/2014/main" id="{1D39A331-896A-40E2-AD78-19BDF768D04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735" y="3463664"/>
            <a:ext cx="914400" cy="914400"/>
          </a:xfrm>
          <a:prstGeom prst="rect">
            <a:avLst/>
          </a:prstGeom>
        </p:spPr>
      </p:pic>
      <p:pic>
        <p:nvPicPr>
          <p:cNvPr id="8" name="圖形 7" descr="智慧型手機">
            <a:extLst>
              <a:ext uri="{FF2B5EF4-FFF2-40B4-BE49-F238E27FC236}">
                <a16:creationId xmlns:a16="http://schemas.microsoft.com/office/drawing/2014/main" id="{3069C6D2-411E-4CA6-86A1-FA01C27A2E8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871" y="5512104"/>
            <a:ext cx="914400" cy="914400"/>
          </a:xfrm>
          <a:prstGeom prst="rect">
            <a:avLst/>
          </a:prstGeom>
        </p:spPr>
      </p:pic>
      <p:pic>
        <p:nvPicPr>
          <p:cNvPr id="10" name="圖形 9" descr="程式設計師">
            <a:extLst>
              <a:ext uri="{FF2B5EF4-FFF2-40B4-BE49-F238E27FC236}">
                <a16:creationId xmlns:a16="http://schemas.microsoft.com/office/drawing/2014/main" id="{0C3626D9-03F3-4449-AF9F-19D1695E12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1623" y="5222894"/>
            <a:ext cx="914400" cy="914400"/>
          </a:xfrm>
          <a:prstGeom prst="rect">
            <a:avLst/>
          </a:prstGeom>
        </p:spPr>
      </p:pic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82209742-B166-4D22-B535-8E83CF9C266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9871" y="3175818"/>
            <a:ext cx="914400" cy="914400"/>
          </a:xfrm>
          <a:prstGeom prst="rect">
            <a:avLst/>
          </a:prstGeom>
        </p:spPr>
      </p:pic>
      <p:pic>
        <p:nvPicPr>
          <p:cNvPr id="14" name="圖形 13" descr="電腦">
            <a:extLst>
              <a:ext uri="{FF2B5EF4-FFF2-40B4-BE49-F238E27FC236}">
                <a16:creationId xmlns:a16="http://schemas.microsoft.com/office/drawing/2014/main" id="{8E684D8F-A77F-43D1-8267-D2CAC88BAF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9871" y="4257365"/>
            <a:ext cx="914400" cy="914400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B0BA689A-A2CB-49BE-9E7F-57ECF3795428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flipV="1">
            <a:off x="4375354" y="3926713"/>
            <a:ext cx="1285403" cy="28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7F7E29C-3B32-476B-9DA3-91FB47CEBC1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flipV="1">
            <a:off x="6840628" y="3920864"/>
            <a:ext cx="1117107" cy="584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F0034738-B579-49F2-9735-3356139A10A2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 rot="10800000">
            <a:off x="2134271" y="3633018"/>
            <a:ext cx="972722" cy="29655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85F1AEA-D765-4DCF-AD62-4BFA467003FD}"/>
              </a:ext>
            </a:extLst>
          </p:cNvPr>
          <p:cNvCxnSpPr>
            <a:cxnSpLocks/>
            <a:stCxn id="4" idx="3"/>
            <a:endCxn id="14" idx="3"/>
          </p:cNvCxnSpPr>
          <p:nvPr/>
        </p:nvCxnSpPr>
        <p:spPr>
          <a:xfrm rot="10800000" flipV="1">
            <a:off x="2134271" y="3929575"/>
            <a:ext cx="972722" cy="78498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5BC9CAD3-0CA4-49C3-9ACB-518673686072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rot="10800000" flipV="1">
            <a:off x="2134271" y="3929576"/>
            <a:ext cx="972722" cy="203972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形 41" descr="伺服器">
            <a:extLst>
              <a:ext uri="{FF2B5EF4-FFF2-40B4-BE49-F238E27FC236}">
                <a16:creationId xmlns:a16="http://schemas.microsoft.com/office/drawing/2014/main" id="{675240BE-DD42-4C1F-A961-1A72CBD50B6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78117" y="5222516"/>
            <a:ext cx="914400" cy="914400"/>
          </a:xfrm>
          <a:prstGeom prst="rect">
            <a:avLst/>
          </a:prstGeom>
        </p:spPr>
      </p:pic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E498457E-FF4B-4E08-88AB-2AD10AC6C284}"/>
              </a:ext>
            </a:extLst>
          </p:cNvPr>
          <p:cNvCxnSpPr>
            <a:cxnSpLocks/>
            <a:stCxn id="10" idx="1"/>
            <a:endCxn id="42" idx="3"/>
          </p:cNvCxnSpPr>
          <p:nvPr/>
        </p:nvCxnSpPr>
        <p:spPr>
          <a:xfrm rot="10800000">
            <a:off x="4192517" y="5679716"/>
            <a:ext cx="719106" cy="37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DCF4FC8-1A33-4EA6-9006-17D96079E25A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5400000" flipH="1" flipV="1">
            <a:off x="3257263" y="4738606"/>
            <a:ext cx="961965" cy="5856"/>
          </a:xfrm>
          <a:prstGeom prst="bentConnector3">
            <a:avLst>
              <a:gd name="adj1" fmla="val 5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A62CF66-BAFD-41EC-AF39-111B3917AEF1}"/>
              </a:ext>
            </a:extLst>
          </p:cNvPr>
          <p:cNvSpPr/>
          <p:nvPr/>
        </p:nvSpPr>
        <p:spPr>
          <a:xfrm>
            <a:off x="4806469" y="605717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Monitors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4E7A11-2A8C-400C-A47F-E86E2A2815DF}"/>
              </a:ext>
            </a:extLst>
          </p:cNvPr>
          <p:cNvSpPr/>
          <p:nvPr/>
        </p:nvSpPr>
        <p:spPr>
          <a:xfrm>
            <a:off x="7860937" y="43452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數據平台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BB47F2C-6148-47C8-9EE4-55662F4C0B46}"/>
              </a:ext>
            </a:extLst>
          </p:cNvPr>
          <p:cNvSpPr/>
          <p:nvPr/>
        </p:nvSpPr>
        <p:spPr>
          <a:xfrm rot="10800000" flipV="1">
            <a:off x="5660757" y="3596061"/>
            <a:ext cx="1179871" cy="661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去識別化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5AEE349-BEF6-4340-8493-9C3C238A894B}"/>
              </a:ext>
            </a:extLst>
          </p:cNvPr>
          <p:cNvSpPr/>
          <p:nvPr/>
        </p:nvSpPr>
        <p:spPr>
          <a:xfrm>
            <a:off x="3255995" y="5995994"/>
            <a:ext cx="120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/>
              <a:t>Test Result</a:t>
            </a:r>
            <a:endParaRPr lang="en-US" altLang="zh-TW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97570-7174-448D-90BA-7AB50A899AED}"/>
              </a:ext>
            </a:extLst>
          </p:cNvPr>
          <p:cNvSpPr/>
          <p:nvPr/>
        </p:nvSpPr>
        <p:spPr>
          <a:xfrm rot="10800000" flipV="1">
            <a:off x="5723386" y="4580131"/>
            <a:ext cx="1179871" cy="511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1FD2939F-F184-4BAD-9539-B5AEC56D0D53}"/>
              </a:ext>
            </a:extLst>
          </p:cNvPr>
          <p:cNvCxnSpPr>
            <a:cxnSpLocks/>
            <a:stCxn id="26" idx="3"/>
          </p:cNvCxnSpPr>
          <p:nvPr/>
        </p:nvCxnSpPr>
        <p:spPr>
          <a:xfrm rot="10800000">
            <a:off x="4375354" y="4173937"/>
            <a:ext cx="1348032" cy="661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5E1E6C4-5948-4CEB-B114-A98BA8A71260}"/>
              </a:ext>
            </a:extLst>
          </p:cNvPr>
          <p:cNvSpPr/>
          <p:nvPr/>
        </p:nvSpPr>
        <p:spPr>
          <a:xfrm>
            <a:off x="268089" y="39025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參加者</a:t>
            </a:r>
            <a:endParaRPr lang="zh-TW" altLang="en-US" dirty="0"/>
          </a:p>
        </p:txBody>
      </p:sp>
      <p:pic>
        <p:nvPicPr>
          <p:cNvPr id="45" name="圖形 44" descr="程式設計師">
            <a:extLst>
              <a:ext uri="{FF2B5EF4-FFF2-40B4-BE49-F238E27FC236}">
                <a16:creationId xmlns:a16="http://schemas.microsoft.com/office/drawing/2014/main" id="{A778306E-CC98-4282-BD8F-D1F3DF16EE0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71" y="3069094"/>
            <a:ext cx="914400" cy="914400"/>
          </a:xfrm>
          <a:prstGeom prst="rect">
            <a:avLst/>
          </a:prstGeom>
        </p:spPr>
      </p:pic>
      <p:pic>
        <p:nvPicPr>
          <p:cNvPr id="47" name="圖形 46" descr="程式設計師">
            <a:extLst>
              <a:ext uri="{FF2B5EF4-FFF2-40B4-BE49-F238E27FC236}">
                <a16:creationId xmlns:a16="http://schemas.microsoft.com/office/drawing/2014/main" id="{5FEF1A78-4EB5-43FA-A0FE-5EF36814E94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212" y="4196942"/>
            <a:ext cx="914400" cy="914400"/>
          </a:xfrm>
          <a:prstGeom prst="rect">
            <a:avLst/>
          </a:prstGeom>
        </p:spPr>
      </p:pic>
      <p:pic>
        <p:nvPicPr>
          <p:cNvPr id="48" name="圖形 47" descr="程式設計師">
            <a:extLst>
              <a:ext uri="{FF2B5EF4-FFF2-40B4-BE49-F238E27FC236}">
                <a16:creationId xmlns:a16="http://schemas.microsoft.com/office/drawing/2014/main" id="{A2658078-559E-4C7C-BA65-0937F84AD2C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700" y="5324790"/>
            <a:ext cx="914400" cy="91440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79301F0-4EAA-49A5-A5C1-D6554ECDEB90}"/>
              </a:ext>
            </a:extLst>
          </p:cNvPr>
          <p:cNvSpPr/>
          <p:nvPr/>
        </p:nvSpPr>
        <p:spPr>
          <a:xfrm>
            <a:off x="294924" y="506504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參加者</a:t>
            </a:r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A74023-8D41-4557-92BA-5AD2A9480DA3}"/>
              </a:ext>
            </a:extLst>
          </p:cNvPr>
          <p:cNvSpPr/>
          <p:nvPr/>
        </p:nvSpPr>
        <p:spPr>
          <a:xfrm>
            <a:off x="305471" y="62268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參加者</a:t>
            </a:r>
            <a:endParaRPr lang="zh-TW" altLang="en-US" dirty="0"/>
          </a:p>
        </p:txBody>
      </p:sp>
      <p:pic>
        <p:nvPicPr>
          <p:cNvPr id="35" name="圖形 34" descr="溫度計">
            <a:extLst>
              <a:ext uri="{FF2B5EF4-FFF2-40B4-BE49-F238E27FC236}">
                <a16:creationId xmlns:a16="http://schemas.microsoft.com/office/drawing/2014/main" id="{1CD77CD9-00CB-4179-800B-085588EB5746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45989" y="4962766"/>
            <a:ext cx="540000" cy="540000"/>
          </a:xfrm>
          <a:prstGeom prst="rect">
            <a:avLst/>
          </a:prstGeom>
        </p:spPr>
      </p:pic>
      <p:pic>
        <p:nvPicPr>
          <p:cNvPr id="38" name="圖形 37" descr="肺">
            <a:extLst>
              <a:ext uri="{FF2B5EF4-FFF2-40B4-BE49-F238E27FC236}">
                <a16:creationId xmlns:a16="http://schemas.microsoft.com/office/drawing/2014/main" id="{CD5FD77C-884C-44E4-B69E-B11D6AD82728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32022" y="6255376"/>
            <a:ext cx="540000" cy="540000"/>
          </a:xfrm>
          <a:prstGeom prst="rect">
            <a:avLst/>
          </a:prstGeom>
        </p:spPr>
      </p:pic>
      <p:pic>
        <p:nvPicPr>
          <p:cNvPr id="41" name="圖形 40" descr="心臟器官">
            <a:extLst>
              <a:ext uri="{FF2B5EF4-FFF2-40B4-BE49-F238E27FC236}">
                <a16:creationId xmlns:a16="http://schemas.microsoft.com/office/drawing/2014/main" id="{8C4B77D9-D2A1-4D34-9679-049968F7B0F3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91763" y="6136916"/>
            <a:ext cx="540000" cy="540000"/>
          </a:xfrm>
          <a:prstGeom prst="rect">
            <a:avLst/>
          </a:prstGeom>
        </p:spPr>
      </p:pic>
      <p:pic>
        <p:nvPicPr>
          <p:cNvPr id="52" name="圖形 51" descr="腎臟">
            <a:extLst>
              <a:ext uri="{FF2B5EF4-FFF2-40B4-BE49-F238E27FC236}">
                <a16:creationId xmlns:a16="http://schemas.microsoft.com/office/drawing/2014/main" id="{C41A4E0C-15D9-4112-A768-84E3373AAA89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46979" y="5686817"/>
            <a:ext cx="540000" cy="540000"/>
          </a:xfrm>
          <a:prstGeom prst="rect">
            <a:avLst/>
          </a:prstGeom>
        </p:spPr>
      </p:pic>
      <p:pic>
        <p:nvPicPr>
          <p:cNvPr id="55" name="圖形 54" descr="胃">
            <a:extLst>
              <a:ext uri="{FF2B5EF4-FFF2-40B4-BE49-F238E27FC236}">
                <a16:creationId xmlns:a16="http://schemas.microsoft.com/office/drawing/2014/main" id="{5E3CEFA1-0783-4729-A35C-D3130DB3E016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50909" y="5623605"/>
            <a:ext cx="540000" cy="540000"/>
          </a:xfrm>
          <a:prstGeom prst="rect">
            <a:avLst/>
          </a:prstGeom>
        </p:spPr>
      </p:pic>
      <p:pic>
        <p:nvPicPr>
          <p:cNvPr id="61" name="圖形 60" descr="心跳">
            <a:extLst>
              <a:ext uri="{FF2B5EF4-FFF2-40B4-BE49-F238E27FC236}">
                <a16:creationId xmlns:a16="http://schemas.microsoft.com/office/drawing/2014/main" id="{617488D5-0AC4-4FB1-82B9-0C47C2E94FAC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70390" y="5640660"/>
            <a:ext cx="540000" cy="540000"/>
          </a:xfrm>
          <a:prstGeom prst="rect">
            <a:avLst/>
          </a:prstGeom>
        </p:spPr>
      </p:pic>
      <p:pic>
        <p:nvPicPr>
          <p:cNvPr id="63" name="圖形 62" descr="點滴">
            <a:extLst>
              <a:ext uri="{FF2B5EF4-FFF2-40B4-BE49-F238E27FC236}">
                <a16:creationId xmlns:a16="http://schemas.microsoft.com/office/drawing/2014/main" id="{0662B006-BBC6-4AC5-B92F-93F3611267CE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13207" y="6202480"/>
            <a:ext cx="540000" cy="540000"/>
          </a:xfrm>
          <a:prstGeom prst="rect">
            <a:avLst/>
          </a:prstGeom>
        </p:spPr>
      </p:pic>
      <p:pic>
        <p:nvPicPr>
          <p:cNvPr id="65" name="圖形 64" descr="醫藥">
            <a:extLst>
              <a:ext uri="{FF2B5EF4-FFF2-40B4-BE49-F238E27FC236}">
                <a16:creationId xmlns:a16="http://schemas.microsoft.com/office/drawing/2014/main" id="{AB7B8475-EC56-4E09-81B0-0A6F1572F6BC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64598" y="5020416"/>
            <a:ext cx="540000" cy="540000"/>
          </a:xfrm>
          <a:prstGeom prst="rect">
            <a:avLst/>
          </a:prstGeom>
        </p:spPr>
      </p:pic>
      <p:pic>
        <p:nvPicPr>
          <p:cNvPr id="67" name="圖形 66" descr="滴管">
            <a:extLst>
              <a:ext uri="{FF2B5EF4-FFF2-40B4-BE49-F238E27FC236}">
                <a16:creationId xmlns:a16="http://schemas.microsoft.com/office/drawing/2014/main" id="{D27707D8-0380-4C32-AB90-FF90B52D6A22}"/>
              </a:ext>
            </a:extLst>
          </p:cNvPr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917861" y="5013123"/>
            <a:ext cx="540000" cy="540000"/>
          </a:xfrm>
          <a:prstGeom prst="rect">
            <a:avLst/>
          </a:prstGeom>
        </p:spPr>
      </p:pic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FE8E745-E07B-4ACE-B590-34AE07CA3A64}"/>
              </a:ext>
            </a:extLst>
          </p:cNvPr>
          <p:cNvCxnSpPr>
            <a:cxnSpLocks/>
            <a:stCxn id="61" idx="1"/>
            <a:endCxn id="26" idx="1"/>
          </p:cNvCxnSpPr>
          <p:nvPr/>
        </p:nvCxnSpPr>
        <p:spPr>
          <a:xfrm rot="10800000">
            <a:off x="6903258" y="4835888"/>
            <a:ext cx="367133" cy="1074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E55C-26C2-46B3-B482-34E4DD1F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1776"/>
            <a:ext cx="4402657" cy="858095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E966C-9AA3-42FC-80DC-72708FC9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6" y="1365337"/>
            <a:ext cx="8603224" cy="5170887"/>
          </a:xfrm>
        </p:spPr>
        <p:txBody>
          <a:bodyPr>
            <a:norm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07/31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前興趣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研發團隊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報名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可先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報名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參加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08/04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說明會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測試方式及案例概述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線上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08/20 </a:t>
            </a:r>
            <a:r>
              <a:rPr lang="zh-TW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前確認報名</a:t>
            </a:r>
            <a:endParaRPr lang="en-US" altLang="zh-TW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繳交聯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測參與同意書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Pre-Connectathon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8/25-10/15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上測試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提供聯測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與細部規範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08/25 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測試情境及測試案例說明</a:t>
            </a: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Face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含假日共三天，週日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星期六進場準備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10.18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10.20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ihe connectathon」的圖片搜尋結果">
            <a:extLst>
              <a:ext uri="{FF2B5EF4-FFF2-40B4-BE49-F238E27FC236}">
                <a16:creationId xmlns:a16="http://schemas.microsoft.com/office/drawing/2014/main" id="{B4846266-7444-4878-9501-9747B28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17" y="750823"/>
            <a:ext cx="3527317" cy="20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3D0CC-3AAA-4D26-BD1A-EFD8B98E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289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活動規劃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D0B3195-7177-4985-9D9E-FBC4952F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2193"/>
            <a:ext cx="7886700" cy="2870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MI-TW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參加者面對面進行實際連線測試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MI-TW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邀請國內專家學者進行交流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醫療資訊產業同業交流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促進產業同業媒合與交流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DIOCM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教育訓練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內容版面配置區 6">
            <a:extLst>
              <a:ext uri="{FF2B5EF4-FFF2-40B4-BE49-F238E27FC236}">
                <a16:creationId xmlns:a16="http://schemas.microsoft.com/office/drawing/2014/main" id="{C7260F5C-D3A8-42AC-A5BC-E64194183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541760"/>
              </p:ext>
            </p:extLst>
          </p:nvPr>
        </p:nvGraphicFramePr>
        <p:xfrm>
          <a:off x="823611" y="3646026"/>
          <a:ext cx="7496778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310">
                  <a:extLst>
                    <a:ext uri="{9D8B030D-6E8A-4147-A177-3AD203B41FA5}">
                      <a16:colId xmlns:a16="http://schemas.microsoft.com/office/drawing/2014/main" val="497466387"/>
                    </a:ext>
                  </a:extLst>
                </a:gridCol>
                <a:gridCol w="2109297">
                  <a:extLst>
                    <a:ext uri="{9D8B030D-6E8A-4147-A177-3AD203B41FA5}">
                      <a16:colId xmlns:a16="http://schemas.microsoft.com/office/drawing/2014/main" val="1821467185"/>
                    </a:ext>
                  </a:extLst>
                </a:gridCol>
                <a:gridCol w="1970543">
                  <a:extLst>
                    <a:ext uri="{9D8B030D-6E8A-4147-A177-3AD203B41FA5}">
                      <a16:colId xmlns:a16="http://schemas.microsoft.com/office/drawing/2014/main" val="206797743"/>
                    </a:ext>
                  </a:extLst>
                </a:gridCol>
                <a:gridCol w="314610">
                  <a:extLst>
                    <a:ext uri="{9D8B030D-6E8A-4147-A177-3AD203B41FA5}">
                      <a16:colId xmlns:a16="http://schemas.microsoft.com/office/drawing/2014/main" val="1936452204"/>
                    </a:ext>
                  </a:extLst>
                </a:gridCol>
                <a:gridCol w="2095018">
                  <a:extLst>
                    <a:ext uri="{9D8B030D-6E8A-4147-A177-3AD203B41FA5}">
                      <a16:colId xmlns:a16="http://schemas.microsoft.com/office/drawing/2014/main" val="37087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Day-0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Day-1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Day-2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Day-3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/>
                </a:tc>
                <a:extLst>
                  <a:ext uri="{0D108BD9-81ED-4DB2-BD59-A6C34878D82A}">
                    <a16:rowId xmlns:a16="http://schemas.microsoft.com/office/drawing/2014/main" val="257565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MI-TW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連測</a:t>
                      </a:r>
                    </a:p>
                  </a:txBody>
                  <a:tcPr marL="123277" marR="123277">
                    <a:solidFill>
                      <a:srgbClr val="FF0000">
                        <a:alpha val="5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>
                    <a:solidFill>
                      <a:srgbClr val="FF0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MI-TW</a:t>
                      </a:r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論壇</a:t>
                      </a:r>
                    </a:p>
                  </a:txBody>
                  <a:tcPr marL="123277" marR="123277">
                    <a:solidFill>
                      <a:srgbClr val="0070C0">
                        <a:alpha val="5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23277" marR="123277"/>
                </a:tc>
                <a:extLst>
                  <a:ext uri="{0D108BD9-81ED-4DB2-BD59-A6C34878D82A}">
                    <a16:rowId xmlns:a16="http://schemas.microsoft.com/office/drawing/2014/main" val="167075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FHIR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教育訓練</a:t>
                      </a:r>
                    </a:p>
                  </a:txBody>
                  <a:tcPr marL="123277" marR="12327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23277" marR="123277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23277" marR="123277"/>
                </a:tc>
                <a:extLst>
                  <a:ext uri="{0D108BD9-81ED-4DB2-BD59-A6C34878D82A}">
                    <a16:rowId xmlns:a16="http://schemas.microsoft.com/office/drawing/2014/main" val="249089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23277" marR="123277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DICOM</a:t>
                      </a:r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教育訓練</a:t>
                      </a:r>
                    </a:p>
                  </a:txBody>
                  <a:tcPr marL="123277" marR="123277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23277" marR="123277"/>
                </a:tc>
                <a:extLst>
                  <a:ext uri="{0D108BD9-81ED-4DB2-BD59-A6C34878D82A}">
                    <a16:rowId xmlns:a16="http://schemas.microsoft.com/office/drawing/2014/main" val="28069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醫療資訊產業同業交流</a:t>
                      </a:r>
                    </a:p>
                  </a:txBody>
                  <a:tcPr marL="123277" marR="123277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23277" marR="123277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277" marR="123277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7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3AB91-A32D-458B-89B5-C642F3DA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u="sng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</a:t>
            </a:r>
            <a:r>
              <a:rPr lang="zh-TW" altLang="en-US" sz="4000" u="sng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個人基本資料互通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BBDC8-0AD5-41B1-896D-9F7F2358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39" y="1493134"/>
            <a:ext cx="8495817" cy="490766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院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內系統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patient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</a:t>
            </a:r>
            <a:endParaRPr lang="zh-TW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病人資料增修改查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互通要求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基本資料可跨系統互通處理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身分證號、中文姓名、住址、電話等跨系統互通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匿名病人資料互通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https://www.hl7.org/fhir/patient.html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https://wiki.hl7.org/index.php?title=201901_Patient_Track</a:t>
            </a:r>
          </a:p>
          <a:p>
            <a:pPr lvl="0"/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01532-BA1E-4DC0-960A-D5DCF1C6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Track:</a:t>
            </a:r>
            <a:r>
              <a:rPr lang="zh-TW" altLang="en-US" sz="32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生理</a:t>
            </a:r>
            <a:r>
              <a:rPr lang="zh-TW" altLang="en-US" sz="3200" u="sng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量測數據</a:t>
            </a:r>
            <a:r>
              <a:rPr lang="zh-TW" altLang="en-US" sz="32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</a:t>
            </a:r>
            <a:endParaRPr lang="zh-TW" altLang="en-US" sz="32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E0E8E-62FD-42AF-AA88-99B9E9B4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582"/>
            <a:ext cx="7886700" cy="481506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TW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(Scenarios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生理量測數據上傳到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或院內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伺服器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身高、體重、血壓、體溫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、血糖、脈搏等生理量測資訊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照護者端系統下載及呈現生理健康數據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</a:t>
            </a: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同一病人一系列之血壓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、體溫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、脈搏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等生理量測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資訊可在照護者端系統洽當呈現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www.hl7.org/fhir/observation.html</a:t>
            </a: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https://www.hl7.org/fhir/observation-vitalsigns.html</a:t>
            </a:r>
          </a:p>
          <a:p>
            <a:pPr lvl="1"/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3AB91-A32D-458B-89B5-C642F3DA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Track:</a:t>
            </a:r>
            <a:r>
              <a:rPr lang="zh-TW" altLang="zh-TW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用藥</a:t>
            </a:r>
            <a:r>
              <a:rPr lang="zh-TW" altLang="en-US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處方及用藥</a:t>
            </a:r>
            <a:r>
              <a:rPr lang="zh-TW" altLang="zh-TW" sz="4000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</a:t>
            </a:r>
            <a:endParaRPr lang="zh-TW" altLang="en-US" sz="40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BBDC8-0AD5-41B1-896D-9F7F2358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39" y="1493134"/>
            <a:ext cx="8495817" cy="4815074"/>
          </a:xfrm>
        </p:spPr>
        <p:txBody>
          <a:bodyPr>
            <a:normAutofit/>
          </a:bodyPr>
          <a:lstStyle/>
          <a:p>
            <a:r>
              <a:rPr lang="zh-TW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Scenarios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藥物處方及用藥紀錄互通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藥物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處方釋出到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伺服器，個人健康紀錄系統查詢處方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上傳居家用藥紀錄到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伺服器，醫護人員查詢用藥紀錄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互通要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藥物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處方藥品、劑量、及頻次可跨系統互通處理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用藥紀錄可在醫護系統洽當呈現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www.hl7.org/fhir/medicationrequest.html</a:t>
            </a: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https://www.hl7.org/fhir/medicationadministration.html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01532-BA1E-4DC0-960A-D5DCF1C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7"/>
            <a:ext cx="7886700" cy="873124"/>
          </a:xfrm>
        </p:spPr>
        <p:txBody>
          <a:bodyPr/>
          <a:lstStyle/>
          <a:p>
            <a:pPr algn="ctr"/>
            <a:r>
              <a:rPr lang="en-US" altLang="zh-TW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Track:</a:t>
            </a:r>
            <a:r>
              <a:rPr lang="zh-TW" altLang="en-US" u="sng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影像與標記</a:t>
            </a:r>
            <a:r>
              <a:rPr lang="zh-TW" altLang="en-US" u="sng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E0E8E-62FD-42AF-AA88-99B9E9B4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38251"/>
            <a:ext cx="7886700" cy="48266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zh-TW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(Scenarios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影像標記或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系統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調閱醫學影像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影像標記或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系統上傳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observation SVG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標記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影像檢視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及報告系統調閱檢視影像及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影像標記可採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observation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SVG annotation,  or</a:t>
            </a:r>
          </a:p>
          <a:p>
            <a:pPr lvl="2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RTSS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規格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互通要求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各式醫學影像在各系統可洽當處理呈現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CT, MR,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US,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 XA. MG</a:t>
            </a:r>
          </a:p>
          <a:p>
            <a:pPr lvl="1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or FHIR 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標記平移、縮放、明亮調整後顯示一致性要求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https://www.dicomstandard.org/dicomweb/retrieve-wado-rs-and-wado-uri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www.hl7.org/fhir/observation.html</a:t>
            </a:r>
          </a:p>
          <a:p>
            <a:pPr lvl="1"/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www.w3schools.com/graphics/svg_intro.asp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5565</TotalTime>
  <Words>588</Words>
  <Application>Microsoft Office PowerPoint</Application>
  <PresentationFormat>如螢幕大小 (4:3)</PresentationFormat>
  <Paragraphs>112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2020 MI-TW聯測說明</vt:lpstr>
      <vt:lpstr>主題: 個人資料及健康紀錄標準化互通</vt:lpstr>
      <vt:lpstr>時程規劃</vt:lpstr>
      <vt:lpstr>活動規劃</vt:lpstr>
      <vt:lpstr>Track :個人基本資料互通</vt:lpstr>
      <vt:lpstr>Track:  生理量測數據互通</vt:lpstr>
      <vt:lpstr>Track:用藥處方及用藥紀錄</vt:lpstr>
      <vt:lpstr>Track:影像與標記互通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連中岳</dc:creator>
  <cp:lastModifiedBy>chhsiao</cp:lastModifiedBy>
  <cp:revision>88</cp:revision>
  <dcterms:created xsi:type="dcterms:W3CDTF">2020-03-24T02:15:45Z</dcterms:created>
  <dcterms:modified xsi:type="dcterms:W3CDTF">2020-07-11T11:16:46Z</dcterms:modified>
</cp:coreProperties>
</file>