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87" r:id="rId3"/>
    <p:sldId id="281" r:id="rId4"/>
    <p:sldId id="289" r:id="rId5"/>
    <p:sldId id="291" r:id="rId6"/>
    <p:sldId id="290" r:id="rId7"/>
    <p:sldId id="294" r:id="rId8"/>
    <p:sldId id="295" r:id="rId9"/>
    <p:sldId id="296" r:id="rId10"/>
    <p:sldId id="297" r:id="rId11"/>
    <p:sldId id="302" r:id="rId12"/>
    <p:sldId id="303" r:id="rId13"/>
    <p:sldId id="298" r:id="rId14"/>
    <p:sldId id="299" r:id="rId15"/>
    <p:sldId id="300" r:id="rId16"/>
    <p:sldId id="283" r:id="rId17"/>
    <p:sldId id="269" r:id="rId18"/>
    <p:sldId id="274" r:id="rId19"/>
    <p:sldId id="270" r:id="rId20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ractitionerrole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全名是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1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64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639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http://hl7.org/fhir/patient.html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E01DF-69BB-4348-B727-DEDC92AC883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95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從業者關係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http://hl7.org/fhir/practitionerrole.html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E01DF-69BB-4348-B727-DEDC92AC883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01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51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http://hl7.org/fhir/patient.html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E01DF-69BB-4348-B727-DEDC92AC883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87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3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patien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>
                <a:latin typeface="+mj-ea"/>
              </a:rPr>
              <a:t>FHIR</a:t>
            </a:r>
            <a:r>
              <a:rPr lang="zh-TW" altLang="en-US" sz="6600" dirty="0" smtClean="0">
                <a:latin typeface="+mj-ea"/>
              </a:rPr>
              <a:t> </a:t>
            </a:r>
            <a:r>
              <a:rPr lang="en-US" altLang="zh-TW" sz="6600" dirty="0" smtClean="0">
                <a:latin typeface="+mj-ea"/>
              </a:rPr>
              <a:t>Resource </a:t>
            </a:r>
            <a:r>
              <a:rPr lang="zh-TW" altLang="en-US" sz="6600" dirty="0" smtClean="0">
                <a:latin typeface="+mj-ea"/>
              </a:rPr>
              <a:t>概述</a:t>
            </a:r>
            <a:endParaRPr lang="zh-TW" altLang="en-US" sz="66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91326-D1A3-42F3-944E-4C7369F6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Patient </a:t>
            </a:r>
            <a:r>
              <a:rPr lang="en-US" altLang="zh-TW" dirty="0" smtClean="0"/>
              <a:t>Organization Relation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355084" y="3198783"/>
            <a:ext cx="1692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Patient</a:t>
            </a:r>
            <a:endParaRPr lang="zh-TW" altLang="en-US" sz="27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6E350-666E-47E2-BF46-5921C478A230}"/>
              </a:ext>
            </a:extLst>
          </p:cNvPr>
          <p:cNvSpPr txBox="1"/>
          <p:nvPr/>
        </p:nvSpPr>
        <p:spPr>
          <a:xfrm>
            <a:off x="1753361" y="2883613"/>
            <a:ext cx="53601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b="1" dirty="0" err="1" smtClean="0">
                <a:solidFill>
                  <a:srgbClr val="FF0000"/>
                </a:solidFill>
              </a:rPr>
              <a:t>managingOrganization</a:t>
            </a:r>
            <a:r>
              <a:rPr lang="zh-TW" altLang="en-US" sz="27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700" b="1" dirty="0" smtClean="0">
                <a:solidFill>
                  <a:srgbClr val="FF0000"/>
                </a:solidFill>
              </a:rPr>
              <a:t>reference to </a:t>
            </a:r>
            <a:endParaRPr lang="en-US" altLang="zh-TW" sz="27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48008A-F023-439D-A02A-9E6A49034CAC}"/>
              </a:ext>
            </a:extLst>
          </p:cNvPr>
          <p:cNvSpPr txBox="1"/>
          <p:nvPr/>
        </p:nvSpPr>
        <p:spPr>
          <a:xfrm>
            <a:off x="3042776" y="2411863"/>
            <a:ext cx="32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病人資料保管組織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醫院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EADB5-471F-4EA3-B466-EA9EF6D142CF}"/>
              </a:ext>
            </a:extLst>
          </p:cNvPr>
          <p:cNvSpPr txBox="1"/>
          <p:nvPr/>
        </p:nvSpPr>
        <p:spPr>
          <a:xfrm>
            <a:off x="1458245" y="4488339"/>
            <a:ext cx="31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先有組織</a:t>
            </a:r>
            <a:endParaRPr lang="en-US" altLang="zh-TW" b="1" dirty="0" smtClean="0"/>
          </a:p>
          <a:p>
            <a:r>
              <a:rPr lang="zh-TW" altLang="en-US" b="1" dirty="0" smtClean="0"/>
              <a:t>再新增病人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CA637E0-2FD1-40D2-AB10-E577A1B8F95F}"/>
              </a:ext>
            </a:extLst>
          </p:cNvPr>
          <p:cNvCxnSpPr/>
          <p:nvPr/>
        </p:nvCxnSpPr>
        <p:spPr>
          <a:xfrm flipV="1">
            <a:off x="1918252" y="3528391"/>
            <a:ext cx="4800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819417" y="3274475"/>
            <a:ext cx="2229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smtClean="0"/>
              <a:t>Organization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70460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新增及查詢人員組織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應用情</a:t>
            </a:r>
            <a:r>
              <a:rPr lang="zh-TW" altLang="en-US" dirty="0"/>
              <a:t>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新增組織</a:t>
            </a:r>
            <a:endParaRPr lang="en-US" altLang="zh-TW" dirty="0" smtClean="0"/>
          </a:p>
          <a:p>
            <a:r>
              <a:rPr lang="zh-TW" altLang="en-US" dirty="0" smtClean="0"/>
              <a:t>新增組織所屬人員</a:t>
            </a:r>
            <a:endParaRPr lang="en-US" altLang="zh-TW" dirty="0" smtClean="0"/>
          </a:p>
          <a:p>
            <a:r>
              <a:rPr lang="zh-TW" altLang="en-US" dirty="0" smtClean="0"/>
              <a:t>查詢組織所屬人員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259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新增及查詢人員組織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應用情</a:t>
            </a:r>
            <a:r>
              <a:rPr lang="zh-TW" altLang="en-US" dirty="0"/>
              <a:t>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FHIR</a:t>
            </a:r>
            <a:r>
              <a:rPr lang="zh-TW" altLang="en-US" sz="2400" dirty="0" smtClean="0"/>
              <a:t> 表單新增與查詢，步驟說明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en-US" altLang="zh-TW" sz="2400" dirty="0"/>
              <a:t>https://</a:t>
            </a:r>
            <a:r>
              <a:rPr lang="en-US" altLang="zh-TW" sz="2400" dirty="0" smtClean="0"/>
              <a:t>mos2718.github.io/JS-FHIR2020/formStep.html</a:t>
            </a:r>
          </a:p>
          <a:p>
            <a:r>
              <a:rPr lang="zh-TW" altLang="en-US" sz="2400" dirty="0" smtClean="0"/>
              <a:t>範例程式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en-US" altLang="zh-TW" sz="2000" dirty="0"/>
              <a:t>Repository URL</a:t>
            </a:r>
          </a:p>
          <a:p>
            <a:pPr lvl="2"/>
            <a:r>
              <a:rPr lang="en-US" altLang="zh-TW" sz="2000" dirty="0"/>
              <a:t>https://github.com/mos2718/JS-FHIR2020</a:t>
            </a:r>
          </a:p>
          <a:p>
            <a:pPr lvl="1"/>
            <a:r>
              <a:rPr lang="en-US" altLang="zh-TW" sz="2000" dirty="0" smtClean="0"/>
              <a:t>Post </a:t>
            </a:r>
            <a:r>
              <a:rPr lang="en-US" altLang="zh-TW" sz="2000" dirty="0"/>
              <a:t>resource URL</a:t>
            </a:r>
          </a:p>
          <a:p>
            <a:pPr lvl="2"/>
            <a:r>
              <a:rPr lang="en-US" altLang="zh-TW" sz="2000" dirty="0"/>
              <a:t>https://mos2718.github.io/JS-FHIR2020/postResorce.html</a:t>
            </a:r>
          </a:p>
          <a:p>
            <a:pPr lvl="1"/>
            <a:r>
              <a:rPr lang="en-US" altLang="zh-TW" sz="2000" dirty="0" smtClean="0"/>
              <a:t>Patient </a:t>
            </a:r>
            <a:r>
              <a:rPr lang="en-US" altLang="zh-TW" sz="2000" dirty="0"/>
              <a:t>list URL</a:t>
            </a:r>
          </a:p>
          <a:p>
            <a:pPr lvl="2"/>
            <a:r>
              <a:rPr lang="en-US" altLang="zh-TW" sz="2000" dirty="0"/>
              <a:t>https://mos2718.github.io/JS-FHIR2020/FHIRdata2Table.html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179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157F9-4128-4431-B7D1-1947A71C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86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Practitioner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PractitionerRole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Orgainzation</a:t>
            </a:r>
            <a:r>
              <a:rPr lang="en-US" altLang="zh-TW" dirty="0" smtClean="0"/>
              <a:t> </a:t>
            </a:r>
            <a:r>
              <a:rPr lang="en-US" altLang="zh-TW" dirty="0"/>
              <a:t>Relation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A4D802-49FB-4562-98F2-2D408A1A6150}"/>
              </a:ext>
            </a:extLst>
          </p:cNvPr>
          <p:cNvSpPr txBox="1"/>
          <p:nvPr/>
        </p:nvSpPr>
        <p:spPr>
          <a:xfrm>
            <a:off x="921887" y="4718853"/>
            <a:ext cx="19486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Practitioner</a:t>
            </a:r>
            <a:endParaRPr lang="zh-TW" altLang="en-US" sz="27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4D976B-624F-4E29-A2C5-F4306613C9A6}"/>
              </a:ext>
            </a:extLst>
          </p:cNvPr>
          <p:cNvSpPr txBox="1"/>
          <p:nvPr/>
        </p:nvSpPr>
        <p:spPr>
          <a:xfrm>
            <a:off x="3067945" y="2532819"/>
            <a:ext cx="2597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err="1" smtClean="0"/>
              <a:t>PractitionerRole</a:t>
            </a:r>
            <a:endParaRPr lang="zh-TW" altLang="en-US" sz="27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824684-3454-43E7-85F0-045960D93306}"/>
              </a:ext>
            </a:extLst>
          </p:cNvPr>
          <p:cNvSpPr txBox="1"/>
          <p:nvPr/>
        </p:nvSpPr>
        <p:spPr>
          <a:xfrm>
            <a:off x="5908933" y="4701264"/>
            <a:ext cx="19486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Organization</a:t>
            </a:r>
            <a:endParaRPr lang="zh-TW" altLang="en-US" sz="27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B278676-5ED4-4F69-9D96-A8552B41652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896203" y="3161489"/>
            <a:ext cx="2278233" cy="155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55182E-C2F8-4D5F-804E-14266705A2CE}"/>
              </a:ext>
            </a:extLst>
          </p:cNvPr>
          <p:cNvSpPr txBox="1"/>
          <p:nvPr/>
        </p:nvSpPr>
        <p:spPr>
          <a:xfrm>
            <a:off x="970744" y="5208835"/>
            <a:ext cx="189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工作人員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醫生、護士等</a:t>
            </a:r>
            <a:r>
              <a:rPr lang="en-US" altLang="zh-TW" b="1" dirty="0" smtClean="0"/>
              <a:t>)</a:t>
            </a:r>
            <a:endParaRPr lang="zh-TW" altLang="en-US" sz="135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776320-8CF3-4EB5-A99E-A5A2C1BFB542}"/>
              </a:ext>
            </a:extLst>
          </p:cNvPr>
          <p:cNvSpPr txBox="1"/>
          <p:nvPr/>
        </p:nvSpPr>
        <p:spPr>
          <a:xfrm>
            <a:off x="6325333" y="5111255"/>
            <a:ext cx="147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任職單位</a:t>
            </a:r>
            <a:endParaRPr lang="zh-TW" altLang="en-US" sz="135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3C181A1-4BF7-4204-A6FB-292B8A2A5967}"/>
              </a:ext>
            </a:extLst>
          </p:cNvPr>
          <p:cNvSpPr txBox="1"/>
          <p:nvPr/>
        </p:nvSpPr>
        <p:spPr>
          <a:xfrm>
            <a:off x="2533476" y="1890342"/>
            <a:ext cx="416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某組織、某情境之參與人員</a:t>
            </a:r>
            <a:endParaRPr lang="en-US" altLang="zh-TW" b="1" dirty="0" smtClean="0"/>
          </a:p>
          <a:p>
            <a:pPr algn="ctr"/>
            <a:r>
              <a:rPr lang="zh-TW" altLang="en-US" b="1" dirty="0" smtClean="0"/>
              <a:t>如門諾醫院眼科門診看診醫師</a:t>
            </a:r>
            <a:endParaRPr lang="zh-TW" altLang="en-US" b="1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F9A7471-E593-43BD-9662-74938C1D3920}"/>
              </a:ext>
            </a:extLst>
          </p:cNvPr>
          <p:cNvCxnSpPr>
            <a:cxnSpLocks/>
          </p:cNvCxnSpPr>
          <p:nvPr/>
        </p:nvCxnSpPr>
        <p:spPr>
          <a:xfrm>
            <a:off x="4572000" y="3130229"/>
            <a:ext cx="2187012" cy="157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18178" y="3476403"/>
            <a:ext cx="2855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PractitionerRole.Partictioner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Reference to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65506" y="3412843"/>
            <a:ext cx="2940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PractitionerRole.Organization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Reference to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7EADB5-471F-4EA3-B466-EA9EF6D142CF}"/>
              </a:ext>
            </a:extLst>
          </p:cNvPr>
          <p:cNvSpPr txBox="1"/>
          <p:nvPr/>
        </p:nvSpPr>
        <p:spPr>
          <a:xfrm>
            <a:off x="3381555" y="5585624"/>
            <a:ext cx="3113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先有組織</a:t>
            </a:r>
            <a:endParaRPr lang="en-US" altLang="zh-TW" b="1" dirty="0" smtClean="0"/>
          </a:p>
          <a:p>
            <a:r>
              <a:rPr lang="zh-TW" altLang="en-US" b="1" dirty="0" smtClean="0"/>
              <a:t>工作人員</a:t>
            </a:r>
            <a:endParaRPr lang="en-US" altLang="zh-TW" b="1" dirty="0" smtClean="0"/>
          </a:p>
          <a:p>
            <a:r>
              <a:rPr lang="zh-TW" altLang="en-US" b="1" dirty="0" smtClean="0"/>
              <a:t>再指定人員扮演腳色</a:t>
            </a:r>
            <a:endParaRPr lang="en-US" altLang="zh-TW" b="1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較難，先不介紹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5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217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個人健康紀錄相關 </a:t>
            </a:r>
            <a:r>
              <a:rPr lang="en-US" altLang="zh-TW" dirty="0" smtClean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Patient:</a:t>
            </a:r>
            <a:r>
              <a:rPr lang="zh-TW" altLang="en-US" dirty="0" smtClean="0"/>
              <a:t> 病人基本資料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Condition:</a:t>
            </a:r>
            <a:r>
              <a:rPr lang="zh-TW" altLang="en-US" dirty="0" smtClean="0"/>
              <a:t>身體、心理、或日常生活狀況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心臟有裝支架、工作壓力大、需安排到院交通</a:t>
            </a:r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r>
              <a:rPr lang="en-US" altLang="zh-TW" dirty="0" smtClean="0"/>
              <a:t>Observation: </a:t>
            </a:r>
            <a:r>
              <a:rPr lang="zh-TW" altLang="en-US" dirty="0" smtClean="0"/>
              <a:t>檢查及觀察資訊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體重、血壓、心跳、</a:t>
            </a:r>
            <a:r>
              <a:rPr lang="zh-TW" altLang="en-US" smtClean="0"/>
              <a:t>檢驗值、影像發現等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……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91326-D1A3-42F3-944E-4C7369F6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Observation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Conduction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Patient Relation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9574" y="3198783"/>
            <a:ext cx="197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smtClean="0"/>
              <a:t>Observation</a:t>
            </a:r>
          </a:p>
          <a:p>
            <a:pPr algn="ctr"/>
            <a:r>
              <a:rPr lang="en-US" altLang="zh-TW" sz="2700" dirty="0" smtClean="0"/>
              <a:t>Condition</a:t>
            </a:r>
            <a:endParaRPr lang="zh-TW" altLang="en-US" sz="27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6E350-666E-47E2-BF46-5921C478A230}"/>
              </a:ext>
            </a:extLst>
          </p:cNvPr>
          <p:cNvSpPr txBox="1"/>
          <p:nvPr/>
        </p:nvSpPr>
        <p:spPr>
          <a:xfrm>
            <a:off x="1753361" y="2883613"/>
            <a:ext cx="53601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smtClean="0"/>
              <a:t>Subset </a:t>
            </a:r>
            <a:r>
              <a:rPr lang="zh-TW" altLang="en-US" sz="2700" dirty="0" smtClean="0"/>
              <a:t> </a:t>
            </a:r>
            <a:r>
              <a:rPr lang="en-US" altLang="zh-TW" sz="2700" dirty="0" smtClean="0"/>
              <a:t>reference to </a:t>
            </a:r>
            <a:endParaRPr lang="en-US" altLang="zh-TW" sz="27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48008A-F023-439D-A02A-9E6A49034CAC}"/>
              </a:ext>
            </a:extLst>
          </p:cNvPr>
          <p:cNvSpPr txBox="1"/>
          <p:nvPr/>
        </p:nvSpPr>
        <p:spPr>
          <a:xfrm>
            <a:off x="3042776" y="2218974"/>
            <a:ext cx="32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病人資料保管組織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醫院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EADB5-471F-4EA3-B466-EA9EF6D142CF}"/>
              </a:ext>
            </a:extLst>
          </p:cNvPr>
          <p:cNvSpPr txBox="1"/>
          <p:nvPr/>
        </p:nvSpPr>
        <p:spPr>
          <a:xfrm>
            <a:off x="1458245" y="4488339"/>
            <a:ext cx="31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先有病人</a:t>
            </a:r>
            <a:endParaRPr lang="en-US" altLang="zh-TW" b="1" dirty="0" smtClean="0"/>
          </a:p>
          <a:p>
            <a:r>
              <a:rPr lang="zh-TW" altLang="en-US" b="1" dirty="0" smtClean="0"/>
              <a:t>再新增病人問題及量測資料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CA637E0-2FD1-40D2-AB10-E577A1B8F95F}"/>
              </a:ext>
            </a:extLst>
          </p:cNvPr>
          <p:cNvCxnSpPr/>
          <p:nvPr/>
        </p:nvCxnSpPr>
        <p:spPr>
          <a:xfrm flipV="1">
            <a:off x="1918252" y="3528391"/>
            <a:ext cx="4800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819417" y="3274475"/>
            <a:ext cx="2229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smtClean="0"/>
              <a:t>Patient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0007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FHIR </a:t>
            </a:r>
            <a:r>
              <a:rPr lang="en-US" altLang="zh-TW" dirty="0" smtClean="0"/>
              <a:t>resource id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Resource id: </a:t>
            </a:r>
          </a:p>
          <a:p>
            <a:pPr lvl="1"/>
            <a:r>
              <a:rPr lang="zh-TW" altLang="en-US" dirty="0" smtClean="0"/>
              <a:t>資料上傳後 </a:t>
            </a:r>
            <a:r>
              <a:rPr lang="en-US" altLang="zh-TW" dirty="0" smtClean="0">
                <a:solidFill>
                  <a:srgbClr val="FF0000"/>
                </a:solidFill>
              </a:rPr>
              <a:t>FHIR server </a:t>
            </a:r>
            <a:r>
              <a:rPr lang="zh-TW" altLang="en-US" dirty="0" smtClean="0">
                <a:solidFill>
                  <a:srgbClr val="FF0000"/>
                </a:solidFill>
              </a:rPr>
              <a:t>統一產生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代表此筆資料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類似主健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利於其他資料參考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類似 </a:t>
            </a:r>
            <a:r>
              <a:rPr lang="en-US" altLang="zh-TW" dirty="0" smtClean="0"/>
              <a:t>foreign key)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err="1" smtClean="0"/>
              <a:t>patient.manageOrganization</a:t>
            </a:r>
            <a:r>
              <a:rPr lang="en-US" altLang="zh-TW" dirty="0" smtClean="0"/>
              <a:t> to Organization</a:t>
            </a:r>
          </a:p>
          <a:p>
            <a:pPr lvl="2"/>
            <a:r>
              <a:rPr lang="en-US" altLang="zh-TW" dirty="0" err="1" smtClean="0"/>
              <a:t>Condiction.subject</a:t>
            </a:r>
            <a:r>
              <a:rPr lang="en-US" altLang="zh-TW" dirty="0" smtClean="0"/>
              <a:t> reference to Patient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1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217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個人健康紀錄相關 </a:t>
            </a:r>
            <a:r>
              <a:rPr lang="en-US" altLang="zh-TW" dirty="0" smtClean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Patient:</a:t>
            </a:r>
            <a:r>
              <a:rPr lang="zh-TW" altLang="en-US" dirty="0" smtClean="0"/>
              <a:t> 病人基本資料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Condition:</a:t>
            </a:r>
            <a:r>
              <a:rPr lang="zh-TW" altLang="en-US" dirty="0" smtClean="0"/>
              <a:t>身體、心理、或日常生活狀況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心臟有裝支架、工作壓力大、需安排到院交通</a:t>
            </a:r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r>
              <a:rPr lang="en-US" altLang="zh-TW" dirty="0" smtClean="0"/>
              <a:t>Observation: </a:t>
            </a:r>
            <a:r>
              <a:rPr lang="zh-TW" altLang="en-US" dirty="0" smtClean="0"/>
              <a:t>檢查及觀察資訊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體重、血壓、心跳、</a:t>
            </a:r>
            <a:r>
              <a:rPr lang="zh-TW" altLang="en-US" smtClean="0"/>
              <a:t>檢驗值、影像發現等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……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8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2337" y="396876"/>
            <a:ext cx="8229600" cy="857250"/>
          </a:xfrm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27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27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557142" indent="-214285" algn="l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857141" indent="-171428" algn="l" eaLnBrk="0" hangingPunct="0">
              <a:spcBef>
                <a:spcPct val="20000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199997" indent="-171428" algn="l" eaLnBrk="0" hangingPunct="0">
              <a:spcBef>
                <a:spcPct val="20000"/>
              </a:spcBef>
              <a:buFont typeface="Arial" charset="0"/>
              <a:buChar char="–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1542852" indent="-171428" algn="l" eaLnBrk="0" hangingPunct="0">
              <a:spcBef>
                <a:spcPct val="20000"/>
              </a:spcBef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1885709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228565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2571422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2914277" indent="-17142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9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zh-TW" altLang="en-US" sz="9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" y="1538288"/>
            <a:ext cx="434181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2771775" y="5697142"/>
            <a:ext cx="2736850" cy="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5" tIns="34278" rIns="68555" bIns="34278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35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35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8288"/>
            <a:ext cx="4572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9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國際標</a:t>
            </a:r>
            <a:r>
              <a:rPr lang="zh-TW" altLang="en-US" dirty="0"/>
              <a:t>準</a:t>
            </a:r>
            <a:endParaRPr lang="en-US" altLang="zh-TW" dirty="0" smtClean="0"/>
          </a:p>
          <a:p>
            <a:pPr lvl="1"/>
            <a:r>
              <a:rPr lang="en-US" altLang="zh-TW" dirty="0"/>
              <a:t>https://www.hl7.org/fhir/patient.html</a:t>
            </a:r>
          </a:p>
          <a:p>
            <a:r>
              <a:rPr lang="zh-TW" altLang="en-US" dirty="0" smtClean="0"/>
              <a:t>台灣自訂</a:t>
            </a:r>
            <a:endParaRPr lang="en-US" altLang="zh-TW" dirty="0"/>
          </a:p>
          <a:p>
            <a:pPr lvl="1"/>
            <a:r>
              <a:rPr lang="en-US" altLang="zh-TW" dirty="0"/>
              <a:t>https://mos2718.github.io/FHIRspec/Spec/Patient/patient.html</a:t>
            </a:r>
            <a:endParaRPr lang="en-US" altLang="zh-TW" dirty="0" smtClean="0"/>
          </a:p>
          <a:p>
            <a:pPr lvl="1"/>
            <a:r>
              <a:rPr lang="zh-TW" altLang="en-US" dirty="0"/>
              <a:t>進一步確認我們需要的細部欄位規格，如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是否放身分證號，放哪裡</a:t>
            </a:r>
          </a:p>
          <a:p>
            <a:pPr lvl="2"/>
            <a:r>
              <a:rPr lang="zh-TW" altLang="en-US" dirty="0"/>
              <a:t>中文姓名、電話之基本格式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46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7443" y="0"/>
            <a:ext cx="8229600" cy="974035"/>
          </a:xfrm>
        </p:spPr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什麼是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 </a:t>
            </a:r>
            <a:r>
              <a:rPr lang="en-US" altLang="zh-TW" dirty="0" smtClean="0"/>
              <a:t>resource</a:t>
            </a:r>
          </a:p>
          <a:p>
            <a:endParaRPr lang="en-US" altLang="zh-TW" dirty="0"/>
          </a:p>
          <a:p>
            <a:r>
              <a:rPr lang="en-US" altLang="zh-TW" dirty="0" smtClean="0"/>
              <a:t>FHIR resource </a:t>
            </a:r>
            <a:r>
              <a:rPr lang="zh-TW" altLang="en-US" dirty="0" smtClean="0"/>
              <a:t>定義及範例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基礎之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</a:t>
            </a:r>
          </a:p>
          <a:p>
            <a:endParaRPr lang="en-US" altLang="zh-TW" dirty="0"/>
          </a:p>
          <a:p>
            <a:r>
              <a:rPr lang="en-US" altLang="zh-TW" dirty="0" smtClean="0"/>
              <a:t>Resources </a:t>
            </a:r>
            <a:r>
              <a:rPr lang="zh-TW" altLang="en-US" dirty="0" smtClean="0"/>
              <a:t>之相互參考關係 </a:t>
            </a:r>
            <a:r>
              <a:rPr lang="en-US" altLang="zh-TW" dirty="0" smtClean="0"/>
              <a:t>(reference)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identifier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68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0876" y="1341411"/>
            <a:ext cx="819251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100" dirty="0">
                <a:latin typeface="verdana" panose="020B0604030504040204" pitchFamily="34" charset="0"/>
              </a:rPr>
              <a:t>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F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ast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H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ealthcare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I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nteroperability </a:t>
            </a:r>
            <a:r>
              <a:rPr lang="en-US" altLang="zh-TW" sz="2700" dirty="0">
                <a:solidFill>
                  <a:srgbClr val="FF0000"/>
                </a:solidFill>
                <a:latin typeface="verdana" panose="020B0604030504040204" pitchFamily="34" charset="0"/>
              </a:rPr>
              <a:t>R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</a:rPr>
              <a:t>esources</a:t>
            </a:r>
            <a:endParaRPr lang="en-US" altLang="zh-TW" sz="2700" dirty="0"/>
          </a:p>
          <a:p>
            <a:endParaRPr lang="en-US" altLang="zh-TW" sz="27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TW" sz="2700" dirty="0" err="1">
                <a:latin typeface="+mn-ea"/>
              </a:rPr>
              <a:t>HL7</a:t>
            </a:r>
            <a:r>
              <a:rPr lang="zh-TW" altLang="en-US" sz="2700" dirty="0">
                <a:latin typeface="+mn-ea"/>
              </a:rPr>
              <a:t> 定義新一代的標準協定</a:t>
            </a: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700" b="1" dirty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sz="2700" b="1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zh-TW" altLang="en-US" sz="2700" b="1" dirty="0">
                <a:solidFill>
                  <a:srgbClr val="FF0000"/>
                </a:solidFill>
                <a:latin typeface="+mn-ea"/>
              </a:rPr>
              <a:t> 傳輸 </a:t>
            </a:r>
            <a:r>
              <a:rPr lang="en-US" altLang="zh-TW" sz="2700" b="1" dirty="0" err="1">
                <a:solidFill>
                  <a:srgbClr val="FF0000"/>
                </a:solidFill>
                <a:latin typeface="+mn-ea"/>
              </a:rPr>
              <a:t>JSON</a:t>
            </a:r>
            <a:r>
              <a:rPr lang="en-US" altLang="zh-TW" sz="2700" b="1" dirty="0">
                <a:solidFill>
                  <a:srgbClr val="FF0000"/>
                </a:solidFill>
                <a:latin typeface="+mn-ea"/>
              </a:rPr>
              <a:t> or XML </a:t>
            </a:r>
            <a:r>
              <a:rPr lang="zh-TW" altLang="en-US" sz="2700" b="1" dirty="0">
                <a:solidFill>
                  <a:srgbClr val="FF0000"/>
                </a:solidFill>
                <a:latin typeface="+mn-ea"/>
              </a:rPr>
              <a:t>資料</a:t>
            </a:r>
            <a:endParaRPr lang="en-US" altLang="zh-TW" sz="2700" b="1" dirty="0">
              <a:solidFill>
                <a:srgbClr val="FF0000"/>
              </a:solidFill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700" dirty="0">
                <a:latin typeface="+mn-ea"/>
              </a:rPr>
              <a:t>使用</a:t>
            </a:r>
            <a:r>
              <a:rPr lang="en-US" altLang="zh-TW" sz="2700" dirty="0">
                <a:solidFill>
                  <a:srgbClr val="333333"/>
                </a:solidFill>
                <a:latin typeface="verdana" panose="020B0604030504040204" pitchFamily="34" charset="0"/>
                <a:hlinkClick r:id="" action="ppaction://noaction"/>
              </a:rPr>
              <a:t>REST</a:t>
            </a:r>
            <a:r>
              <a:rPr lang="zh-TW" altLang="en-US" sz="2700" dirty="0" smtClean="0">
                <a:latin typeface="+mn-ea"/>
              </a:rPr>
              <a:t>風格</a:t>
            </a:r>
            <a:endParaRPr lang="en-US" altLang="zh-TW" sz="2700" dirty="0" smtClean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US" altLang="zh-TW" sz="2700" dirty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700" dirty="0" smtClean="0">
                <a:latin typeface="+mn-ea"/>
              </a:rPr>
              <a:t>定義一百多類資料規格</a:t>
            </a:r>
            <a:r>
              <a:rPr lang="en-US" altLang="zh-TW" sz="2700" dirty="0" smtClean="0">
                <a:latin typeface="+mn-ea"/>
              </a:rPr>
              <a:t>(resources)</a:t>
            </a:r>
          </a:p>
          <a:p>
            <a:pPr marL="671513" lvl="1" indent="-214313">
              <a:buFont typeface="Wingdings" panose="05000000000000000000" pitchFamily="2" charset="2"/>
              <a:buChar char="Ø"/>
            </a:pPr>
            <a:r>
              <a:rPr lang="zh-TW" altLang="en-US" sz="2700" dirty="0" smtClean="0">
                <a:latin typeface="+mn-ea"/>
              </a:rPr>
              <a:t>各式健康醫療系統之資訊互通規格</a:t>
            </a:r>
            <a:endParaRPr lang="en-US" altLang="zh-TW" sz="2700" dirty="0" smtClean="0">
              <a:latin typeface="+mn-ea"/>
            </a:endParaRPr>
          </a:p>
          <a:p>
            <a:pPr marL="1128713" lvl="2" indent="-214313">
              <a:buFont typeface="Wingdings" panose="05000000000000000000" pitchFamily="2" charset="2"/>
              <a:buChar char="Ø"/>
            </a:pPr>
            <a:r>
              <a:rPr lang="zh-TW" altLang="en-US" sz="2700" dirty="0" smtClean="0">
                <a:latin typeface="+mn-ea"/>
              </a:rPr>
              <a:t>穿戴式生理監測</a:t>
            </a:r>
            <a:r>
              <a:rPr lang="en-US" altLang="zh-TW" sz="2700" dirty="0" smtClean="0">
                <a:latin typeface="+mn-ea"/>
              </a:rPr>
              <a:t>(</a:t>
            </a:r>
            <a:r>
              <a:rPr lang="en-US" altLang="zh-TW" sz="2700" dirty="0" err="1" smtClean="0">
                <a:latin typeface="+mn-ea"/>
              </a:rPr>
              <a:t>IoT</a:t>
            </a:r>
            <a:r>
              <a:rPr lang="en-US" altLang="zh-TW" sz="2700" dirty="0" smtClean="0">
                <a:latin typeface="+mn-ea"/>
              </a:rPr>
              <a:t>)</a:t>
            </a:r>
            <a:r>
              <a:rPr lang="zh-TW" altLang="en-US" sz="2700" dirty="0" smtClean="0">
                <a:latin typeface="+mn-ea"/>
              </a:rPr>
              <a:t>、智慧醫療、基因序列精準醫療</a:t>
            </a:r>
            <a:endParaRPr lang="en-US" altLang="zh-TW" sz="2700" dirty="0" smtClean="0">
              <a:latin typeface="+mn-ea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zh-TW" altLang="en-US" sz="27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86820" y="0"/>
            <a:ext cx="443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TW" alt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zh-TW" altLang="en-US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FHIR  resource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國際標準組織訂立之資料交換互通規格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如交換病人基本資料</a:t>
            </a:r>
            <a:r>
              <a:rPr lang="en-US" altLang="zh-TW" dirty="0" smtClean="0"/>
              <a:t>(Patient)</a:t>
            </a:r>
            <a:r>
              <a:rPr lang="zh-TW" altLang="en-US" dirty="0" smtClean="0"/>
              <a:t>、交換藥物處方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medicationRequest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FHIR </a:t>
            </a:r>
            <a:r>
              <a:rPr lang="zh-TW" altLang="en-US" dirty="0" smtClean="0"/>
              <a:t>伺服器與使用者端系統互通資料標準格式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前後端</a:t>
            </a:r>
            <a:r>
              <a:rPr lang="en-US" altLang="zh-TW" dirty="0" smtClean="0"/>
              <a:t>)</a:t>
            </a:r>
            <a:r>
              <a:rPr lang="zh-TW" altLang="en-US" dirty="0" smtClean="0"/>
              <a:t>皆支援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標準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，並處理標準化資料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利於整合應用，解決現行醫資系統難以整合的問</a:t>
            </a:r>
            <a:r>
              <a:rPr lang="zh-TW" altLang="en-US" dirty="0"/>
              <a:t>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414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FHIR resource </a:t>
            </a:r>
            <a:r>
              <a:rPr lang="zh-TW" altLang="en-US" dirty="0" smtClean="0"/>
              <a:t>定義連結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https://www.hl7.org/fhir/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FHIR </a:t>
            </a:r>
            <a:r>
              <a:rPr lang="en-US" altLang="zh-TW" dirty="0"/>
              <a:t>Resources 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en-US" altLang="zh-TW" dirty="0"/>
              <a:t>https://www.hl7.org/fhir/resourcelist.html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 </a:t>
            </a:r>
            <a:r>
              <a:rPr lang="zh-TW" altLang="en-US" dirty="0" smtClean="0"/>
              <a:t>範例連結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www.hl7.org/fhir/patient.html</a:t>
            </a:r>
            <a:endParaRPr lang="en-US" altLang="zh-TW" dirty="0" smtClean="0"/>
          </a:p>
          <a:p>
            <a:pPr lvl="1"/>
            <a:r>
              <a:rPr lang="en-US" altLang="zh-TW" dirty="0"/>
              <a:t>https://www.hl7.org/fhir/organization.html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97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FHIR resource </a:t>
            </a:r>
            <a:r>
              <a:rPr lang="zh-TW" altLang="en-US" dirty="0" smtClean="0"/>
              <a:t>定義內容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2392"/>
            <a:ext cx="8229600" cy="4883772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Name:</a:t>
            </a:r>
            <a:r>
              <a:rPr lang="zh-TW" altLang="en-US" dirty="0" smtClean="0"/>
              <a:t> 欄位名稱</a:t>
            </a:r>
            <a:endParaRPr lang="en-US" altLang="zh-TW" dirty="0" smtClean="0"/>
          </a:p>
          <a:p>
            <a:r>
              <a:rPr lang="en-US" altLang="zh-TW" dirty="0" smtClean="0"/>
              <a:t>Flags: </a:t>
            </a:r>
            <a:r>
              <a:rPr lang="zh-TW" altLang="en-US" dirty="0" smtClean="0"/>
              <a:t>特別註記</a:t>
            </a:r>
            <a:r>
              <a:rPr lang="en-US" altLang="zh-TW" dirty="0" smtClean="0"/>
              <a:t>(</a:t>
            </a:r>
            <a:r>
              <a:rPr lang="zh-TW" altLang="en-US" dirty="0" smtClean="0"/>
              <a:t>暫不去管它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Card</a:t>
            </a:r>
            <a:r>
              <a:rPr lang="en-US" altLang="zh-TW" dirty="0" smtClean="0"/>
              <a:t>.(Cardinality):</a:t>
            </a:r>
            <a:r>
              <a:rPr lang="zh-TW" altLang="en-US" dirty="0" smtClean="0"/>
              <a:t>此欄位可出現次數，如下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(0,</a:t>
            </a:r>
            <a:r>
              <a:rPr lang="zh-TW" altLang="en-US" dirty="0" smtClean="0"/>
              <a:t>*</a:t>
            </a:r>
            <a:r>
              <a:rPr lang="en-US" altLang="zh-TW" dirty="0" smtClean="0"/>
              <a:t>),(1,1),(1,</a:t>
            </a:r>
            <a:r>
              <a:rPr lang="zh-TW" altLang="en-US" dirty="0" smtClean="0"/>
              <a:t>*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Type: </a:t>
            </a:r>
            <a:r>
              <a:rPr lang="zh-TW" altLang="en-US" dirty="0" smtClean="0"/>
              <a:t>資料型態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字串、日期、數字</a:t>
            </a:r>
            <a:r>
              <a:rPr lang="en-US" altLang="zh-TW" dirty="0" smtClean="0"/>
              <a:t>…</a:t>
            </a:r>
          </a:p>
          <a:p>
            <a:r>
              <a:rPr lang="en-US" altLang="zh-TW" dirty="0"/>
              <a:t>Description &amp; </a:t>
            </a:r>
            <a:r>
              <a:rPr lang="en-US" altLang="zh-TW" dirty="0" smtClean="0"/>
              <a:t>Constraints: </a:t>
            </a:r>
            <a:r>
              <a:rPr lang="zh-TW" altLang="en-US" dirty="0" smtClean="0"/>
              <a:t>欄位描述及應用限制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https://www.hl7.org/fhir/formats.html#table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1447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591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FHIR resource 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使用者端產生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5252" y="1143000"/>
            <a:ext cx="8229600" cy="58143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{       </a:t>
            </a:r>
            <a:r>
              <a:rPr lang="en-US" altLang="zh-TW" dirty="0"/>
              <a:t>"</a:t>
            </a:r>
            <a:r>
              <a:rPr lang="en-US" altLang="zh-TW" dirty="0" err="1"/>
              <a:t>resourceType</a:t>
            </a:r>
            <a:r>
              <a:rPr lang="en-US" altLang="zh-TW" dirty="0"/>
              <a:t>": "Patient",     </a:t>
            </a:r>
          </a:p>
          <a:p>
            <a:pPr marL="0" indent="0">
              <a:buNone/>
            </a:pPr>
            <a:r>
              <a:rPr lang="en-US" altLang="zh-TW" dirty="0"/>
              <a:t>        "identifier": [</a:t>
            </a:r>
          </a:p>
          <a:p>
            <a:pPr marL="0" indent="0">
              <a:buNone/>
            </a:pPr>
            <a:r>
              <a:rPr lang="en-US" altLang="zh-TW" dirty="0"/>
              <a:t>          {</a:t>
            </a:r>
          </a:p>
          <a:p>
            <a:pPr marL="0" indent="0">
              <a:buNone/>
            </a:pPr>
            <a:r>
              <a:rPr lang="en-US" altLang="zh-TW" dirty="0"/>
              <a:t>           "system": "</a:t>
            </a:r>
            <a:r>
              <a:rPr lang="zh-TW" altLang="en-US" dirty="0"/>
              <a:t>身分證字號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"value": "U12341111111111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}</a:t>
            </a:r>
          </a:p>
          <a:p>
            <a:pPr marL="0" indent="0">
              <a:buNone/>
            </a:pPr>
            <a:r>
              <a:rPr lang="en-US" altLang="zh-TW" dirty="0"/>
              <a:t>        ],</a:t>
            </a:r>
          </a:p>
          <a:p>
            <a:pPr marL="0" indent="0">
              <a:buNone/>
            </a:pPr>
            <a:r>
              <a:rPr lang="en-US" altLang="zh-TW" dirty="0"/>
              <a:t>        "name": [</a:t>
            </a:r>
          </a:p>
          <a:p>
            <a:pPr marL="0" indent="0">
              <a:buNone/>
            </a:pPr>
            <a:r>
              <a:rPr lang="en-US" altLang="zh-TW" dirty="0"/>
              <a:t>          {</a:t>
            </a:r>
          </a:p>
          <a:p>
            <a:pPr marL="0" indent="0">
              <a:buNone/>
            </a:pPr>
            <a:r>
              <a:rPr lang="en-US" altLang="zh-TW" dirty="0"/>
              <a:t>            "text": "</a:t>
            </a:r>
            <a:r>
              <a:rPr lang="zh-TW" altLang="en-US" dirty="0"/>
              <a:t>林小妹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"family": "</a:t>
            </a:r>
            <a:r>
              <a:rPr lang="zh-TW" altLang="en-US" dirty="0"/>
              <a:t>林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"given": ["</a:t>
            </a:r>
            <a:r>
              <a:rPr lang="zh-TW" altLang="en-US" dirty="0"/>
              <a:t>林小妹</a:t>
            </a:r>
            <a:r>
              <a:rPr lang="en-US" altLang="zh-TW" dirty="0"/>
              <a:t>"]</a:t>
            </a:r>
          </a:p>
          <a:p>
            <a:pPr marL="0" indent="0">
              <a:buNone/>
            </a:pPr>
            <a:r>
              <a:rPr lang="en-US" altLang="zh-TW" dirty="0"/>
              <a:t>          }</a:t>
            </a:r>
          </a:p>
          <a:p>
            <a:pPr marL="0" indent="0">
              <a:buNone/>
            </a:pPr>
            <a:r>
              <a:rPr lang="en-US" altLang="zh-TW" dirty="0"/>
              <a:t>        ],</a:t>
            </a:r>
          </a:p>
          <a:p>
            <a:pPr marL="0" indent="0">
              <a:buNone/>
            </a:pPr>
            <a:r>
              <a:rPr lang="en-US" altLang="zh-TW" dirty="0"/>
              <a:t>        "gender": "female",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birthDate</a:t>
            </a:r>
            <a:r>
              <a:rPr lang="en-US" altLang="zh-TW" dirty="0"/>
              <a:t>": "1973-01-21",</a:t>
            </a:r>
          </a:p>
          <a:p>
            <a:pPr marL="0" indent="0">
              <a:buNone/>
            </a:pPr>
            <a:r>
              <a:rPr lang="en-US" altLang="zh-TW" dirty="0"/>
              <a:t>        "</a:t>
            </a:r>
            <a:r>
              <a:rPr lang="en-US" altLang="zh-TW" dirty="0" err="1"/>
              <a:t>managingOrganization</a:t>
            </a:r>
            <a:r>
              <a:rPr lang="en-US" altLang="zh-TW" dirty="0"/>
              <a:t>": {</a:t>
            </a:r>
          </a:p>
          <a:p>
            <a:pPr marL="0" indent="0">
              <a:buNone/>
            </a:pPr>
            <a:r>
              <a:rPr lang="en-US" altLang="zh-TW" dirty="0"/>
              <a:t>          "reference": "Organization/4"</a:t>
            </a:r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32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591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FHIR resource </a:t>
            </a:r>
            <a:r>
              <a:rPr lang="zh-TW" altLang="en-US" sz="3600" dirty="0" smtClean="0"/>
              <a:t>範例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伺服器端添加資訊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5861" y="1560443"/>
            <a:ext cx="8229600" cy="7026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 smtClean="0"/>
              <a:t>{  </a:t>
            </a:r>
            <a:r>
              <a:rPr lang="en-US" altLang="zh-TW" sz="1400" dirty="0"/>
              <a:t>"</a:t>
            </a:r>
            <a:r>
              <a:rPr lang="en-US" altLang="zh-TW" sz="1400" dirty="0" err="1"/>
              <a:t>resourceType</a:t>
            </a:r>
            <a:r>
              <a:rPr lang="en-US" altLang="zh-TW" sz="1400" dirty="0"/>
              <a:t>": "Patient",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"id": "4987",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"meta": 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"</a:t>
            </a:r>
            <a:r>
              <a:rPr lang="en-US" altLang="zh-TW" sz="1400" dirty="0" err="1">
                <a:solidFill>
                  <a:srgbClr val="FF0000"/>
                </a:solidFill>
              </a:rPr>
              <a:t>versionId</a:t>
            </a:r>
            <a:r>
              <a:rPr lang="en-US" altLang="zh-TW" sz="1400" dirty="0">
                <a:solidFill>
                  <a:srgbClr val="FF0000"/>
                </a:solidFill>
              </a:rPr>
              <a:t>": "1",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"</a:t>
            </a:r>
            <a:r>
              <a:rPr lang="en-US" altLang="zh-TW" sz="1400" dirty="0" err="1">
                <a:solidFill>
                  <a:srgbClr val="FF0000"/>
                </a:solidFill>
              </a:rPr>
              <a:t>lastUpdated</a:t>
            </a:r>
            <a:r>
              <a:rPr lang="en-US" altLang="zh-TW" sz="1400" dirty="0">
                <a:solidFill>
                  <a:srgbClr val="FF0000"/>
                </a:solidFill>
              </a:rPr>
              <a:t>": "2020-01-14T02:43:09.000+00:00"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},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"text": {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"status": "generated",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  "div": "&lt;div </a:t>
            </a:r>
            <a:r>
              <a:rPr lang="en-US" altLang="zh-TW" sz="1400" dirty="0" err="1">
                <a:solidFill>
                  <a:srgbClr val="FF0000"/>
                </a:solidFill>
              </a:rPr>
              <a:t>xmlns</a:t>
            </a:r>
            <a:r>
              <a:rPr lang="en-US" altLang="zh-TW" sz="1400" dirty="0">
                <a:solidFill>
                  <a:srgbClr val="FF0000"/>
                </a:solidFill>
              </a:rPr>
              <a:t>=\"http://www.w3.org/1999/xhtml\"&gt;&lt;div class=\"</a:t>
            </a:r>
            <a:r>
              <a:rPr lang="en-US" altLang="zh-TW" sz="1400" dirty="0" err="1">
                <a:solidFill>
                  <a:srgbClr val="FF0000"/>
                </a:solidFill>
              </a:rPr>
              <a:t>hapiHeaderText</a:t>
            </a:r>
            <a:r>
              <a:rPr lang="en-US" altLang="zh-TW" sz="1400" dirty="0">
                <a:solidFill>
                  <a:srgbClr val="FF0000"/>
                </a:solidFill>
              </a:rPr>
              <a:t>\"&gt;</a:t>
            </a:r>
            <a:r>
              <a:rPr lang="zh-TW" altLang="en-US" sz="1400" dirty="0">
                <a:solidFill>
                  <a:srgbClr val="FF0000"/>
                </a:solidFill>
              </a:rPr>
              <a:t>林小妹 </a:t>
            </a:r>
            <a:r>
              <a:rPr lang="en-US" altLang="zh-TW" sz="1400" dirty="0">
                <a:solidFill>
                  <a:srgbClr val="FF0000"/>
                </a:solidFill>
              </a:rPr>
              <a:t>&lt;b&gt;</a:t>
            </a:r>
            <a:r>
              <a:rPr lang="zh-TW" altLang="en-US" sz="1400" dirty="0">
                <a:solidFill>
                  <a:srgbClr val="FF0000"/>
                </a:solidFill>
              </a:rPr>
              <a:t>林 </a:t>
            </a:r>
            <a:r>
              <a:rPr lang="en-US" altLang="zh-TW" sz="1400" dirty="0">
                <a:solidFill>
                  <a:srgbClr val="FF0000"/>
                </a:solidFill>
              </a:rPr>
              <a:t>&lt;/b&gt;&lt;/div&gt;&lt;table class=\"</a:t>
            </a:r>
            <a:r>
              <a:rPr lang="en-US" altLang="zh-TW" sz="1400" dirty="0" err="1">
                <a:solidFill>
                  <a:srgbClr val="FF0000"/>
                </a:solidFill>
              </a:rPr>
              <a:t>hapiPropertyTable</a:t>
            </a:r>
            <a:r>
              <a:rPr lang="en-US" altLang="zh-TW" sz="1400" dirty="0">
                <a:solidFill>
                  <a:srgbClr val="FF0000"/>
                </a:solidFill>
              </a:rPr>
              <a:t>\"&gt;&lt;</a:t>
            </a:r>
            <a:r>
              <a:rPr lang="en-US" altLang="zh-TW" sz="1400" dirty="0" err="1">
                <a:solidFill>
                  <a:srgbClr val="FF0000"/>
                </a:solidFill>
              </a:rPr>
              <a:t>tbody</a:t>
            </a:r>
            <a:r>
              <a:rPr lang="en-US" altLang="zh-TW" sz="1400" dirty="0">
                <a:solidFill>
                  <a:srgbClr val="FF0000"/>
                </a:solidFill>
              </a:rPr>
              <a:t>&gt;&lt;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&gt;&lt;td&gt;Identifier&lt;/td&gt;&lt;td&gt;U12341111111111&lt;/td&gt;&lt;/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&gt;&lt;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&gt;&lt;td&gt;Date of birth&lt;/td&gt;&lt;td&gt;&lt;span&gt;21 January 1973&lt;/span&gt;&lt;/td&gt;&lt;/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&gt;&lt;/</a:t>
            </a:r>
            <a:r>
              <a:rPr lang="en-US" altLang="zh-TW" sz="1400" dirty="0" err="1">
                <a:solidFill>
                  <a:srgbClr val="FF0000"/>
                </a:solidFill>
              </a:rPr>
              <a:t>tbody</a:t>
            </a:r>
            <a:r>
              <a:rPr lang="en-US" altLang="zh-TW" sz="1400" dirty="0">
                <a:solidFill>
                  <a:srgbClr val="FF0000"/>
                </a:solidFill>
              </a:rPr>
              <a:t>&gt;&lt;/table&gt;&lt;/div&gt;"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  },</a:t>
            </a:r>
          </a:p>
          <a:p>
            <a:pPr marL="0" indent="0">
              <a:buNone/>
            </a:pPr>
            <a:r>
              <a:rPr lang="en-US" altLang="zh-TW" sz="1400" dirty="0"/>
              <a:t>  "identifier": [</a:t>
            </a:r>
          </a:p>
          <a:p>
            <a:pPr marL="0" indent="0">
              <a:buNone/>
            </a:pPr>
            <a:r>
              <a:rPr lang="en-US" altLang="zh-TW" sz="1400" dirty="0"/>
              <a:t>    {</a:t>
            </a:r>
          </a:p>
          <a:p>
            <a:pPr marL="0" indent="0">
              <a:buNone/>
            </a:pPr>
            <a:r>
              <a:rPr lang="en-US" altLang="zh-TW" sz="1400" dirty="0"/>
              <a:t>      "system": "</a:t>
            </a:r>
            <a:r>
              <a:rPr lang="zh-TW" altLang="en-US" sz="1400" dirty="0"/>
              <a:t>身分證字號</a:t>
            </a:r>
            <a:r>
              <a:rPr lang="en-US" altLang="zh-TW" sz="1400" dirty="0"/>
              <a:t>",</a:t>
            </a:r>
          </a:p>
          <a:p>
            <a:pPr marL="0" indent="0">
              <a:buNone/>
            </a:pPr>
            <a:r>
              <a:rPr lang="en-US" altLang="zh-TW" sz="1400" dirty="0"/>
              <a:t>      "value": "U12341111111111"</a:t>
            </a:r>
          </a:p>
          <a:p>
            <a:pPr marL="0" indent="0">
              <a:buNone/>
            </a:pPr>
            <a:r>
              <a:rPr lang="en-US" altLang="zh-TW" sz="1400" dirty="0"/>
              <a:t>    }</a:t>
            </a:r>
          </a:p>
          <a:p>
            <a:pPr marL="0" indent="0">
              <a:buNone/>
            </a:pPr>
            <a:r>
              <a:rPr lang="en-US" altLang="zh-TW" sz="1400" dirty="0"/>
              <a:t>  ],</a:t>
            </a:r>
          </a:p>
          <a:p>
            <a:pPr marL="0" indent="0">
              <a:buNone/>
            </a:pPr>
            <a:r>
              <a:rPr lang="en-US" altLang="zh-TW" sz="1400" dirty="0"/>
              <a:t>  "name": [</a:t>
            </a:r>
          </a:p>
          <a:p>
            <a:pPr marL="0" indent="0">
              <a:buNone/>
            </a:pPr>
            <a:r>
              <a:rPr lang="en-US" altLang="zh-TW" sz="1400" dirty="0"/>
              <a:t>    {</a:t>
            </a:r>
          </a:p>
          <a:p>
            <a:pPr marL="0" indent="0">
              <a:buNone/>
            </a:pPr>
            <a:r>
              <a:rPr lang="en-US" altLang="zh-TW" sz="1400" dirty="0"/>
              <a:t>      "text": "</a:t>
            </a:r>
            <a:r>
              <a:rPr lang="zh-TW" altLang="en-US" sz="1400" dirty="0"/>
              <a:t>林小妹</a:t>
            </a:r>
            <a:r>
              <a:rPr lang="en-US" altLang="zh-TW" sz="1400" dirty="0"/>
              <a:t>",</a:t>
            </a:r>
          </a:p>
          <a:p>
            <a:pPr marL="0" indent="0">
              <a:buNone/>
            </a:pPr>
            <a:r>
              <a:rPr lang="en-US" altLang="zh-TW" sz="1400" dirty="0"/>
              <a:t>      "family": "</a:t>
            </a:r>
            <a:r>
              <a:rPr lang="zh-TW" altLang="en-US" sz="1400" dirty="0"/>
              <a:t>林</a:t>
            </a:r>
            <a:r>
              <a:rPr lang="en-US" altLang="zh-TW" sz="1400" dirty="0"/>
              <a:t>",</a:t>
            </a:r>
          </a:p>
          <a:p>
            <a:pPr marL="0" indent="0">
              <a:buNone/>
            </a:pPr>
            <a:r>
              <a:rPr lang="en-US" altLang="zh-TW" sz="1400" dirty="0"/>
              <a:t>      "given": [</a:t>
            </a:r>
          </a:p>
          <a:p>
            <a:pPr marL="0" indent="0">
              <a:buNone/>
            </a:pPr>
            <a:r>
              <a:rPr lang="en-US" altLang="zh-TW" sz="1400" dirty="0"/>
              <a:t>        "</a:t>
            </a:r>
            <a:r>
              <a:rPr lang="zh-TW" altLang="en-US" sz="1400" dirty="0"/>
              <a:t>林小妹</a:t>
            </a:r>
            <a:r>
              <a:rPr lang="en-US" altLang="zh-TW" sz="1400" dirty="0"/>
              <a:t>"</a:t>
            </a:r>
          </a:p>
          <a:p>
            <a:pPr marL="0" indent="0">
              <a:buNone/>
            </a:pPr>
            <a:r>
              <a:rPr lang="en-US" altLang="zh-TW" sz="1400" dirty="0"/>
              <a:t>      ]</a:t>
            </a:r>
          </a:p>
          <a:p>
            <a:pPr marL="0" indent="0">
              <a:buNone/>
            </a:pPr>
            <a:r>
              <a:rPr lang="en-US" altLang="zh-TW" sz="1400" dirty="0"/>
              <a:t>    }</a:t>
            </a:r>
          </a:p>
          <a:p>
            <a:pPr marL="0" indent="0">
              <a:buNone/>
            </a:pPr>
            <a:r>
              <a:rPr lang="en-US" altLang="zh-TW" sz="1400" dirty="0"/>
              <a:t>  ],</a:t>
            </a:r>
          </a:p>
          <a:p>
            <a:pPr marL="0" indent="0">
              <a:buNone/>
            </a:pPr>
            <a:r>
              <a:rPr lang="en-US" altLang="zh-TW" sz="1400" dirty="0"/>
              <a:t>  "gender": "female",</a:t>
            </a:r>
          </a:p>
          <a:p>
            <a:pPr marL="0" indent="0">
              <a:buNone/>
            </a:pPr>
            <a:r>
              <a:rPr lang="en-US" altLang="zh-TW" sz="1400" dirty="0"/>
              <a:t>  "</a:t>
            </a:r>
            <a:r>
              <a:rPr lang="en-US" altLang="zh-TW" sz="1400" dirty="0" err="1"/>
              <a:t>birthDate</a:t>
            </a:r>
            <a:r>
              <a:rPr lang="en-US" altLang="zh-TW" sz="1400" dirty="0"/>
              <a:t>": "1973-01-21",</a:t>
            </a:r>
          </a:p>
          <a:p>
            <a:pPr marL="0" indent="0">
              <a:buNone/>
            </a:pPr>
            <a:r>
              <a:rPr lang="en-US" altLang="zh-TW" sz="1400" dirty="0"/>
              <a:t>  "</a:t>
            </a:r>
            <a:r>
              <a:rPr lang="en-US" altLang="zh-TW" sz="1400" dirty="0" err="1"/>
              <a:t>managingOrganization</a:t>
            </a:r>
            <a:r>
              <a:rPr lang="en-US" altLang="zh-TW" sz="1400" dirty="0"/>
              <a:t>": {</a:t>
            </a:r>
          </a:p>
          <a:p>
            <a:pPr marL="0" indent="0">
              <a:buNone/>
            </a:pPr>
            <a:r>
              <a:rPr lang="en-US" altLang="zh-TW" sz="1400" dirty="0"/>
              <a:t>    "reference": "Organization/4"</a:t>
            </a:r>
          </a:p>
          <a:p>
            <a:pPr marL="0" indent="0">
              <a:buNone/>
            </a:pPr>
            <a:r>
              <a:rPr lang="en-US" altLang="zh-TW" sz="1400" dirty="0"/>
              <a:t>  }</a:t>
            </a:r>
          </a:p>
          <a:p>
            <a:pPr marL="0" indent="0">
              <a:buNone/>
            </a:pPr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5861" y="958334"/>
            <a:ext cx="86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伺服器端連結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 smtClean="0"/>
              <a:t>https</a:t>
            </a:r>
            <a:r>
              <a:rPr lang="en-US" altLang="zh-TW" dirty="0"/>
              <a:t>://hapi.fhir.tw/fhir/Patient/4987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88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4672" y="90178"/>
            <a:ext cx="6826315" cy="857250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b="1" dirty="0" smtClean="0">
                <a:latin typeface="+mn-ea"/>
                <a:ea typeface="+mn-ea"/>
              </a:rPr>
              <a:t>人員組織 </a:t>
            </a:r>
            <a:r>
              <a:rPr lang="en-US" altLang="zh-TW" sz="3600" b="1" dirty="0">
                <a:latin typeface="+mn-ea"/>
                <a:ea typeface="+mn-ea"/>
              </a:rPr>
              <a:t>resources</a:t>
            </a:r>
            <a:endParaRPr lang="zh-TW" altLang="en-US" sz="36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165" y="1483415"/>
            <a:ext cx="8079092" cy="3246350"/>
          </a:xfrm>
        </p:spPr>
        <p:txBody>
          <a:bodyPr>
            <a:noAutofit/>
          </a:bodyPr>
          <a:lstStyle/>
          <a:p>
            <a:r>
              <a:rPr lang="en-US" altLang="zh-TW" sz="2500" b="1" dirty="0" smtClean="0">
                <a:latin typeface="+mn-ea"/>
              </a:rPr>
              <a:t>Organization </a:t>
            </a:r>
            <a:r>
              <a:rPr lang="zh-TW" altLang="en-US" sz="2500" b="1" dirty="0">
                <a:latin typeface="+mn-ea"/>
              </a:rPr>
              <a:t>組織</a:t>
            </a:r>
          </a:p>
          <a:p>
            <a:r>
              <a:rPr lang="en-US" altLang="zh-TW" sz="2500" b="1" dirty="0">
                <a:latin typeface="+mn-ea"/>
              </a:rPr>
              <a:t>Patient </a:t>
            </a:r>
            <a:r>
              <a:rPr lang="zh-TW" altLang="en-US" sz="2500" b="1" dirty="0">
                <a:latin typeface="+mn-ea"/>
              </a:rPr>
              <a:t>病人基本資料 </a:t>
            </a:r>
            <a:r>
              <a:rPr lang="en-US" altLang="zh-TW" sz="2500" b="1" dirty="0">
                <a:latin typeface="+mn-ea"/>
              </a:rPr>
              <a:t>(</a:t>
            </a:r>
            <a:r>
              <a:rPr lang="zh-TW" altLang="en-US" sz="2500" b="1" dirty="0">
                <a:latin typeface="+mn-ea"/>
              </a:rPr>
              <a:t>不含帳號</a:t>
            </a:r>
            <a:r>
              <a:rPr lang="en-US" altLang="zh-TW" sz="2500" b="1" dirty="0">
                <a:latin typeface="+mn-ea"/>
              </a:rPr>
              <a:t>)</a:t>
            </a:r>
            <a:endParaRPr lang="en-US" altLang="zh-TW" sz="2500" dirty="0">
              <a:latin typeface="+mn-ea"/>
            </a:endParaRPr>
          </a:p>
          <a:p>
            <a:r>
              <a:rPr lang="en-US" altLang="zh-TW" sz="2500" dirty="0">
                <a:latin typeface="+mn-ea"/>
              </a:rPr>
              <a:t>Practitioner</a:t>
            </a:r>
            <a:r>
              <a:rPr lang="zh-TW" altLang="en-US" sz="2500" dirty="0">
                <a:latin typeface="+mn-ea"/>
              </a:rPr>
              <a:t> 醫護從業人員</a:t>
            </a:r>
            <a:endParaRPr lang="en-US" altLang="zh-TW" sz="2500" dirty="0">
              <a:latin typeface="+mn-ea"/>
            </a:endParaRPr>
          </a:p>
          <a:p>
            <a:r>
              <a:rPr lang="en-US" altLang="zh-TW" sz="2500" dirty="0" err="1" smtClean="0">
                <a:latin typeface="+mn-ea"/>
              </a:rPr>
              <a:t>PractitionerRole</a:t>
            </a:r>
            <a:r>
              <a:rPr lang="en-US" altLang="zh-TW" sz="2500" dirty="0" smtClean="0">
                <a:latin typeface="+mn-ea"/>
              </a:rPr>
              <a:t>:</a:t>
            </a:r>
            <a:r>
              <a:rPr lang="zh-TW" altLang="en-US" sz="2500" dirty="0" smtClean="0">
                <a:latin typeface="+mn-ea"/>
              </a:rPr>
              <a:t>某組織、某醫療情境之工作參與人員</a:t>
            </a:r>
            <a:endParaRPr lang="en-US" altLang="zh-TW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0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5325</TotalTime>
  <Words>1116</Words>
  <Application>Microsoft Office PowerPoint</Application>
  <PresentationFormat>如螢幕大小 (4:3)</PresentationFormat>
  <Paragraphs>225</Paragraphs>
  <Slides>19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Arial</vt:lpstr>
      <vt:lpstr>Calibri</vt:lpstr>
      <vt:lpstr>Cambria Math</vt:lpstr>
      <vt:lpstr>verdana</vt:lpstr>
      <vt:lpstr>Wingdings</vt:lpstr>
      <vt:lpstr>Office 佈景主題</vt:lpstr>
      <vt:lpstr>FHIR Resource 概述</vt:lpstr>
      <vt:lpstr>課程大綱</vt:lpstr>
      <vt:lpstr>PowerPoint 簡報</vt:lpstr>
      <vt:lpstr>什麼是 FHIR  resource</vt:lpstr>
      <vt:lpstr>FHIR resource 定義連結</vt:lpstr>
      <vt:lpstr>FHIR resource 定義內容 </vt:lpstr>
      <vt:lpstr>FHIR resource 範例(使用者端產生)</vt:lpstr>
      <vt:lpstr>FHIR resource 範例(伺服器端添加資訊)</vt:lpstr>
      <vt:lpstr>人員組織 resources</vt:lpstr>
      <vt:lpstr>Patient Organization Relation</vt:lpstr>
      <vt:lpstr>新增及查詢人員組織 應用情境</vt:lpstr>
      <vt:lpstr>新增及查詢人員組織 應用情境</vt:lpstr>
      <vt:lpstr>Practitioner、 PractitionerRole、Orgainzation Relation</vt:lpstr>
      <vt:lpstr>個人健康紀錄相關 Resources</vt:lpstr>
      <vt:lpstr>Observation、Conduction、Patient Relation</vt:lpstr>
      <vt:lpstr>FHIR resource id   </vt:lpstr>
      <vt:lpstr>個人健康紀錄相關 Resources</vt:lpstr>
      <vt:lpstr> FHIR PATIENT resource example</vt:lpstr>
      <vt:lpstr>FHIR patient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chhsiao</cp:lastModifiedBy>
  <cp:revision>92</cp:revision>
  <dcterms:created xsi:type="dcterms:W3CDTF">2018-02-03T05:10:10Z</dcterms:created>
  <dcterms:modified xsi:type="dcterms:W3CDTF">2020-07-07T19:54:13Z</dcterms:modified>
</cp:coreProperties>
</file>