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580" r:id="rId3"/>
    <p:sldId id="583" r:id="rId4"/>
    <p:sldId id="582" r:id="rId5"/>
    <p:sldId id="408" r:id="rId6"/>
    <p:sldId id="586" r:id="rId7"/>
    <p:sldId id="653" r:id="rId8"/>
    <p:sldId id="65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89091" autoAdjust="0"/>
  </p:normalViewPr>
  <p:slideViewPr>
    <p:cSldViewPr snapToGrid="0" snapToObjects="1">
      <p:cViewPr varScale="1">
        <p:scale>
          <a:sx n="80" d="100"/>
          <a:sy n="80" d="100"/>
        </p:scale>
        <p:origin x="1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全名是</a:t>
            </a:r>
            <a:r>
              <a:rPr lang="en-US" altLang="zh-TW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       © 2016 HL7 ® </a:t>
            </a:r>
            <a:r>
              <a:rPr lang="en-US" sz="800" b="1" dirty="0">
                <a:solidFill>
                  <a:srgbClr val="000000"/>
                </a:solidFill>
              </a:rPr>
              <a:t>International. </a:t>
            </a:r>
            <a:r>
              <a:rPr lang="en-US" sz="800" b="1" dirty="0" smtClean="0">
                <a:solidFill>
                  <a:srgbClr val="000000"/>
                </a:solidFill>
              </a:rPr>
              <a:t>Licensed under Creative Commons. </a:t>
            </a:r>
            <a:r>
              <a:rPr lang="en-US" sz="800" b="1" dirty="0">
                <a:solidFill>
                  <a:srgbClr val="000000"/>
                </a:solidFill>
              </a:rPr>
              <a:t>HL7 </a:t>
            </a:r>
            <a:r>
              <a:rPr lang="en-US" sz="800" b="1" dirty="0" smtClean="0">
                <a:solidFill>
                  <a:srgbClr val="000000"/>
                </a:solidFill>
              </a:rPr>
              <a:t>&amp; Health </a:t>
            </a:r>
            <a:r>
              <a:rPr lang="en-US" sz="800" b="1" dirty="0">
                <a:solidFill>
                  <a:srgbClr val="000000"/>
                </a:solidFill>
              </a:rPr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8-7-2020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2020/7/8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latin typeface="+mn-ea"/>
                <a:ea typeface="+mn-ea"/>
              </a:rPr>
              <a:t/>
            </a:r>
            <a:br>
              <a:rPr lang="en-US" altLang="zh-TW" dirty="0">
                <a:latin typeface="+mn-ea"/>
                <a:ea typeface="+mn-ea"/>
              </a:rPr>
            </a:br>
            <a:r>
              <a:rPr lang="en-US" altLang="zh-TW">
                <a:latin typeface="+mn-ea"/>
                <a:ea typeface="+mn-ea"/>
              </a:rPr>
              <a:t>FHIR </a:t>
            </a:r>
            <a:r>
              <a:rPr lang="zh-TW" altLang="en-US">
                <a:latin typeface="+mn-ea"/>
                <a:ea typeface="+mn-ea"/>
              </a:rPr>
              <a:t>醫資互通標準簡介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95600" y="434069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mtClean="0"/>
              <a:t>蕭嘉</a:t>
            </a:r>
            <a:r>
              <a:rPr lang="zh-TW" altLang="en-US"/>
              <a:t>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308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醫資系統模組化發展的需求及挑戰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>
                <a:latin typeface="+mj-ea"/>
                <a:ea typeface="+mj-ea"/>
              </a:rPr>
              <a:t>現代醫療分工詳細</a:t>
            </a:r>
            <a:r>
              <a:rPr lang="zh-TW" altLang="en-US" sz="3600" smtClean="0">
                <a:latin typeface="+mj-ea"/>
                <a:ea typeface="+mj-ea"/>
              </a:rPr>
              <a:t>，需模組化逐步發展，但是</a:t>
            </a:r>
            <a:r>
              <a:rPr lang="en-US" altLang="zh-TW" sz="3600" smtClean="0">
                <a:latin typeface="+mj-ea"/>
                <a:ea typeface="+mj-ea"/>
              </a:rPr>
              <a:t>:</a:t>
            </a:r>
          </a:p>
          <a:p>
            <a:pPr lvl="1"/>
            <a:endParaRPr lang="en-US" altLang="zh-TW" sz="3600" smtClean="0">
              <a:latin typeface="+mj-ea"/>
              <a:ea typeface="+mj-ea"/>
            </a:endParaRPr>
          </a:p>
          <a:p>
            <a:r>
              <a:rPr lang="zh-TW" altLang="en-US" sz="3600" smtClean="0">
                <a:latin typeface="+mj-ea"/>
                <a:ea typeface="+mj-ea"/>
              </a:rPr>
              <a:t>不同團隊，設計的模組及介面往往不相容</a:t>
            </a:r>
            <a:endParaRPr lang="en-US" altLang="zh-TW" sz="3600" smtClean="0">
              <a:latin typeface="+mj-ea"/>
              <a:ea typeface="+mj-ea"/>
            </a:endParaRPr>
          </a:p>
          <a:p>
            <a:pPr lvl="1"/>
            <a:endParaRPr lang="en-US" altLang="zh-TW" sz="3200">
              <a:latin typeface="+mj-ea"/>
              <a:ea typeface="+mj-ea"/>
            </a:endParaRPr>
          </a:p>
          <a:p>
            <a:pPr lvl="1"/>
            <a:r>
              <a:rPr lang="zh-TW" altLang="en-US" sz="3200" smtClean="0">
                <a:latin typeface="+mj-ea"/>
                <a:ea typeface="+mj-ea"/>
              </a:rPr>
              <a:t>很難整合應用</a:t>
            </a:r>
            <a:endParaRPr lang="en-US" altLang="zh-TW" sz="3200" smtClean="0">
              <a:latin typeface="+mj-ea"/>
              <a:ea typeface="+mj-ea"/>
            </a:endParaRPr>
          </a:p>
          <a:p>
            <a:pPr lvl="1"/>
            <a:endParaRPr lang="en-US" altLang="zh-TW" sz="3200">
              <a:latin typeface="+mj-ea"/>
              <a:ea typeface="+mj-ea"/>
            </a:endParaRPr>
          </a:p>
          <a:p>
            <a:pPr lvl="1"/>
            <a:r>
              <a:rPr lang="zh-TW" altLang="en-US" sz="3200" smtClean="0">
                <a:latin typeface="+mj-ea"/>
                <a:ea typeface="+mj-ea"/>
              </a:rPr>
              <a:t>複製擴散困難</a:t>
            </a:r>
            <a:endParaRPr lang="en-US" altLang="zh-TW" sz="3200">
              <a:latin typeface="+mj-ea"/>
              <a:ea typeface="+mj-ea"/>
            </a:endParaRPr>
          </a:p>
          <a:p>
            <a:endParaRPr lang="en-US" altLang="zh-TW" smtClean="0"/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4024298" y="4143380"/>
            <a:ext cx="928694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EMR</a:t>
            </a:r>
            <a:endParaRPr lang="zh-TW" altLang="en-US" sz="2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81366" y="142853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Then</a:t>
            </a:r>
            <a:endParaRPr lang="zh-TW" alt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5407" y="214290"/>
            <a:ext cx="1381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396" y="285728"/>
            <a:ext cx="1214446" cy="138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圓角矩形 13"/>
          <p:cNvSpPr/>
          <p:nvPr/>
        </p:nvSpPr>
        <p:spPr>
          <a:xfrm>
            <a:off x="7167570" y="4143380"/>
            <a:ext cx="928694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PHR</a:t>
            </a:r>
            <a:endParaRPr lang="zh-TW" altLang="en-US" sz="2600" dirty="0"/>
          </a:p>
        </p:txBody>
      </p:sp>
      <p:sp>
        <p:nvSpPr>
          <p:cNvPr id="15" name="圓角矩形 14"/>
          <p:cNvSpPr/>
          <p:nvPr/>
        </p:nvSpPr>
        <p:spPr>
          <a:xfrm>
            <a:off x="5595934" y="4143380"/>
            <a:ext cx="928694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EHR</a:t>
            </a:r>
            <a:endParaRPr lang="zh-TW" altLang="en-US" sz="2600" dirty="0"/>
          </a:p>
        </p:txBody>
      </p:sp>
      <p:sp>
        <p:nvSpPr>
          <p:cNvPr id="16" name="圓角矩形 15"/>
          <p:cNvSpPr/>
          <p:nvPr/>
        </p:nvSpPr>
        <p:spPr>
          <a:xfrm>
            <a:off x="2024034" y="1928802"/>
            <a:ext cx="928694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App</a:t>
            </a:r>
            <a:endParaRPr lang="zh-TW" altLang="en-US" sz="2600" dirty="0"/>
          </a:p>
        </p:txBody>
      </p:sp>
      <p:sp>
        <p:nvSpPr>
          <p:cNvPr id="17" name="圓角矩形 16"/>
          <p:cNvSpPr/>
          <p:nvPr/>
        </p:nvSpPr>
        <p:spPr>
          <a:xfrm>
            <a:off x="3381356" y="785794"/>
            <a:ext cx="928694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App</a:t>
            </a:r>
            <a:endParaRPr lang="zh-TW" altLang="en-US" sz="2600" dirty="0"/>
          </a:p>
        </p:txBody>
      </p:sp>
      <p:sp>
        <p:nvSpPr>
          <p:cNvPr id="18" name="圓角矩形 17"/>
          <p:cNvSpPr/>
          <p:nvPr/>
        </p:nvSpPr>
        <p:spPr>
          <a:xfrm>
            <a:off x="3381356" y="1928802"/>
            <a:ext cx="928694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App</a:t>
            </a:r>
            <a:endParaRPr lang="zh-TW" altLang="en-US" sz="2600" dirty="0"/>
          </a:p>
        </p:txBody>
      </p:sp>
      <p:sp>
        <p:nvSpPr>
          <p:cNvPr id="19" name="圓角矩形 18"/>
          <p:cNvSpPr/>
          <p:nvPr/>
        </p:nvSpPr>
        <p:spPr>
          <a:xfrm>
            <a:off x="7739074" y="785794"/>
            <a:ext cx="92869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App</a:t>
            </a:r>
            <a:endParaRPr lang="zh-TW" altLang="en-US" sz="2600" dirty="0"/>
          </a:p>
        </p:txBody>
      </p:sp>
      <p:sp>
        <p:nvSpPr>
          <p:cNvPr id="20" name="圓角矩形 19"/>
          <p:cNvSpPr/>
          <p:nvPr/>
        </p:nvSpPr>
        <p:spPr>
          <a:xfrm>
            <a:off x="7739074" y="1928802"/>
            <a:ext cx="92869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App</a:t>
            </a:r>
            <a:endParaRPr lang="zh-TW" altLang="en-US" sz="2600" dirty="0"/>
          </a:p>
        </p:txBody>
      </p:sp>
      <p:sp>
        <p:nvSpPr>
          <p:cNvPr id="21" name="圓角矩形 20"/>
          <p:cNvSpPr/>
          <p:nvPr/>
        </p:nvSpPr>
        <p:spPr>
          <a:xfrm>
            <a:off x="9167834" y="1928802"/>
            <a:ext cx="928694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App</a:t>
            </a:r>
            <a:endParaRPr lang="zh-TW" altLang="en-US" sz="2600" dirty="0"/>
          </a:p>
        </p:txBody>
      </p:sp>
      <p:cxnSp>
        <p:nvCxnSpPr>
          <p:cNvPr id="23" name="直線單箭頭接點 22"/>
          <p:cNvCxnSpPr>
            <a:stCxn id="17" idx="2"/>
            <a:endCxn id="18" idx="0"/>
          </p:cNvCxnSpPr>
          <p:nvPr/>
        </p:nvCxnSpPr>
        <p:spPr>
          <a:xfrm rot="5400000">
            <a:off x="3631389" y="1714488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8" idx="1"/>
            <a:endCxn id="16" idx="3"/>
          </p:cNvCxnSpPr>
          <p:nvPr/>
        </p:nvCxnSpPr>
        <p:spPr>
          <a:xfrm rot="10800000">
            <a:off x="2952728" y="2285992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1"/>
            <a:endCxn id="16" idx="0"/>
          </p:cNvCxnSpPr>
          <p:nvPr/>
        </p:nvCxnSpPr>
        <p:spPr>
          <a:xfrm rot="10800000" flipV="1">
            <a:off x="2488383" y="1142984"/>
            <a:ext cx="892975" cy="7858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9" idx="2"/>
            <a:endCxn id="20" idx="0"/>
          </p:cNvCxnSpPr>
          <p:nvPr/>
        </p:nvCxnSpPr>
        <p:spPr>
          <a:xfrm rot="5400000">
            <a:off x="7989107" y="1714488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1" idx="1"/>
            <a:endCxn id="20" idx="3"/>
          </p:cNvCxnSpPr>
          <p:nvPr/>
        </p:nvCxnSpPr>
        <p:spPr>
          <a:xfrm rot="10800000">
            <a:off x="8667768" y="2285992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9" idx="3"/>
            <a:endCxn id="21" idx="0"/>
          </p:cNvCxnSpPr>
          <p:nvPr/>
        </p:nvCxnSpPr>
        <p:spPr>
          <a:xfrm>
            <a:off x="8667769" y="1142984"/>
            <a:ext cx="964413" cy="7858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6" idx="3"/>
            <a:endCxn id="15" idx="1"/>
          </p:cNvCxnSpPr>
          <p:nvPr/>
        </p:nvCxnSpPr>
        <p:spPr>
          <a:xfrm>
            <a:off x="4952992" y="4500570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5" idx="3"/>
            <a:endCxn id="14" idx="1"/>
          </p:cNvCxnSpPr>
          <p:nvPr/>
        </p:nvCxnSpPr>
        <p:spPr>
          <a:xfrm>
            <a:off x="6524628" y="4500570"/>
            <a:ext cx="64294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乘號 44"/>
          <p:cNvSpPr/>
          <p:nvPr/>
        </p:nvSpPr>
        <p:spPr>
          <a:xfrm>
            <a:off x="3667108" y="1500174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乘號 46"/>
          <p:cNvSpPr/>
          <p:nvPr/>
        </p:nvSpPr>
        <p:spPr>
          <a:xfrm>
            <a:off x="2738414" y="1357298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47"/>
          <p:cNvSpPr/>
          <p:nvPr/>
        </p:nvSpPr>
        <p:spPr>
          <a:xfrm>
            <a:off x="2952728" y="2071678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48"/>
          <p:cNvSpPr/>
          <p:nvPr/>
        </p:nvSpPr>
        <p:spPr>
          <a:xfrm>
            <a:off x="7953388" y="1500174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49"/>
          <p:cNvSpPr/>
          <p:nvPr/>
        </p:nvSpPr>
        <p:spPr>
          <a:xfrm>
            <a:off x="8953520" y="1357298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50"/>
          <p:cNvSpPr/>
          <p:nvPr/>
        </p:nvSpPr>
        <p:spPr>
          <a:xfrm>
            <a:off x="8739206" y="2071678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乘號 51"/>
          <p:cNvSpPr/>
          <p:nvPr/>
        </p:nvSpPr>
        <p:spPr>
          <a:xfrm>
            <a:off x="5095868" y="4286256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乘號 52"/>
          <p:cNvSpPr/>
          <p:nvPr/>
        </p:nvSpPr>
        <p:spPr>
          <a:xfrm>
            <a:off x="6596066" y="4286256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4524364" y="2285992"/>
            <a:ext cx="292895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310050" y="2928934"/>
            <a:ext cx="1571636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6096000" y="2928934"/>
            <a:ext cx="1571636" cy="1000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乘號 43"/>
          <p:cNvSpPr/>
          <p:nvPr/>
        </p:nvSpPr>
        <p:spPr>
          <a:xfrm>
            <a:off x="5738810" y="2071678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乘號 45"/>
          <p:cNvSpPr/>
          <p:nvPr/>
        </p:nvSpPr>
        <p:spPr>
          <a:xfrm>
            <a:off x="4881554" y="3214686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乘號 53"/>
          <p:cNvSpPr/>
          <p:nvPr/>
        </p:nvSpPr>
        <p:spPr>
          <a:xfrm>
            <a:off x="6738942" y="3214686"/>
            <a:ext cx="414334" cy="414334"/>
          </a:xfrm>
          <a:prstGeom prst="mathMultiply">
            <a:avLst>
              <a:gd name="adj1" fmla="val 9195"/>
            </a:avLst>
          </a:prstGeom>
          <a:ln w="127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4439816" y="5229200"/>
            <a:ext cx="3312368" cy="792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Healthcare Institutions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8485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44" grpId="0" animBg="1"/>
      <p:bldP spid="46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 smtClean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 smtClean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 smtClean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 smtClean="0">
                <a:latin typeface="+mn-ea"/>
              </a:rPr>
              <a:t>HL7</a:t>
            </a:r>
            <a:r>
              <a:rPr lang="zh-TW" altLang="en-US" sz="3600" dirty="0" smtClean="0">
                <a:latin typeface="+mn-ea"/>
              </a:rPr>
              <a:t> 定義</a:t>
            </a:r>
            <a:r>
              <a:rPr lang="zh-TW" altLang="en-US" sz="3600" dirty="0">
                <a:latin typeface="+mn-ea"/>
              </a:rPr>
              <a:t>新一代的</a:t>
            </a:r>
            <a:r>
              <a:rPr lang="zh-TW" altLang="en-US" sz="3600" dirty="0" smtClean="0">
                <a:latin typeface="+mn-ea"/>
              </a:rPr>
              <a:t>標準協定</a:t>
            </a:r>
            <a:endParaRPr lang="en-US" altLang="zh-TW" sz="3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JSON or XML 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latin typeface="+mn-ea"/>
              </a:rPr>
              <a:t>使用</a:t>
            </a:r>
            <a:r>
              <a:rPr lang="en-US" altLang="zh-TW" sz="3600" b="1">
                <a:latin typeface="+mn-ea"/>
              </a:rPr>
              <a:t>REST</a:t>
            </a:r>
            <a:r>
              <a:rPr lang="zh-TW" altLang="en-US" sz="3600" b="1" smtClean="0">
                <a:latin typeface="+mn-ea"/>
              </a:rPr>
              <a:t>風格 </a:t>
            </a:r>
            <a:r>
              <a:rPr lang="en-US" altLang="zh-TW" sz="3600" b="1" smtClean="0">
                <a:latin typeface="+mn-ea"/>
              </a:rPr>
              <a:t>API</a:t>
            </a:r>
            <a:endParaRPr lang="zh-TW" altLang="en-US" sz="36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系統整合等級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775520" y="4869160"/>
            <a:ext cx="856895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991544" y="5301208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511824" y="5301208"/>
            <a:ext cx="1296144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1" name="直線單箭頭接點 10"/>
          <p:cNvCxnSpPr>
            <a:stCxn id="7" idx="3"/>
            <a:endCxn id="9" idx="1"/>
          </p:cNvCxnSpPr>
          <p:nvPr/>
        </p:nvCxnSpPr>
        <p:spPr>
          <a:xfrm>
            <a:off x="3287688" y="5625244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326884" y="5024790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談介接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951985" y="5157192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雙方協調介接介面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系統整合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Case by Case</a:t>
            </a:r>
            <a:endParaRPr lang="zh-TW" altLang="en-US" sz="2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048328" y="5157192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月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1991544" y="3705419"/>
            <a:ext cx="129614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4511824" y="3705419"/>
            <a:ext cx="1296144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19" name="直線單箭頭接點 18"/>
          <p:cNvCxnSpPr>
            <a:stCxn id="17" idx="3"/>
            <a:endCxn id="18" idx="1"/>
          </p:cNvCxnSpPr>
          <p:nvPr/>
        </p:nvCxnSpPr>
        <p:spPr>
          <a:xfrm>
            <a:off x="3287688" y="4029455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326884" y="3429001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標準化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951984" y="3429000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系統互通互連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Standard</a:t>
            </a:r>
            <a:endParaRPr lang="zh-TW" altLang="en-US" sz="2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48328" y="3561403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日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  <p:cxnSp>
        <p:nvCxnSpPr>
          <p:cNvPr id="23" name="直線接點 22"/>
          <p:cNvCxnSpPr/>
          <p:nvPr/>
        </p:nvCxnSpPr>
        <p:spPr>
          <a:xfrm>
            <a:off x="1847528" y="3212976"/>
            <a:ext cx="85689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991544" y="2104400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A</a:t>
            </a:r>
            <a:r>
              <a:rPr lang="zh-TW" altLang="en-US" sz="2600" dirty="0"/>
              <a:t>系統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4511824" y="2104400"/>
            <a:ext cx="129614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600" dirty="0"/>
              <a:t>B</a:t>
            </a:r>
            <a:r>
              <a:rPr lang="zh-TW" altLang="en-US" sz="2600" dirty="0"/>
              <a:t>系統</a:t>
            </a:r>
          </a:p>
        </p:txBody>
      </p:sp>
      <p:cxnSp>
        <p:nvCxnSpPr>
          <p:cNvPr id="26" name="直線單箭頭接點 25"/>
          <p:cNvCxnSpPr>
            <a:stCxn id="24" idx="3"/>
            <a:endCxn id="25" idx="1"/>
          </p:cNvCxnSpPr>
          <p:nvPr/>
        </p:nvCxnSpPr>
        <p:spPr>
          <a:xfrm>
            <a:off x="3287688" y="2428436"/>
            <a:ext cx="12241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143672" y="1628801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b="1" dirty="0"/>
              <a:t>互操作性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951984" y="1772816"/>
            <a:ext cx="28520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雙方採用標準介面</a:t>
            </a:r>
            <a:endParaRPr lang="en-US" altLang="zh-TW" sz="2600" dirty="0"/>
          </a:p>
          <a:p>
            <a:pPr algn="ctr"/>
            <a:r>
              <a:rPr lang="zh-TW" altLang="en-US" sz="2600" dirty="0"/>
              <a:t>系統互操作性</a:t>
            </a:r>
            <a:endParaRPr lang="en-US" altLang="zh-TW" sz="2600" dirty="0"/>
          </a:p>
          <a:p>
            <a:pPr algn="ctr"/>
            <a:r>
              <a:rPr lang="en-US" altLang="zh-TW" sz="2600" b="1" dirty="0"/>
              <a:t>One Ecosystem</a:t>
            </a:r>
            <a:endParaRPr lang="zh-TW" altLang="en-US" sz="26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048328" y="1960384"/>
            <a:ext cx="11849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600" dirty="0"/>
              <a:t>以</a:t>
            </a:r>
            <a:r>
              <a:rPr lang="zh-TW" altLang="en-US" sz="2600" b="1" dirty="0"/>
              <a:t>秒</a:t>
            </a:r>
            <a:r>
              <a:rPr lang="en-US" altLang="zh-TW" sz="2600" dirty="0"/>
              <a:t/>
            </a:r>
            <a:br>
              <a:rPr lang="en-US" altLang="zh-TW" sz="2600" dirty="0"/>
            </a:br>
            <a:r>
              <a:rPr lang="zh-TW" altLang="en-US" sz="2600" dirty="0"/>
              <a:t>為單位</a:t>
            </a:r>
          </a:p>
        </p:txBody>
      </p:sp>
    </p:spTree>
    <p:extLst>
      <p:ext uri="{BB962C8B-B14F-4D97-AF65-F5344CB8AC3E}">
        <p14:creationId xmlns:p14="http://schemas.microsoft.com/office/powerpoint/2010/main" val="41954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引入</a:t>
            </a:r>
            <a:r>
              <a:rPr lang="en-US" altLang="zh-TW" sz="4800" dirty="0" smtClean="0">
                <a:latin typeface="+mn-ea"/>
                <a:ea typeface="+mn-ea"/>
              </a:rPr>
              <a:t>FHIR</a:t>
            </a:r>
            <a:r>
              <a:rPr lang="zh-TW" altLang="en-US" sz="4800" dirty="0" smtClean="0">
                <a:latin typeface="+mn-ea"/>
                <a:ea typeface="+mn-ea"/>
              </a:rPr>
              <a:t> 標準的好處 </a:t>
            </a:r>
            <a:r>
              <a:rPr lang="en-US" altLang="zh-TW" sz="4800" dirty="0" smtClean="0">
                <a:latin typeface="+mn-ea"/>
                <a:ea typeface="+mn-ea"/>
              </a:rPr>
              <a:t>1</a:t>
            </a:r>
            <a:r>
              <a:rPr lang="zh-TW" altLang="en-US" sz="4800" dirty="0" smtClean="0">
                <a:latin typeface="+mn-ea"/>
                <a:ea typeface="+mn-ea"/>
              </a:rPr>
              <a:t> </a:t>
            </a:r>
            <a:r>
              <a:rPr lang="en-US" altLang="zh-TW" sz="4800" dirty="0" smtClean="0">
                <a:latin typeface="+mn-ea"/>
                <a:ea typeface="+mn-ea"/>
              </a:rPr>
              <a:t/>
            </a:r>
            <a:br>
              <a:rPr lang="en-US" altLang="zh-TW" sz="4800" dirty="0" smtClean="0">
                <a:latin typeface="+mn-ea"/>
                <a:ea typeface="+mn-ea"/>
              </a:rPr>
            </a:br>
            <a:r>
              <a:rPr lang="zh-TW" altLang="en-US" sz="4800" dirty="0" smtClean="0">
                <a:latin typeface="+mn-ea"/>
                <a:ea typeface="+mn-ea"/>
              </a:rPr>
              <a:t>容易導入及開發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494" y="2373085"/>
            <a:ext cx="9128381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一般資訊人員熟悉之 </a:t>
            </a:r>
            <a:r>
              <a:rPr lang="en-US" altLang="zh-TW" sz="4000" dirty="0">
                <a:latin typeface="+mn-ea"/>
              </a:rPr>
              <a:t>web </a:t>
            </a:r>
            <a:r>
              <a:rPr lang="zh-TW" altLang="en-US" sz="4000" dirty="0">
                <a:latin typeface="+mn-ea"/>
              </a:rPr>
              <a:t>方案</a:t>
            </a:r>
          </a:p>
          <a:p>
            <a:pPr lvl="1"/>
            <a:r>
              <a:rPr lang="zh-TW" altLang="en-US" sz="3600" dirty="0" smtClean="0">
                <a:latin typeface="+mn-ea"/>
              </a:rPr>
              <a:t>易了解及開發</a:t>
            </a:r>
            <a:endParaRPr lang="en-US" altLang="zh-TW" sz="3600" dirty="0" smtClean="0">
              <a:latin typeface="+mn-ea"/>
            </a:endParaRPr>
          </a:p>
          <a:p>
            <a:pPr lvl="2"/>
            <a:r>
              <a:rPr lang="zh-TW" altLang="en-US" sz="3200" dirty="0">
                <a:latin typeface="+mn-ea"/>
              </a:rPr>
              <a:t>經</a:t>
            </a:r>
            <a:r>
              <a:rPr lang="zh-TW" altLang="en-US" sz="3200" dirty="0" smtClean="0">
                <a:latin typeface="+mn-ea"/>
              </a:rPr>
              <a:t>短期</a:t>
            </a:r>
            <a:r>
              <a:rPr lang="en-US" altLang="zh-TW" sz="3200" dirty="0" smtClean="0">
                <a:latin typeface="+mn-ea"/>
              </a:rPr>
              <a:t>(</a:t>
            </a:r>
            <a:r>
              <a:rPr lang="zh-TW" altLang="en-US" sz="3200" dirty="0" smtClean="0">
                <a:latin typeface="+mn-ea"/>
              </a:rPr>
              <a:t>一天</a:t>
            </a:r>
            <a:r>
              <a:rPr lang="en-US" altLang="zh-TW" sz="3200" dirty="0" smtClean="0">
                <a:latin typeface="+mn-ea"/>
              </a:rPr>
              <a:t>)</a:t>
            </a:r>
            <a:r>
              <a:rPr lang="zh-TW" altLang="en-US" sz="3200" dirty="0" smtClean="0">
                <a:latin typeface="+mn-ea"/>
              </a:rPr>
              <a:t>教育</a:t>
            </a:r>
            <a:r>
              <a:rPr lang="zh-TW" altLang="en-US" sz="3200" dirty="0">
                <a:latin typeface="+mn-ea"/>
              </a:rPr>
              <a:t>訓練後，即可發展 </a:t>
            </a:r>
            <a:r>
              <a:rPr lang="en-US" altLang="zh-TW" sz="3200" dirty="0">
                <a:latin typeface="+mn-ea"/>
              </a:rPr>
              <a:t>FHIR </a:t>
            </a:r>
            <a:r>
              <a:rPr lang="zh-TW" altLang="en-US" sz="3200" dirty="0" smtClean="0">
                <a:latin typeface="+mn-ea"/>
              </a:rPr>
              <a:t>網頁</a:t>
            </a:r>
            <a:r>
              <a:rPr lang="en-US" altLang="zh-TW" sz="3200" dirty="0" smtClean="0">
                <a:latin typeface="+mn-ea"/>
              </a:rPr>
              <a:t>(</a:t>
            </a:r>
            <a:r>
              <a:rPr lang="zh-TW" altLang="en-US" sz="3200" dirty="0" smtClean="0">
                <a:latin typeface="+mn-ea"/>
              </a:rPr>
              <a:t>或 </a:t>
            </a:r>
            <a:r>
              <a:rPr lang="en-US" altLang="zh-TW" sz="3200" dirty="0" smtClean="0">
                <a:latin typeface="+mn-ea"/>
              </a:rPr>
              <a:t>APP)</a:t>
            </a:r>
            <a:r>
              <a:rPr lang="zh-TW" altLang="en-US" sz="3200" dirty="0" smtClean="0">
                <a:latin typeface="+mn-ea"/>
              </a:rPr>
              <a:t>表單</a:t>
            </a:r>
            <a:r>
              <a:rPr lang="zh-TW" altLang="en-US" sz="3200" smtClean="0">
                <a:latin typeface="+mn-ea"/>
              </a:rPr>
              <a:t>及報告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7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+mn-ea"/>
                <a:ea typeface="+mn-ea"/>
              </a:rPr>
              <a:t>引入</a:t>
            </a:r>
            <a:r>
              <a:rPr lang="en-US" altLang="zh-TW" sz="4800" dirty="0" smtClean="0">
                <a:latin typeface="+mn-ea"/>
                <a:ea typeface="+mn-ea"/>
              </a:rPr>
              <a:t>FHIR</a:t>
            </a:r>
            <a:r>
              <a:rPr lang="zh-TW" altLang="en-US" sz="4800" dirty="0" smtClean="0">
                <a:latin typeface="+mn-ea"/>
                <a:ea typeface="+mn-ea"/>
              </a:rPr>
              <a:t> 標準的好處 </a:t>
            </a:r>
            <a:r>
              <a:rPr lang="en-US" altLang="zh-TW" sz="4800" dirty="0" smtClean="0">
                <a:latin typeface="+mn-ea"/>
                <a:ea typeface="+mn-ea"/>
              </a:rPr>
              <a:t>2</a:t>
            </a:r>
            <a:br>
              <a:rPr lang="en-US" altLang="zh-TW" sz="4800" dirty="0" smtClean="0">
                <a:latin typeface="+mn-ea"/>
                <a:ea typeface="+mn-ea"/>
              </a:rPr>
            </a:br>
            <a:r>
              <a:rPr lang="zh-TW" altLang="en-US" sz="4800" dirty="0" smtClean="0">
                <a:latin typeface="+mn-ea"/>
                <a:ea typeface="+mn-ea"/>
              </a:rPr>
              <a:t>僅需發展前端程式</a:t>
            </a: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+mn-ea"/>
              </a:rPr>
              <a:t>標準 </a:t>
            </a:r>
            <a:r>
              <a:rPr lang="en-US" altLang="zh-TW" sz="3200" dirty="0" smtClean="0">
                <a:latin typeface="+mn-ea"/>
              </a:rPr>
              <a:t>FHIR</a:t>
            </a:r>
            <a:r>
              <a:rPr lang="zh-TW" altLang="en-US" sz="3200" dirty="0" smtClean="0">
                <a:latin typeface="+mn-ea"/>
              </a:rPr>
              <a:t> 伺服器存放所有臨醫資訊</a:t>
            </a:r>
            <a:endParaRPr lang="en-US" altLang="zh-TW" sz="3200" dirty="0" smtClean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類似 </a:t>
            </a:r>
            <a:r>
              <a:rPr lang="en-US" altLang="zh-TW" sz="2800" dirty="0">
                <a:latin typeface="+mn-ea"/>
              </a:rPr>
              <a:t>DICOM server </a:t>
            </a:r>
            <a:r>
              <a:rPr lang="zh-TW" altLang="en-US" sz="2800" dirty="0" smtClean="0">
                <a:latin typeface="+mn-ea"/>
              </a:rPr>
              <a:t>儲存</a:t>
            </a:r>
            <a:r>
              <a:rPr lang="zh-TW" altLang="en-US" sz="2800" dirty="0">
                <a:latin typeface="+mn-ea"/>
              </a:rPr>
              <a:t>管理各式儀器產生之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</a:t>
            </a:r>
          </a:p>
          <a:p>
            <a:r>
              <a:rPr lang="zh-TW" altLang="en-US" sz="3200" dirty="0" smtClean="0">
                <a:latin typeface="+mn-ea"/>
              </a:rPr>
              <a:t>具標準 </a:t>
            </a:r>
            <a:r>
              <a:rPr lang="en-US" altLang="zh-TW" sz="3200" dirty="0" smtClean="0">
                <a:latin typeface="+mn-ea"/>
              </a:rPr>
              <a:t>API </a:t>
            </a:r>
            <a:r>
              <a:rPr lang="zh-TW" altLang="en-US" sz="3200" dirty="0" smtClean="0">
                <a:latin typeface="+mn-ea"/>
              </a:rPr>
              <a:t>存取各式 </a:t>
            </a:r>
            <a:r>
              <a:rPr lang="en-US" altLang="zh-TW" sz="3200" dirty="0" smtClean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已</a:t>
            </a:r>
            <a:r>
              <a:rPr lang="zh-TW" altLang="en-US" sz="2800" dirty="0" smtClean="0">
                <a:latin typeface="+mn-ea"/>
              </a:rPr>
              <a:t>定義一百多種 </a:t>
            </a:r>
            <a:r>
              <a:rPr lang="en-US" altLang="zh-TW" sz="2800" dirty="0" smtClean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 smtClean="0">
                <a:latin typeface="+mn-ea"/>
              </a:rPr>
              <a:t>可配合絕大多數臨床醫療照護情境應用</a:t>
            </a:r>
            <a:endParaRPr lang="en-US" altLang="zh-TW" sz="2800" dirty="0">
              <a:latin typeface="+mn-ea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我們</a:t>
            </a:r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僅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需發展各式前端應用系統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 smtClean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29915</TotalTime>
  <Words>362</Words>
  <Application>Microsoft Office PowerPoint</Application>
  <PresentationFormat>寬螢幕</PresentationFormat>
  <Paragraphs>85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Verdana</vt:lpstr>
      <vt:lpstr>Verdana</vt:lpstr>
      <vt:lpstr>Wingdings</vt:lpstr>
      <vt:lpstr>Office 佈景主題</vt:lpstr>
      <vt:lpstr>1_Refined</vt:lpstr>
      <vt:lpstr> FHIR 醫資互通標準簡介</vt:lpstr>
      <vt:lpstr>醫資系統模組化發展的需求及挑戰</vt:lpstr>
      <vt:lpstr>PowerPoint 簡報</vt:lpstr>
      <vt:lpstr>PowerPoint 簡報</vt:lpstr>
      <vt:lpstr>系統整合等級</vt:lpstr>
      <vt:lpstr>引入FHIR 標準的好處 1  容易導入及開發</vt:lpstr>
      <vt:lpstr>引入FHIR 標準的好處 2 僅需發展前端程式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chhsiao</cp:lastModifiedBy>
  <cp:revision>454</cp:revision>
  <dcterms:created xsi:type="dcterms:W3CDTF">2019-03-04T17:24:00Z</dcterms:created>
  <dcterms:modified xsi:type="dcterms:W3CDTF">2020-07-07T19:52:37Z</dcterms:modified>
</cp:coreProperties>
</file>