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472" r:id="rId2"/>
    <p:sldId id="26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257" r:id="rId12"/>
    <p:sldId id="38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>
      <p:cViewPr varScale="1">
        <p:scale>
          <a:sx n="79" d="100"/>
          <a:sy n="79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1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10398-1696-4076-B9A0-28303D00D98E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91E82-5A89-49A0-A917-FD1F255F5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0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591B-D98A-48F5-A162-9AA136A235A3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56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5A722-A004-48AD-A16C-D45B32EAE045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23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7D59-7B98-4238-ABB0-B53C7F5E7CFB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91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50EB-A74D-487B-9D24-8098803E251B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9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834F-96D7-4E1D-A1B1-37D98C735E4E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96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7CF4-917A-45D2-81C4-6B615E11D43C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0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84E5-AE58-4DCA-A76E-A49C9BC498E9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88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43BD-91B9-475A-85CE-05219BF59C4A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21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283A-D9FC-40D0-A633-17D1C36A5A0D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1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CF22-6571-4D34-AF22-086A8C0A61EC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4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C325-5C5E-4902-87C2-7030CD861FE7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52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6F87-4558-400C-868C-3B0E7778C0E3}" type="datetime1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8544-917A-4F56-8732-81D7A26640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88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e.me/R/ti/g/SlZRPemB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upload2020.dicom.org.tw/" TargetMode="External"/><Relationship Id="rId4" Type="http://schemas.openxmlformats.org/officeDocument/2006/relationships/hyperlink" Target="mailto:misat_wg4@googlegroup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232D5E6-B754-45D2-82A2-E4C36AD87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(Image)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聯測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EC9FD8-773B-49D1-93D5-6B61E882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223E4A97-A085-49A8-845C-15DEC1290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17" y="3689267"/>
            <a:ext cx="6858000" cy="60382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連中岳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510A3F88-069E-4B87-8469-CF95ED2EA9FC}"/>
              </a:ext>
            </a:extLst>
          </p:cNvPr>
          <p:cNvSpPr txBox="1">
            <a:spLocks/>
          </p:cNvSpPr>
          <p:nvPr/>
        </p:nvSpPr>
        <p:spPr>
          <a:xfrm>
            <a:off x="413819" y="4293096"/>
            <a:ext cx="8044498" cy="1319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台北護理健康大學資訊管理系 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助理教授</a:t>
            </a:r>
            <a:endParaRPr lang="en-US" altLang="zh-TW" sz="2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台灣醫療影像資訊標準協會 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秘書長</a:t>
            </a:r>
            <a:endParaRPr lang="en-US" altLang="zh-TW" sz="2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國際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協會 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標準委員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6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4806F-A1E1-48E6-9EA3-C00DC20A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聯測規劃情境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254EA-D2EF-45AE-86AF-48AB4638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42594"/>
          </a:xfrm>
        </p:spPr>
        <p:txBody>
          <a:bodyPr>
            <a:normAutofit/>
          </a:bodyPr>
          <a:lstStyle/>
          <a:p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測試情境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1: </a:t>
            </a: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傳統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Q/R (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待討論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使用傳統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Network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查詢與調閱影像與標記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無法在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Pre-Connectathon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endParaRPr lang="zh-TW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測試情境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2: Web Access</a:t>
            </a:r>
            <a:endParaRPr lang="zh-TW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階層式查詢方式查詢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主機，並依照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階層式架構回傳結果</a:t>
            </a:r>
            <a:endParaRPr lang="zh-TW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調閱使用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WADO-URI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WADO-RS</a:t>
            </a:r>
            <a:endParaRPr lang="zh-TW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測試情境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3: Integration with FHIR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ImagingStudy Resources</a:t>
            </a:r>
            <a:endParaRPr lang="zh-TW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WADO-URI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WADO-RS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調閱影像以及標記</a:t>
            </a:r>
            <a:endParaRPr lang="zh-TW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REST API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Observation SVG annotation</a:t>
            </a:r>
            <a:endParaRPr lang="zh-TW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8381F6-0107-4E37-B655-B550492D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7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4E55C-26C2-46B3-B482-34E4DD1F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0774"/>
            <a:ext cx="7886700" cy="685924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連測督察員招募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E966C-9AA3-42FC-80DC-72708FC9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5510"/>
            <a:ext cx="8072898" cy="4783008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連測督察員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(Monitor)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資格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領域專家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(Domain Expert)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以及開發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IHE Domain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非受雇於連測參加的機構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管理者具備技術背景以及具有系統整合實務經驗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熟悉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IHE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Integration Profiles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以及標準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對於協助工程師解決問題有興趣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領域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標準專家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IHE DICOM, FHIR</a:t>
            </a: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責任與工作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需全程參與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(2.5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協助聯測團隊排除問題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使用工具或自我專業知識提供驗證與測試結果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督察員招募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醫院、工程師、學術單位、志工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提供交通、住宿以及餐費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4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0063" y="1478516"/>
            <a:ext cx="8229600" cy="142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TW" altLang="en-US" sz="4800" dirty="0">
                <a:solidFill>
                  <a:srgbClr val="0000FF"/>
                </a:solidFill>
              </a:rPr>
              <a:t>簡報結束，謝謝聆聽</a:t>
            </a:r>
          </a:p>
          <a:p>
            <a:pPr>
              <a:buFont typeface="Wingdings" pitchFamily="2" charset="2"/>
              <a:buNone/>
            </a:pPr>
            <a:r>
              <a:rPr lang="de-DE" altLang="zh-TW" dirty="0"/>
              <a:t>cylien.dicom@gmail.com</a:t>
            </a:r>
            <a:endParaRPr lang="en-US" altLang="zh-TW" sz="4800" dirty="0"/>
          </a:p>
        </p:txBody>
      </p:sp>
      <p:sp>
        <p:nvSpPr>
          <p:cNvPr id="8" name="流程圖: 替代處理程序 7"/>
          <p:cNvSpPr/>
          <p:nvPr/>
        </p:nvSpPr>
        <p:spPr bwMode="auto">
          <a:xfrm>
            <a:off x="3184302" y="2984638"/>
            <a:ext cx="5545361" cy="578882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are DICOM &amp; IHE Compatible </a:t>
            </a:r>
            <a:endParaRPr lang="zh-TW" altLang="en-US" sz="3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4" descr="Logo1">
            <a:extLst>
              <a:ext uri="{FF2B5EF4-FFF2-40B4-BE49-F238E27FC236}">
                <a16:creationId xmlns:a16="http://schemas.microsoft.com/office/drawing/2014/main" id="{08097D0D-455C-4D38-8352-9AECB9CA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21" y="58677"/>
            <a:ext cx="2214562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312A900-F399-4337-A4E2-A3388071451B}"/>
              </a:ext>
            </a:extLst>
          </p:cNvPr>
          <p:cNvSpPr/>
          <p:nvPr/>
        </p:nvSpPr>
        <p:spPr>
          <a:xfrm>
            <a:off x="755576" y="4725144"/>
            <a:ext cx="7632848" cy="1046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MISAT 2020- WG4 - 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影像聯測工作小組 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 Image LINE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群組：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https://line.me/R/ti/g/SlZRPemBiL</a:t>
            </a:r>
            <a:endParaRPr lang="en-US" altLang="zh-TW" sz="1600" u="sng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Mail list: 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misat_wg4@googlegroups.com</a:t>
            </a:r>
            <a:endParaRPr lang="zh-TW" altLang="en-US" sz="4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FF2AE0-C4B6-44A1-846C-7F877B1AF5FD}"/>
              </a:ext>
            </a:extLst>
          </p:cNvPr>
          <p:cNvSpPr/>
          <p:nvPr/>
        </p:nvSpPr>
        <p:spPr>
          <a:xfrm>
            <a:off x="827584" y="3744171"/>
            <a:ext cx="7308813" cy="418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zh-TW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徵求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</a:t>
            </a:r>
            <a:r>
              <a:rPr lang="zh-TW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測測試影像：上傳至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sz="20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http://upload2020.dicom.org.tw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7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3FA5A-3F2D-44CC-A07B-0A46B630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(Image)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目標對象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9DC9F-3C92-4E70-AB90-B46C0B13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醫院資訊系統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(HIS)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影像傳輸與管理系統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(PACS)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儀器製造商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新創與醫學影像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造影儀器商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影像產生者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影像檢視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醫療機構資訊室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學術機構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Freelancer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8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3ACC3-D6A7-4411-8BCA-0356B8CC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聯測範圍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BFB96-3377-413F-9DA8-8926F3FF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Part 18: Studies Service and Resources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ImagingStudy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Observation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Query/Retrieve (Optional)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AC09FC-91CF-42AB-A218-FC91C87C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24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C7878-25A2-4D09-AC32-43F1F755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WG4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聯測項目與規格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9B4BA-6C86-4D1D-A70A-8494D5FD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查詢影像與標記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(Query)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Query: C-FIND (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待討論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DICOMWeb: QIDO</a:t>
            </a:r>
            <a:r>
              <a:rPr lang="zh-TW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階層式查詢 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Studies-Series-Instances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ImagingStudy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observation SVG annotation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調閱影像與標記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(Retrieve)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Retrieve C-MOVE</a:t>
            </a:r>
            <a:r>
              <a:rPr lang="zh-TW" altLang="en-US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待討論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DICOMWeb: WADO-RS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DICOMWeb: 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WADO-URI</a:t>
            </a:r>
            <a:endParaRPr lang="zh-TW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Observation SVG annotation </a:t>
            </a:r>
            <a:endParaRPr lang="zh-TW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影像與標記顯示一致性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0A4B5E-7B02-450B-ACFA-2D697758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73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339BA-7E96-40EF-80B0-F0D669E0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測試格式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BF9C37-E2C5-490C-A5E3-403C5680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 QIDO - DICOM JSON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C-FIND: DICOM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JSON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Imaging Study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FHIR Observation SVG annotation</a:t>
            </a:r>
            <a:endParaRPr lang="zh-TW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Retrieve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DICOMWeb : DICOM, JPEG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DICOM C-MOVE: DICOM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JSON: FHIR Observation SVG annotation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E77C07-0A71-420F-96C2-6A8D81BD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2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CD173-EF78-46C6-937E-56CADFB8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測試Transfer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Syntax -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無壓縮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6D920B-5AD3-4650-9BB3-9696854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D640EB3C-05E7-4906-AA5D-8A613C6C5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315165"/>
              </p:ext>
            </p:extLst>
          </p:nvPr>
        </p:nvGraphicFramePr>
        <p:xfrm>
          <a:off x="683568" y="2636912"/>
          <a:ext cx="7560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990">
                  <a:extLst>
                    <a:ext uri="{9D8B030D-6E8A-4147-A177-3AD203B41FA5}">
                      <a16:colId xmlns:a16="http://schemas.microsoft.com/office/drawing/2014/main" val="489406680"/>
                    </a:ext>
                  </a:extLst>
                </a:gridCol>
                <a:gridCol w="5713850">
                  <a:extLst>
                    <a:ext uri="{9D8B030D-6E8A-4147-A177-3AD203B41FA5}">
                      <a16:colId xmlns:a16="http://schemas.microsoft.com/office/drawing/2014/main" val="348866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Transfer Syntax UID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Transfer Syntax name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0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1.2.840.10008.1.2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Implicit VR Endian: (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Default Transfer Syntax for DICOM)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11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1.2.840.10008.1.2.1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Explicit VR Little Endian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89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1.2.840.10008.1.2.2</a:t>
                      </a:r>
                      <a:endParaRPr lang="zh-TW" sz="1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Explicit VR Big Endian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87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84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CD173-EF78-46C6-937E-56CADFB8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測試Transfer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Syntax -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影像壓縮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6D920B-5AD3-4650-9BB3-9696854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D640EB3C-05E7-4906-AA5D-8A613C6C5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207414"/>
              </p:ext>
            </p:extLst>
          </p:nvPr>
        </p:nvGraphicFramePr>
        <p:xfrm>
          <a:off x="593411" y="1713742"/>
          <a:ext cx="7957178" cy="434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328">
                  <a:extLst>
                    <a:ext uri="{9D8B030D-6E8A-4147-A177-3AD203B41FA5}">
                      <a16:colId xmlns:a16="http://schemas.microsoft.com/office/drawing/2014/main" val="489406680"/>
                    </a:ext>
                  </a:extLst>
                </a:gridCol>
                <a:gridCol w="5713850">
                  <a:extLst>
                    <a:ext uri="{9D8B030D-6E8A-4147-A177-3AD203B41FA5}">
                      <a16:colId xmlns:a16="http://schemas.microsoft.com/office/drawing/2014/main" val="3488668296"/>
                    </a:ext>
                  </a:extLst>
                </a:gridCol>
              </a:tblGrid>
              <a:tr h="5429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UID</a:t>
                      </a:r>
                      <a:endParaRPr lang="zh-TW" sz="18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name</a:t>
                      </a:r>
                      <a:endParaRPr lang="zh-TW" sz="18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05104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1.2.840.10008.1.2.4.50</a:t>
                      </a:r>
                      <a:endParaRPr lang="zh-TW" altLang="en-US" sz="12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 Baseline (Process 1):</a:t>
                      </a:r>
                      <a:b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Default Transfer Syntax for Lossy JPEG 8-bit Image Compression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119633"/>
                  </a:ext>
                </a:extLst>
              </a:tr>
              <a:tr h="677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1.2.840.10008.1.2.4.51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 Baseline (Processes 2 &amp; 4):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Default Transfer Syntax for Lossy JPEG 12-bit Image Compression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(Process 4 only)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897177"/>
                  </a:ext>
                </a:extLst>
              </a:tr>
              <a:tr h="639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1.2.840.10008.1.2.4.70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 Lossless, Nonhierarchical, First- Order Prediction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(Processes 14 [Selection Value 1]):</a:t>
                      </a:r>
                      <a:b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Default Transfer Syntax for Lossless JPEG Image Compression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877352"/>
                  </a:ext>
                </a:extLst>
              </a:tr>
              <a:tr h="556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1.2.840.10008.1.2.4.80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JPEG-LS Lossless Image Compression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2932420"/>
                  </a:ext>
                </a:extLst>
              </a:tr>
              <a:tr h="5456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1.2.840.10008.1.2.4.81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JPEG-LS Lossy (Near- Lossless) Image Compression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7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1.2.840.10008.1.2.4.90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JPEG 2000 Image Compression (Lossless Only)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11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1.2.840.10008.1.2.5</a:t>
                      </a:r>
                      <a:endParaRPr lang="zh-TW" sz="12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RLE Lossless</a:t>
                      </a:r>
                      <a:endParaRPr lang="zh-TW" sz="12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4210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42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CD173-EF78-46C6-937E-56CADFB8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測試SOP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Class –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6D920B-5AD3-4650-9BB3-9696854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8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D640EB3C-05E7-4906-AA5D-8A613C6C5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163591"/>
              </p:ext>
            </p:extLst>
          </p:nvPr>
        </p:nvGraphicFramePr>
        <p:xfrm>
          <a:off x="971600" y="1772816"/>
          <a:ext cx="7035483" cy="404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210">
                  <a:extLst>
                    <a:ext uri="{9D8B030D-6E8A-4147-A177-3AD203B41FA5}">
                      <a16:colId xmlns:a16="http://schemas.microsoft.com/office/drawing/2014/main" val="489406680"/>
                    </a:ext>
                  </a:extLst>
                </a:gridCol>
                <a:gridCol w="4720273">
                  <a:extLst>
                    <a:ext uri="{9D8B030D-6E8A-4147-A177-3AD203B41FA5}">
                      <a16:colId xmlns:a16="http://schemas.microsoft.com/office/drawing/2014/main" val="3488668296"/>
                    </a:ext>
                  </a:extLst>
                </a:gridCol>
              </a:tblGrid>
              <a:tr h="5429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UID</a:t>
                      </a:r>
                      <a:endParaRPr lang="zh-TW" sz="18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name</a:t>
                      </a:r>
                      <a:endParaRPr lang="zh-TW" sz="18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05104"/>
                  </a:ext>
                </a:extLst>
              </a:tr>
              <a:tr h="393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</a:t>
                      </a:r>
                      <a:endParaRPr lang="zh-TW" alt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CR Image Storage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1196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1.2.840.10008.5.1.4.1.1.1.1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Digital X-Ray Image Storage – for Presentation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8971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1.2.840.10008.5.1.4.1.1.1.2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Digital Mammography X-Ray Image Storage – for Presentation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87735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1.2.840.10008.5.1.4.1.1.1.3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Digital Intra – oral X-Ray Image Storage – for Presentation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2932420"/>
                  </a:ext>
                </a:extLst>
              </a:tr>
              <a:tr h="3112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1.2.840.10008.5.1.4.1.1.104.1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Encapsulated PDF Storage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115402"/>
                  </a:ext>
                </a:extLst>
              </a:tr>
              <a:tr h="2648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1.2.840.10008.5.1.4.1.1.12.1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X-Ray Angiographic Image Storage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11729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1.2.840.10008.5.1.4.1.1.129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Standalone Positron Emission Tomography Curve Storage 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210257"/>
                  </a:ext>
                </a:extLst>
              </a:tr>
              <a:tr h="2783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1.2.840.10008.5.1.4.1.1.2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CT Image Storage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643329"/>
                  </a:ext>
                </a:extLst>
              </a:tr>
              <a:tr h="297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1.2.840.10008.5.1.4.1.1.3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Ultrasound Multiframe Image Storage 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0846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1.2.840.10008.5.1.4.1.1.4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MR Image Storage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94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1.2.840.10008.5.1.4.1.1.6.1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Ultrasound Image Storage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784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69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CD173-EF78-46C6-937E-56CADFB8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測試SOP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Class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標記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6D920B-5AD3-4650-9BB3-9696854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8544-917A-4F56-8732-81D7A26640D0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9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D640EB3C-05E7-4906-AA5D-8A613C6C5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57250"/>
              </p:ext>
            </p:extLst>
          </p:nvPr>
        </p:nvGraphicFramePr>
        <p:xfrm>
          <a:off x="1187624" y="1988840"/>
          <a:ext cx="6563072" cy="230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210">
                  <a:extLst>
                    <a:ext uri="{9D8B030D-6E8A-4147-A177-3AD203B41FA5}">
                      <a16:colId xmlns:a16="http://schemas.microsoft.com/office/drawing/2014/main" val="489406680"/>
                    </a:ext>
                  </a:extLst>
                </a:gridCol>
                <a:gridCol w="4247862">
                  <a:extLst>
                    <a:ext uri="{9D8B030D-6E8A-4147-A177-3AD203B41FA5}">
                      <a16:colId xmlns:a16="http://schemas.microsoft.com/office/drawing/2014/main" val="3488668296"/>
                    </a:ext>
                  </a:extLst>
                </a:gridCol>
              </a:tblGrid>
              <a:tr h="5429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UID</a:t>
                      </a:r>
                      <a:endParaRPr lang="zh-TW" sz="14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Transfer Syntax name</a:t>
                      </a:r>
                      <a:endParaRPr lang="zh-TW" sz="1400" b="1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05104"/>
                  </a:ext>
                </a:extLst>
              </a:tr>
              <a:tr h="380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1.2.840.10008.5.1.4.1.1.11.1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Grayscale Softcopy Presentation State Storage SOP Class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971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1.2.840.10008.5.1.4.1.1.481.3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Radiation Therapy Structure Set Storage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487735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1.2.840.10008.5.1.4.1.1.66.4</a:t>
                      </a:r>
                      <a:endParaRPr lang="zh-TW" sz="14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Segmentation Storage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293242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Embedded in Image </a:t>
                      </a:r>
                      <a:endParaRPr lang="zh-TW" altLang="zh-TW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DICOM Overlay</a:t>
                      </a:r>
                      <a:endParaRPr lang="zh-TW" altLang="zh-TW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7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4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FHIR Observation SVG annotation</a:t>
                      </a:r>
                      <a:endParaRPr lang="zh-TW" altLang="zh-TW" sz="1400" b="1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11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595</Words>
  <Application>Microsoft Office PowerPoint</Application>
  <PresentationFormat>如螢幕大小 (4:3)</PresentationFormat>
  <Paragraphs>149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WG4-影像(Image)聯測</vt:lpstr>
      <vt:lpstr>WG4影像(Image)目標對象</vt:lpstr>
      <vt:lpstr>WG4聯測範圍</vt:lpstr>
      <vt:lpstr>WG4聯測項目與規格</vt:lpstr>
      <vt:lpstr>測試格式</vt:lpstr>
      <vt:lpstr>測試Transfer Syntax -無壓縮</vt:lpstr>
      <vt:lpstr>測試Transfer Syntax -影像壓縮</vt:lpstr>
      <vt:lpstr>測試SOP Class –影像</vt:lpstr>
      <vt:lpstr>測試SOP Class -標記</vt:lpstr>
      <vt:lpstr>WG4聯測規劃情境</vt:lpstr>
      <vt:lpstr>WG4連測督察員招募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IHE連測與DICOMWebTM醫學影像通信標準介紹</dc:title>
  <dc:creator>連中岳</dc:creator>
  <cp:lastModifiedBy>連中岳</cp:lastModifiedBy>
  <cp:revision>58</cp:revision>
  <dcterms:created xsi:type="dcterms:W3CDTF">2019-11-30T07:17:15Z</dcterms:created>
  <dcterms:modified xsi:type="dcterms:W3CDTF">2020-08-06T02:05:53Z</dcterms:modified>
</cp:coreProperties>
</file>