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sldIdLst>
    <p:sldId id="257" r:id="rId2"/>
    <p:sldId id="397" r:id="rId3"/>
    <p:sldId id="398" r:id="rId4"/>
    <p:sldId id="399" r:id="rId5"/>
    <p:sldId id="401" r:id="rId6"/>
    <p:sldId id="402" r:id="rId7"/>
    <p:sldId id="403" r:id="rId8"/>
    <p:sldId id="404" r:id="rId9"/>
    <p:sldId id="409" r:id="rId10"/>
    <p:sldId id="408" r:id="rId1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>
        <p:scale>
          <a:sx n="70" d="100"/>
          <a:sy n="70" d="100"/>
        </p:scale>
        <p:origin x="-1160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2019/4/24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9F6ED07-54A7-43EB-B5EA-E851A7E77307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BOM</a:t>
            </a:r>
            <a:r>
              <a:rPr lang="zh-TW" altLang="en-US" smtClean="0">
                <a:ea typeface="新細明體" charset="-120"/>
              </a:rPr>
              <a:t>構成物件的階層結構，對每一級的每個物件，都可以透過上面一級的父物件存取。</a:t>
            </a:r>
          </a:p>
          <a:p>
            <a:pPr eaLnBrk="1" hangingPunct="1"/>
            <a:r>
              <a:rPr lang="zh-TW" altLang="en-US" smtClean="0">
                <a:ea typeface="新細明體" charset="-120"/>
              </a:rPr>
              <a:t>可通過頂級元素</a:t>
            </a:r>
            <a:r>
              <a:rPr lang="en-US" altLang="zh-TW" smtClean="0">
                <a:ea typeface="新細明體" charset="-120"/>
              </a:rPr>
              <a:t>window</a:t>
            </a:r>
            <a:r>
              <a:rPr lang="zh-TW" altLang="en-US" smtClean="0">
                <a:ea typeface="新細明體" charset="-120"/>
              </a:rPr>
              <a:t>存取到</a:t>
            </a:r>
            <a:r>
              <a:rPr lang="en-US" altLang="zh-TW" smtClean="0">
                <a:ea typeface="新細明體" charset="-120"/>
              </a:rPr>
              <a:t>BOM</a:t>
            </a:r>
            <a:r>
              <a:rPr lang="zh-TW" altLang="en-US" smtClean="0">
                <a:ea typeface="新細明體" charset="-120"/>
              </a:rPr>
              <a:t>的所有元素。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5CC30-443D-42A4-96CE-FE35C7C92D3A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瀏覽器參數</a:t>
            </a:r>
            <a:r>
              <a:rPr lang="en-US" altLang="zh-TW" smtClean="0">
                <a:ea typeface="新細明體" charset="-120"/>
              </a:rPr>
              <a:t>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F56E66A-3D99-415B-A7FC-7E59A452A5BD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739B98B-3B8B-4752-979E-1D94621E12FB}" type="slidenum">
              <a:rPr lang="en-US" altLang="zh-TW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並非任何情況下都能設定所有選項，對於那些影響視窗框架的某些部份和視窗分層位置的選項，只有在腳本擁有</a:t>
            </a:r>
            <a:r>
              <a:rPr lang="en-US" altLang="zh-TW" smtClean="0">
                <a:ea typeface="新細明體" charset="-120"/>
              </a:rPr>
              <a:t>UniversalBrowserWrite</a:t>
            </a:r>
            <a:r>
              <a:rPr lang="zh-TW" altLang="en-US" smtClean="0">
                <a:ea typeface="新細明體" charset="-120"/>
              </a:rPr>
              <a:t>特權情況下，才能修改預設值，這一許可權通常是使用腳本簽名來授予的。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AE72F4-111D-4EF3-BB5D-DC93BECEC7F5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etInterva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</a:t>
            </a:r>
            <a:r>
              <a:rPr lang="en-US" altLang="zh-TW" dirty="0" smtClean="0"/>
              <a:t> window object</a:t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err="1" smtClean="0"/>
              <a:t>window.</a:t>
            </a:r>
            <a:r>
              <a:rPr lang="en-US" altLang="zh-TW" dirty="0" err="1" smtClean="0"/>
              <a:t>open</a:t>
            </a:r>
            <a:r>
              <a:rPr lang="en-US" altLang="zh-TW" dirty="0" smtClean="0"/>
              <a:t> method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526528-2DE1-4CC8-9FE0-B0247BE166D4}" type="datetime1">
              <a:rPr lang="zh-TW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2019/4/24</a:t>
            </a:fld>
            <a:endParaRPr lang="en-US" altLang="zh-TW" sz="120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E8A23-4F64-4C89-9759-7A90E0FF41AA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zh-TW" smtClean="0"/>
          </a:p>
          <a:p>
            <a:pPr algn="ctr" eaLnBrk="1" hangingPunct="1">
              <a:buFontTx/>
              <a:buNone/>
            </a:pPr>
            <a:endParaRPr lang="en-US" altLang="zh-TW" smtClean="0"/>
          </a:p>
          <a:p>
            <a:pPr algn="ctr" eaLnBrk="1" hangingPunct="1">
              <a:buFontTx/>
              <a:buNone/>
            </a:pPr>
            <a:endParaRPr lang="en-US" altLang="zh-TW" smtClean="0"/>
          </a:p>
          <a:p>
            <a:pPr algn="ctr" eaLnBrk="1" hangingPunct="1">
              <a:buFontTx/>
              <a:buNone/>
            </a:pPr>
            <a:r>
              <a:rPr lang="en-US" altLang="zh-TW" smtClean="0"/>
              <a:t>~Thanks for your attention~</a:t>
            </a:r>
          </a:p>
        </p:txBody>
      </p:sp>
    </p:spTree>
    <p:extLst>
      <p:ext uri="{BB962C8B-B14F-4D97-AF65-F5344CB8AC3E}">
        <p14:creationId xmlns:p14="http://schemas.microsoft.com/office/powerpoint/2010/main" val="372077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JS </a:t>
            </a:r>
            <a:r>
              <a:rPr lang="zh-TW" altLang="en-US" smtClean="0"/>
              <a:t>基礎物件模型的架構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1366837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window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843213" y="1557338"/>
            <a:ext cx="1366837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document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843213" y="2276475"/>
            <a:ext cx="1366837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frames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2843213" y="4508500"/>
            <a:ext cx="1366837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screen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2843213" y="3068638"/>
            <a:ext cx="1366837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history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843213" y="3789363"/>
            <a:ext cx="1366837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location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2843213" y="5229225"/>
            <a:ext cx="1366837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navigator</a:t>
            </a: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5003800" y="1557338"/>
            <a:ext cx="136683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forms</a:t>
            </a:r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auto">
          <a:xfrm>
            <a:off x="5003800" y="2276475"/>
            <a:ext cx="136683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applets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auto">
          <a:xfrm>
            <a:off x="5003800" y="4508500"/>
            <a:ext cx="136683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images</a:t>
            </a:r>
          </a:p>
        </p:txBody>
      </p:sp>
      <p:sp>
        <p:nvSpPr>
          <p:cNvPr id="5133" name="Text Box 19"/>
          <p:cNvSpPr txBox="1">
            <a:spLocks noChangeArrowheads="1"/>
          </p:cNvSpPr>
          <p:nvPr/>
        </p:nvSpPr>
        <p:spPr bwMode="auto">
          <a:xfrm>
            <a:off x="5003800" y="3068638"/>
            <a:ext cx="136683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embeds</a:t>
            </a:r>
          </a:p>
        </p:txBody>
      </p:sp>
      <p:sp>
        <p:nvSpPr>
          <p:cNvPr id="5134" name="Text Box 20"/>
          <p:cNvSpPr txBox="1">
            <a:spLocks noChangeArrowheads="1"/>
          </p:cNvSpPr>
          <p:nvPr/>
        </p:nvSpPr>
        <p:spPr bwMode="auto">
          <a:xfrm>
            <a:off x="5003800" y="3789363"/>
            <a:ext cx="136683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anchors</a:t>
            </a:r>
          </a:p>
        </p:txBody>
      </p:sp>
      <p:sp>
        <p:nvSpPr>
          <p:cNvPr id="5135" name="Text Box 21"/>
          <p:cNvSpPr txBox="1">
            <a:spLocks noChangeArrowheads="1"/>
          </p:cNvSpPr>
          <p:nvPr/>
        </p:nvSpPr>
        <p:spPr bwMode="auto">
          <a:xfrm>
            <a:off x="5003800" y="5229225"/>
            <a:ext cx="1366838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links</a:t>
            </a:r>
          </a:p>
        </p:txBody>
      </p:sp>
      <p:sp>
        <p:nvSpPr>
          <p:cNvPr id="5136" name="Text Box 22"/>
          <p:cNvSpPr txBox="1">
            <a:spLocks noChangeArrowheads="1"/>
          </p:cNvSpPr>
          <p:nvPr/>
        </p:nvSpPr>
        <p:spPr bwMode="auto">
          <a:xfrm>
            <a:off x="7235825" y="1557338"/>
            <a:ext cx="1366838" cy="376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button</a:t>
            </a:r>
          </a:p>
        </p:txBody>
      </p:sp>
      <p:sp>
        <p:nvSpPr>
          <p:cNvPr id="5137" name="Text Box 23"/>
          <p:cNvSpPr txBox="1">
            <a:spLocks noChangeArrowheads="1"/>
          </p:cNvSpPr>
          <p:nvPr/>
        </p:nvSpPr>
        <p:spPr bwMode="auto">
          <a:xfrm>
            <a:off x="7235825" y="2276475"/>
            <a:ext cx="1366838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checkbox</a:t>
            </a:r>
          </a:p>
        </p:txBody>
      </p:sp>
      <p:sp>
        <p:nvSpPr>
          <p:cNvPr id="5138" name="Text Box 24"/>
          <p:cNvSpPr txBox="1">
            <a:spLocks noChangeArrowheads="1"/>
          </p:cNvSpPr>
          <p:nvPr/>
        </p:nvSpPr>
        <p:spPr bwMode="auto">
          <a:xfrm>
            <a:off x="7235825" y="4508500"/>
            <a:ext cx="1366838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textarea</a:t>
            </a:r>
          </a:p>
        </p:txBody>
      </p:sp>
      <p:sp>
        <p:nvSpPr>
          <p:cNvPr id="5139" name="Text Box 25"/>
          <p:cNvSpPr txBox="1">
            <a:spLocks noChangeArrowheads="1"/>
          </p:cNvSpPr>
          <p:nvPr/>
        </p:nvSpPr>
        <p:spPr bwMode="auto">
          <a:xfrm>
            <a:off x="7235825" y="3068638"/>
            <a:ext cx="1366838" cy="376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radio</a:t>
            </a:r>
          </a:p>
        </p:txBody>
      </p:sp>
      <p:sp>
        <p:nvSpPr>
          <p:cNvPr id="5140" name="Text Box 26"/>
          <p:cNvSpPr txBox="1">
            <a:spLocks noChangeArrowheads="1"/>
          </p:cNvSpPr>
          <p:nvPr/>
        </p:nvSpPr>
        <p:spPr bwMode="auto">
          <a:xfrm>
            <a:off x="7235825" y="3789363"/>
            <a:ext cx="1366838" cy="376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text</a:t>
            </a:r>
          </a:p>
        </p:txBody>
      </p:sp>
      <p:sp>
        <p:nvSpPr>
          <p:cNvPr id="5141" name="Text Box 27"/>
          <p:cNvSpPr txBox="1">
            <a:spLocks noChangeArrowheads="1"/>
          </p:cNvSpPr>
          <p:nvPr/>
        </p:nvSpPr>
        <p:spPr bwMode="auto">
          <a:xfrm>
            <a:off x="7235825" y="5229225"/>
            <a:ext cx="1366838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/>
              <a:t>select</a:t>
            </a:r>
          </a:p>
        </p:txBody>
      </p:sp>
      <p:sp>
        <p:nvSpPr>
          <p:cNvPr id="5142" name="Line 28"/>
          <p:cNvSpPr>
            <a:spLocks noChangeShapeType="1"/>
          </p:cNvSpPr>
          <p:nvPr/>
        </p:nvSpPr>
        <p:spPr bwMode="auto">
          <a:xfrm>
            <a:off x="1979613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3" name="Line 29"/>
          <p:cNvSpPr>
            <a:spLocks noChangeShapeType="1"/>
          </p:cNvSpPr>
          <p:nvPr/>
        </p:nvSpPr>
        <p:spPr bwMode="auto">
          <a:xfrm>
            <a:off x="4211638" y="17002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4" name="Line 30"/>
          <p:cNvSpPr>
            <a:spLocks noChangeShapeType="1"/>
          </p:cNvSpPr>
          <p:nvPr/>
        </p:nvSpPr>
        <p:spPr bwMode="auto">
          <a:xfrm>
            <a:off x="6372225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5" name="Line 31"/>
          <p:cNvSpPr>
            <a:spLocks noChangeShapeType="1"/>
          </p:cNvSpPr>
          <p:nvPr/>
        </p:nvSpPr>
        <p:spPr bwMode="auto">
          <a:xfrm>
            <a:off x="2339975" y="170021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6" name="Line 32"/>
          <p:cNvSpPr>
            <a:spLocks noChangeShapeType="1"/>
          </p:cNvSpPr>
          <p:nvPr/>
        </p:nvSpPr>
        <p:spPr bwMode="auto">
          <a:xfrm>
            <a:off x="2339975" y="5445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7" name="Line 33"/>
          <p:cNvSpPr>
            <a:spLocks noChangeShapeType="1"/>
          </p:cNvSpPr>
          <p:nvPr/>
        </p:nvSpPr>
        <p:spPr bwMode="auto">
          <a:xfrm>
            <a:off x="2339975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8" name="Line 34"/>
          <p:cNvSpPr>
            <a:spLocks noChangeShapeType="1"/>
          </p:cNvSpPr>
          <p:nvPr/>
        </p:nvSpPr>
        <p:spPr bwMode="auto">
          <a:xfrm>
            <a:off x="2339975" y="40052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9" name="Line 35"/>
          <p:cNvSpPr>
            <a:spLocks noChangeShapeType="1"/>
          </p:cNvSpPr>
          <p:nvPr/>
        </p:nvSpPr>
        <p:spPr bwMode="auto">
          <a:xfrm>
            <a:off x="2339975" y="32131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0" name="Line 36"/>
          <p:cNvSpPr>
            <a:spLocks noChangeShapeType="1"/>
          </p:cNvSpPr>
          <p:nvPr/>
        </p:nvSpPr>
        <p:spPr bwMode="auto">
          <a:xfrm>
            <a:off x="2339975" y="24209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1" name="Line 37"/>
          <p:cNvSpPr>
            <a:spLocks noChangeShapeType="1"/>
          </p:cNvSpPr>
          <p:nvPr/>
        </p:nvSpPr>
        <p:spPr bwMode="auto">
          <a:xfrm>
            <a:off x="4572000" y="170021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2" name="Line 38"/>
          <p:cNvSpPr>
            <a:spLocks noChangeShapeType="1"/>
          </p:cNvSpPr>
          <p:nvPr/>
        </p:nvSpPr>
        <p:spPr bwMode="auto">
          <a:xfrm>
            <a:off x="4572000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3" name="Line 39"/>
          <p:cNvSpPr>
            <a:spLocks noChangeShapeType="1"/>
          </p:cNvSpPr>
          <p:nvPr/>
        </p:nvSpPr>
        <p:spPr bwMode="auto">
          <a:xfrm>
            <a:off x="4572000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4" name="Line 40"/>
          <p:cNvSpPr>
            <a:spLocks noChangeShapeType="1"/>
          </p:cNvSpPr>
          <p:nvPr/>
        </p:nvSpPr>
        <p:spPr bwMode="auto">
          <a:xfrm>
            <a:off x="4572000" y="3933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5" name="Line 41"/>
          <p:cNvSpPr>
            <a:spLocks noChangeShapeType="1"/>
          </p:cNvSpPr>
          <p:nvPr/>
        </p:nvSpPr>
        <p:spPr bwMode="auto">
          <a:xfrm>
            <a:off x="4572000" y="3284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6" name="Line 42"/>
          <p:cNvSpPr>
            <a:spLocks noChangeShapeType="1"/>
          </p:cNvSpPr>
          <p:nvPr/>
        </p:nvSpPr>
        <p:spPr bwMode="auto">
          <a:xfrm>
            <a:off x="4572000" y="24923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7" name="Line 43"/>
          <p:cNvSpPr>
            <a:spLocks noChangeShapeType="1"/>
          </p:cNvSpPr>
          <p:nvPr/>
        </p:nvSpPr>
        <p:spPr bwMode="auto">
          <a:xfrm>
            <a:off x="6732588" y="170021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8" name="Line 44"/>
          <p:cNvSpPr>
            <a:spLocks noChangeShapeType="1"/>
          </p:cNvSpPr>
          <p:nvPr/>
        </p:nvSpPr>
        <p:spPr bwMode="auto">
          <a:xfrm>
            <a:off x="6732588" y="54451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9" name="Line 45"/>
          <p:cNvSpPr>
            <a:spLocks noChangeShapeType="1"/>
          </p:cNvSpPr>
          <p:nvPr/>
        </p:nvSpPr>
        <p:spPr bwMode="auto">
          <a:xfrm>
            <a:off x="6732588" y="46529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60" name="Line 46"/>
          <p:cNvSpPr>
            <a:spLocks noChangeShapeType="1"/>
          </p:cNvSpPr>
          <p:nvPr/>
        </p:nvSpPr>
        <p:spPr bwMode="auto">
          <a:xfrm>
            <a:off x="6732588" y="39338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61" name="Line 47"/>
          <p:cNvSpPr>
            <a:spLocks noChangeShapeType="1"/>
          </p:cNvSpPr>
          <p:nvPr/>
        </p:nvSpPr>
        <p:spPr bwMode="auto">
          <a:xfrm>
            <a:off x="6732588" y="32845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62" name="Line 48"/>
          <p:cNvSpPr>
            <a:spLocks noChangeShapeType="1"/>
          </p:cNvSpPr>
          <p:nvPr/>
        </p:nvSpPr>
        <p:spPr bwMode="auto">
          <a:xfrm>
            <a:off x="6732588" y="24209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3536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JS  BOM (Browser Object Model)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將瀏覽器當作物件 </a:t>
            </a:r>
            <a:r>
              <a:rPr lang="en-US" altLang="zh-TW" dirty="0" smtClean="0"/>
              <a:t>(BOM: Browser Object Model) </a:t>
            </a:r>
          </a:p>
          <a:p>
            <a:pPr eaLnBrk="1" hangingPunct="1"/>
            <a:r>
              <a:rPr kumimoji="0" lang="zh-TW" altLang="en-US" dirty="0" smtClean="0">
                <a:solidFill>
                  <a:srgbClr val="FF0000"/>
                </a:solidFill>
              </a:rPr>
              <a:t>瀏覽器物件 </a:t>
            </a:r>
            <a:r>
              <a:rPr kumimoji="0" lang="en-US" altLang="zh-TW" dirty="0" smtClean="0">
                <a:solidFill>
                  <a:srgbClr val="FF0000"/>
                </a:solidFill>
              </a:rPr>
              <a:t>Window </a:t>
            </a:r>
            <a:r>
              <a:rPr kumimoji="0" lang="zh-TW" altLang="en-US" dirty="0" smtClean="0"/>
              <a:t>包含以下子物件</a:t>
            </a:r>
            <a:r>
              <a:rPr kumimoji="0" lang="en-US" altLang="zh-TW" dirty="0" smtClean="0"/>
              <a:t>:</a:t>
            </a:r>
          </a:p>
          <a:p>
            <a:pPr lvl="1" eaLnBrk="1" hangingPunct="1"/>
            <a:r>
              <a:rPr kumimoji="0" lang="en-US" altLang="zh-TW" dirty="0" smtClean="0"/>
              <a:t>Document</a:t>
            </a:r>
            <a:r>
              <a:rPr kumimoji="0" lang="zh-TW" altLang="en-US" dirty="0" smtClean="0"/>
              <a:t>、</a:t>
            </a:r>
            <a:r>
              <a:rPr kumimoji="0" lang="en-US" altLang="zh-TW" dirty="0" smtClean="0"/>
              <a:t>Frame</a:t>
            </a:r>
            <a:r>
              <a:rPr kumimoji="0" lang="zh-TW" altLang="en-US" dirty="0" smtClean="0"/>
              <a:t>、</a:t>
            </a:r>
            <a:r>
              <a:rPr kumimoji="0" lang="en-US" altLang="zh-TW" dirty="0" smtClean="0"/>
              <a:t>History</a:t>
            </a:r>
            <a:r>
              <a:rPr kumimoji="0" lang="zh-TW" altLang="en-US" dirty="0" smtClean="0"/>
              <a:t>、</a:t>
            </a:r>
            <a:r>
              <a:rPr kumimoji="0" lang="en-US" altLang="zh-TW" dirty="0" smtClean="0"/>
              <a:t>Location</a:t>
            </a:r>
            <a:r>
              <a:rPr kumimoji="0" lang="zh-TW" altLang="en-US" dirty="0" smtClean="0"/>
              <a:t>、</a:t>
            </a:r>
            <a:r>
              <a:rPr kumimoji="0" lang="en-US" altLang="zh-TW" dirty="0" smtClean="0"/>
              <a:t>Screen</a:t>
            </a:r>
            <a:r>
              <a:rPr kumimoji="0" lang="zh-TW" altLang="en-US" dirty="0" smtClean="0"/>
              <a:t>、</a:t>
            </a:r>
            <a:r>
              <a:rPr kumimoji="0" lang="en-US" altLang="zh-TW" dirty="0" smtClean="0"/>
              <a:t>Navigator </a:t>
            </a:r>
          </a:p>
          <a:p>
            <a:pPr lvl="1" eaLnBrk="1" hangingPunct="1"/>
            <a:r>
              <a:rPr kumimoji="0" lang="zh-TW" altLang="en-US" dirty="0" smtClean="0"/>
              <a:t>使用這些物件可操控整個瀏覽器</a:t>
            </a:r>
          </a:p>
        </p:txBody>
      </p:sp>
    </p:spTree>
    <p:extLst>
      <p:ext uri="{BB962C8B-B14F-4D97-AF65-F5344CB8AC3E}">
        <p14:creationId xmlns:p14="http://schemas.microsoft.com/office/powerpoint/2010/main" val="478699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FF4AC-6C91-4CAE-966C-F1EA60C2E63C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JavaScript </a:t>
            </a:r>
            <a:r>
              <a:rPr lang="zh-TW" altLang="en-US" smtClean="0"/>
              <a:t>主要物件說明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FF0000"/>
                </a:solidFill>
              </a:rPr>
              <a:t>Window </a:t>
            </a:r>
            <a:r>
              <a:rPr lang="zh-TW" altLang="en-US" sz="2800" dirty="0" smtClean="0">
                <a:solidFill>
                  <a:srgbClr val="FF0000"/>
                </a:solidFill>
              </a:rPr>
              <a:t>物件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zh-TW" altLang="en-US" sz="2800" dirty="0" smtClean="0">
                <a:solidFill>
                  <a:srgbClr val="FF0000"/>
                </a:solidFill>
              </a:rPr>
              <a:t>視窗物件即是指瀏覽器視窗， </a:t>
            </a:r>
          </a:p>
          <a:p>
            <a:pPr eaLnBrk="1" hangingPunct="1">
              <a:buFontTx/>
              <a:buNone/>
            </a:pPr>
            <a:r>
              <a:rPr lang="zh-TW" altLang="en-US" sz="2800" dirty="0" smtClean="0">
                <a:solidFill>
                  <a:srgbClr val="FF0000"/>
                </a:solidFill>
              </a:rPr>
              <a:t>                        為最高層次的物件。</a:t>
            </a:r>
          </a:p>
          <a:p>
            <a:pPr eaLnBrk="1" hangingPunct="1"/>
            <a:r>
              <a:rPr kumimoji="0" lang="en-US" altLang="zh-TW" sz="2800" dirty="0" smtClean="0"/>
              <a:t>Document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 </a:t>
            </a:r>
            <a:r>
              <a:rPr kumimoji="0" lang="zh-TW" altLang="en-US" sz="2800" dirty="0" smtClean="0"/>
              <a:t>以此物件處理 </a:t>
            </a:r>
            <a:r>
              <a:rPr kumimoji="0" lang="en-US" altLang="zh-TW" sz="2800" dirty="0" smtClean="0"/>
              <a:t>HTML </a:t>
            </a:r>
            <a:r>
              <a:rPr kumimoji="0" lang="zh-TW" altLang="en-US" sz="2800" dirty="0" smtClean="0"/>
              <a:t>網頁文件</a:t>
            </a:r>
          </a:p>
          <a:p>
            <a:pPr eaLnBrk="1" hangingPunct="1"/>
            <a:r>
              <a:rPr kumimoji="0" lang="en-US" altLang="zh-TW" sz="2800" dirty="0" smtClean="0"/>
              <a:t>Frame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 </a:t>
            </a:r>
            <a:r>
              <a:rPr kumimoji="0" lang="zh-TW" altLang="en-US" sz="2800" dirty="0" smtClean="0"/>
              <a:t>取得及設定網頁框架與子網頁</a:t>
            </a:r>
          </a:p>
          <a:p>
            <a:pPr eaLnBrk="1" hangingPunct="1"/>
            <a:r>
              <a:rPr kumimoji="0" lang="en-US" altLang="zh-TW" sz="2800" dirty="0" smtClean="0"/>
              <a:t>History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</a:t>
            </a:r>
            <a:r>
              <a:rPr kumimoji="0" lang="zh-TW" altLang="en-US" sz="2800" dirty="0" smtClean="0"/>
              <a:t>保留最近網頁瀏覽的歷史紀錄</a:t>
            </a:r>
          </a:p>
          <a:p>
            <a:pPr eaLnBrk="1" hangingPunct="1"/>
            <a:r>
              <a:rPr kumimoji="0" lang="en-US" altLang="zh-TW" sz="2800" dirty="0" smtClean="0"/>
              <a:t>Location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</a:t>
            </a:r>
            <a:r>
              <a:rPr kumimoji="0" lang="zh-TW" altLang="en-US" sz="2800" dirty="0" smtClean="0"/>
              <a:t>儲存目前 </a:t>
            </a:r>
            <a:r>
              <a:rPr kumimoji="0" lang="en-US" altLang="zh-TW" sz="2800" dirty="0" smtClean="0"/>
              <a:t>URL </a:t>
            </a:r>
            <a:r>
              <a:rPr kumimoji="0" lang="zh-TW" altLang="en-US" sz="2800" dirty="0" smtClean="0"/>
              <a:t>網址的詳細資料</a:t>
            </a:r>
          </a:p>
          <a:p>
            <a:pPr eaLnBrk="1" hangingPunct="1"/>
            <a:r>
              <a:rPr kumimoji="0" lang="en-US" altLang="zh-TW" sz="2800" dirty="0" smtClean="0"/>
              <a:t>Screen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</a:t>
            </a:r>
            <a:r>
              <a:rPr kumimoji="0" lang="zh-TW" altLang="en-US" sz="2800" dirty="0" smtClean="0"/>
              <a:t>取得及設定螢幕的視野</a:t>
            </a:r>
          </a:p>
          <a:p>
            <a:pPr eaLnBrk="1" hangingPunct="1"/>
            <a:r>
              <a:rPr kumimoji="0" lang="en-US" altLang="zh-TW" sz="2800" dirty="0" smtClean="0"/>
              <a:t>Navigator </a:t>
            </a:r>
            <a:r>
              <a:rPr kumimoji="0" lang="zh-TW" altLang="en-US" sz="2800" dirty="0" smtClean="0"/>
              <a:t>物件</a:t>
            </a:r>
            <a:r>
              <a:rPr kumimoji="0" lang="en-US" altLang="zh-TW" sz="2800" dirty="0" smtClean="0"/>
              <a:t>:</a:t>
            </a:r>
            <a:r>
              <a:rPr kumimoji="0" lang="zh-TW" altLang="en-US" sz="2800" dirty="0" smtClean="0"/>
              <a:t>可取得</a:t>
            </a:r>
            <a:r>
              <a:rPr lang="zh-TW" altLang="en-US" sz="2800" dirty="0" smtClean="0"/>
              <a:t>瀏覽器特性及系統資源</a:t>
            </a:r>
          </a:p>
        </p:txBody>
      </p:sp>
    </p:spTree>
    <p:extLst>
      <p:ext uri="{BB962C8B-B14F-4D97-AF65-F5344CB8AC3E}">
        <p14:creationId xmlns:p14="http://schemas.microsoft.com/office/powerpoint/2010/main" val="3124521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696267-8111-4F32-8E0C-64B15EE53B4B}" type="datetime1">
              <a:rPr lang="zh-TW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2019/4/24</a:t>
            </a:fld>
            <a:endParaRPr lang="en-US" altLang="zh-TW" sz="120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EB154-3E3E-495D-A4E0-69B4A6952770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Window</a:t>
            </a:r>
            <a:r>
              <a:rPr lang="zh-TW" altLang="en-US" smtClean="0"/>
              <a:t>物件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代表</a:t>
            </a:r>
            <a:r>
              <a:rPr lang="zh-TW" altLang="en-US" dirty="0" smtClean="0"/>
              <a:t>開啟之</a:t>
            </a:r>
            <a:r>
              <a:rPr lang="zh-TW" altLang="en-US" dirty="0" smtClean="0"/>
              <a:t>瀏覽器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具備瀏覽器相關參數屬性</a:t>
            </a:r>
            <a:r>
              <a:rPr lang="en-US" altLang="zh-TW" dirty="0" smtClean="0"/>
              <a:t>(proprieties)</a:t>
            </a:r>
          </a:p>
          <a:p>
            <a:pPr lvl="2" eaLnBrk="1" hangingPunct="1"/>
            <a:r>
              <a:rPr lang="zh-TW" altLang="en-US" dirty="0" smtClean="0"/>
              <a:t>如取得目前瀏覽器相對於螢幕的座標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具備操控瀏覽器</a:t>
            </a:r>
            <a:r>
              <a:rPr lang="zh-TW" altLang="en-US" dirty="0" smtClean="0"/>
              <a:t>的方法</a:t>
            </a:r>
            <a:r>
              <a:rPr lang="en-US" altLang="zh-TW" dirty="0" smtClean="0"/>
              <a:t>(methods)</a:t>
            </a:r>
          </a:p>
          <a:p>
            <a:pPr lvl="2" eaLnBrk="1" hangingPunct="1"/>
            <a:r>
              <a:rPr lang="zh-TW" altLang="en-US" dirty="0" smtClean="0"/>
              <a:t>如</a:t>
            </a:r>
            <a:r>
              <a:rPr lang="zh-TW" altLang="en-US" dirty="0"/>
              <a:t>縮放及新開瀏覽器</a:t>
            </a:r>
            <a:endParaRPr lang="en-US" altLang="zh-TW" dirty="0"/>
          </a:p>
          <a:p>
            <a:pPr eaLnBrk="1" hangingPunct="1"/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www.w3schools.com</a:t>
            </a:r>
            <a:r>
              <a:rPr lang="en-US" altLang="zh-TW" dirty="0"/>
              <a:t>/</a:t>
            </a:r>
            <a:r>
              <a:rPr lang="en-US" altLang="zh-TW" dirty="0" err="1"/>
              <a:t>jsref</a:t>
            </a:r>
            <a:r>
              <a:rPr lang="en-US" altLang="zh-TW" dirty="0"/>
              <a:t>/</a:t>
            </a:r>
            <a:r>
              <a:rPr lang="en-US" altLang="zh-TW" dirty="0" err="1"/>
              <a:t>obj_window.asp</a:t>
            </a:r>
            <a:endParaRPr lang="en-US" altLang="zh-TW" dirty="0" smtClean="0"/>
          </a:p>
          <a:p>
            <a:pPr eaLnBrk="1" hangingPunct="1"/>
            <a:endParaRPr kumimoji="0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50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Window</a:t>
            </a:r>
            <a:r>
              <a:rPr lang="zh-TW" altLang="en-US" smtClean="0"/>
              <a:t>物件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Window</a:t>
            </a:r>
            <a:r>
              <a:rPr lang="zh-TW" altLang="en-US" dirty="0" smtClean="0"/>
              <a:t>物件方法和屬性分</a:t>
            </a:r>
            <a:r>
              <a:rPr lang="en-US" altLang="zh-TW" dirty="0" smtClean="0"/>
              <a:t>4</a:t>
            </a:r>
            <a:r>
              <a:rPr lang="zh-TW" altLang="en-US" dirty="0" smtClean="0"/>
              <a:t>類：</a:t>
            </a:r>
          </a:p>
          <a:p>
            <a:pPr lvl="1" eaLnBrk="1" hangingPunct="1"/>
            <a:r>
              <a:rPr lang="zh-TW" altLang="en-US" dirty="0" smtClean="0">
                <a:solidFill>
                  <a:srgbClr val="FF0000"/>
                </a:solidFill>
              </a:rPr>
              <a:t>建立和管理新視窗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window.open</a:t>
            </a:r>
            <a:r>
              <a:rPr lang="en-US" altLang="zh-TW" dirty="0" smtClean="0">
                <a:solidFill>
                  <a:srgbClr val="FF0000"/>
                </a:solidFill>
              </a:rPr>
              <a:t>("URL", "</a:t>
            </a:r>
            <a:r>
              <a:rPr lang="zh-TW" altLang="en-US" dirty="0" smtClean="0">
                <a:solidFill>
                  <a:srgbClr val="FF0000"/>
                </a:solidFill>
              </a:rPr>
              <a:t>視窗名稱</a:t>
            </a:r>
            <a:r>
              <a:rPr lang="en-US" altLang="zh-TW" dirty="0" smtClean="0">
                <a:solidFill>
                  <a:srgbClr val="FF0000"/>
                </a:solidFill>
              </a:rPr>
              <a:t>", "</a:t>
            </a:r>
            <a:r>
              <a:rPr lang="zh-TW" altLang="en-US" dirty="0" smtClean="0">
                <a:solidFill>
                  <a:srgbClr val="FF0000"/>
                </a:solidFill>
              </a:rPr>
              <a:t>屬性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TW" altLang="en-US" dirty="0" smtClean="0"/>
              <a:t>操作已存在的視窗的行為</a:t>
            </a:r>
          </a:p>
          <a:p>
            <a:pPr lvl="1" eaLnBrk="1" hangingPunct="1"/>
            <a:r>
              <a:rPr lang="zh-TW" altLang="en-US" dirty="0" smtClean="0"/>
              <a:t>作為一個</a:t>
            </a:r>
            <a:r>
              <a:rPr lang="zh-TW" altLang="en-US" dirty="0" smtClean="0"/>
              <a:t>計時器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hlinkClick r:id="rId2" action="ppaction://hlinkfile"/>
              </a:rPr>
              <a:t>setInterval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成為</a:t>
            </a:r>
            <a:r>
              <a:rPr lang="en-US" altLang="zh-TW" dirty="0" smtClean="0"/>
              <a:t>BOM</a:t>
            </a:r>
            <a:r>
              <a:rPr lang="zh-TW" altLang="en-US" dirty="0" smtClean="0"/>
              <a:t>中其他物件的父物件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13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2E3354-CDCC-49DF-8B47-410B400B1F15}" type="datetime1">
              <a:rPr lang="zh-TW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2019/4/24</a:t>
            </a:fld>
            <a:endParaRPr lang="en-US" altLang="zh-TW" sz="120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21E9-86FA-468F-9183-72386CF77D5C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建立自訂視窗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8155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建立新視窗的理由：存取輔助系統、提供額外資訊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。</a:t>
            </a:r>
          </a:p>
          <a:p>
            <a:pPr eaLnBrk="1" hangingPunct="1"/>
            <a:r>
              <a:rPr kumimoji="0" lang="zh-TW" altLang="en-US" dirty="0" smtClean="0"/>
              <a:t>可使用</a:t>
            </a:r>
            <a:r>
              <a:rPr kumimoji="0" lang="en-US" altLang="zh-TW" dirty="0" err="1" smtClean="0">
                <a:solidFill>
                  <a:schemeClr val="folHlink"/>
                </a:solidFill>
              </a:rPr>
              <a:t>window.open</a:t>
            </a:r>
            <a:r>
              <a:rPr kumimoji="0" lang="en-US" altLang="zh-TW" dirty="0" smtClean="0">
                <a:solidFill>
                  <a:schemeClr val="folHlink"/>
                </a:solidFill>
              </a:rPr>
              <a:t>()</a:t>
            </a:r>
            <a:r>
              <a:rPr kumimoji="0" lang="zh-TW" altLang="en-US" dirty="0" smtClean="0"/>
              <a:t>方法打開一視窗，並控制它的內容、大小和位置。</a:t>
            </a:r>
          </a:p>
          <a:p>
            <a:pPr eaLnBrk="1" hangingPunct="1">
              <a:buFontTx/>
              <a:buNone/>
            </a:pPr>
            <a:r>
              <a:rPr kumimoji="0" lang="zh-TW" altLang="en-US" dirty="0" smtClean="0"/>
              <a:t>   包含幾個參數：</a:t>
            </a:r>
          </a:p>
          <a:p>
            <a:pPr lvl="1" eaLnBrk="1" hangingPunct="1"/>
            <a:r>
              <a:rPr kumimoji="0" lang="zh-TW" altLang="en-US" dirty="0" smtClean="0"/>
              <a:t>將打開的文件的</a:t>
            </a:r>
            <a:r>
              <a:rPr kumimoji="0" lang="en-US" altLang="zh-TW" dirty="0" smtClean="0"/>
              <a:t>URL(</a:t>
            </a:r>
            <a:r>
              <a:rPr kumimoji="0" lang="zh-TW" altLang="en-US" dirty="0" smtClean="0"/>
              <a:t>如果有的話</a:t>
            </a:r>
            <a:r>
              <a:rPr kumimoji="0" lang="en-US" altLang="zh-TW" dirty="0" smtClean="0"/>
              <a:t>)</a:t>
            </a:r>
          </a:p>
          <a:p>
            <a:pPr lvl="1" eaLnBrk="1" hangingPunct="1"/>
            <a:r>
              <a:rPr kumimoji="0" lang="zh-TW" altLang="en-US" dirty="0" smtClean="0"/>
              <a:t>給視窗取的名字</a:t>
            </a:r>
            <a:r>
              <a:rPr kumimoji="0" lang="en-US" altLang="zh-TW" dirty="0" smtClean="0"/>
              <a:t>(</a:t>
            </a:r>
            <a:r>
              <a:rPr kumimoji="0" lang="zh-TW" altLang="en-US" dirty="0" smtClean="0"/>
              <a:t>用於父視窗和子視窗間的通訊</a:t>
            </a:r>
            <a:r>
              <a:rPr kumimoji="0" lang="en-US" altLang="zh-TW" dirty="0" smtClean="0"/>
              <a:t>)</a:t>
            </a:r>
          </a:p>
          <a:p>
            <a:pPr lvl="1" eaLnBrk="1" hangingPunct="1"/>
            <a:r>
              <a:rPr kumimoji="0" lang="zh-TW" altLang="en-US" dirty="0" smtClean="0"/>
              <a:t>一組視窗</a:t>
            </a:r>
            <a:r>
              <a:rPr kumimoji="0" lang="zh-TW" altLang="en-US" dirty="0" smtClean="0"/>
              <a:t>的參數，包含</a:t>
            </a:r>
            <a:r>
              <a:rPr kumimoji="0" lang="zh-TW" altLang="en-US" dirty="0" smtClean="0"/>
              <a:t>在一個字串中，以逗號分隔。</a:t>
            </a:r>
          </a:p>
        </p:txBody>
      </p:sp>
    </p:spTree>
    <p:extLst>
      <p:ext uri="{BB962C8B-B14F-4D97-AF65-F5344CB8AC3E}">
        <p14:creationId xmlns:p14="http://schemas.microsoft.com/office/powerpoint/2010/main" val="2706298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BB88357-28D6-45E2-AAE5-E76BF6F8708E}" type="datetime1">
              <a:rPr lang="zh-TW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2019/4/24</a:t>
            </a:fld>
            <a:endParaRPr lang="en-US" altLang="zh-TW" sz="120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04BE7-310B-466C-A9DC-FDC73B457140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建立自訂視窗</a:t>
            </a:r>
            <a:endParaRPr lang="zh-TW" altLang="zh-TW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例：下列程式中，建立一個命名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"test"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視窗。包含一個指向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主頁的連結，視窗大小為</a:t>
            </a:r>
            <a:r>
              <a:rPr lang="en-US" altLang="zh-TW" dirty="0" err="1" smtClean="0"/>
              <a:t>600x400</a:t>
            </a:r>
            <a:r>
              <a:rPr lang="zh-TW" altLang="en-US" dirty="0" smtClean="0"/>
              <a:t>，並隱藏了工具欄和位置欄。</a:t>
            </a:r>
          </a:p>
          <a:p>
            <a:pPr eaLnBrk="1" hangingPunct="1"/>
            <a:r>
              <a:rPr lang="en-US" altLang="zh-TW" dirty="0" err="1" smtClean="0"/>
              <a:t>window.open</a:t>
            </a:r>
            <a:r>
              <a:rPr lang="en-US" altLang="zh-TW" dirty="0" smtClean="0"/>
              <a:t>("http</a:t>
            </a:r>
            <a:r>
              <a:rPr lang="en-US" altLang="zh-TW" dirty="0" smtClean="0"/>
              <a:t>://</a:t>
            </a:r>
            <a:r>
              <a:rPr lang="en-US" altLang="zh-TW" dirty="0" err="1" smtClean="0"/>
              <a:t>www.google.com.tw</a:t>
            </a:r>
            <a:r>
              <a:rPr lang="en-US" altLang="zh-TW" dirty="0"/>
              <a:t>"</a:t>
            </a:r>
            <a:r>
              <a:rPr lang="en-US" altLang="zh-TW" dirty="0" smtClean="0"/>
              <a:t>, "test", </a:t>
            </a:r>
            <a:r>
              <a:rPr lang="en-US" altLang="zh-TW" dirty="0"/>
              <a:t>"</a:t>
            </a:r>
            <a:r>
              <a:rPr lang="en-US" altLang="zh-TW" dirty="0" smtClean="0"/>
              <a:t>width=600</a:t>
            </a:r>
            <a:r>
              <a:rPr lang="en-US" altLang="zh-TW" dirty="0" smtClean="0"/>
              <a:t>, height=400, toolbar=no, </a:t>
            </a:r>
            <a:r>
              <a:rPr lang="en-US" altLang="zh-TW" dirty="0" smtClean="0"/>
              <a:t>location=no");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7493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 open and close method </a:t>
            </a:r>
            <a:r>
              <a:rPr lang="zh-TW" altLang="en-US" smtClean="0"/>
              <a:t>說明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100" dirty="0" err="1" smtClean="0"/>
              <a:t>n</a:t>
            </a:r>
            <a:r>
              <a:rPr lang="en-US" altLang="zh-TW" sz="2100" dirty="0" err="1" smtClean="0"/>
              <a:t>ewin</a:t>
            </a:r>
            <a:r>
              <a:rPr lang="en-US" altLang="zh-TW" sz="2100" dirty="0" smtClean="0"/>
              <a:t> </a:t>
            </a:r>
            <a:r>
              <a:rPr lang="en-US" altLang="zh-TW" sz="2100" dirty="0" smtClean="0"/>
              <a:t>= </a:t>
            </a:r>
            <a:r>
              <a:rPr lang="en-US" altLang="zh-TW" sz="2100" dirty="0" err="1" smtClean="0"/>
              <a:t>window.open</a:t>
            </a:r>
            <a:r>
              <a:rPr lang="en-US" altLang="zh-TW" sz="2100" dirty="0" smtClean="0"/>
              <a:t>(</a:t>
            </a:r>
            <a:r>
              <a:rPr lang="en-US" altLang="zh-TW" sz="2100" i="1" dirty="0" err="1" smtClean="0"/>
              <a:t>url</a:t>
            </a:r>
            <a:r>
              <a:rPr lang="en-US" altLang="zh-TW" sz="2100" i="1" dirty="0" smtClean="0"/>
              <a:t>, name, features</a:t>
            </a:r>
            <a:r>
              <a:rPr lang="en-US" altLang="zh-TW" sz="2100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/>
              <a:t>函數會傳回新視窗的物件 （如 </a:t>
            </a:r>
            <a:r>
              <a:rPr lang="en-US" altLang="zh-TW" sz="2000" dirty="0" err="1" smtClean="0"/>
              <a:t>newwin</a:t>
            </a:r>
            <a:r>
              <a:rPr lang="zh-TW" altLang="en-US" sz="2000" dirty="0" smtClean="0"/>
              <a:t>）。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/>
              <a:t>第一個參數為子視窗的 </a:t>
            </a:r>
            <a:r>
              <a:rPr lang="en-US" altLang="zh-TW" sz="2000" dirty="0" smtClean="0"/>
              <a:t>URL</a:t>
            </a:r>
            <a:r>
              <a:rPr lang="zh-TW" altLang="en-US" sz="2000" dirty="0" smtClean="0"/>
              <a:t>。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/>
              <a:t>第二個參數為新開啟的視窗名稱。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/>
              <a:t>第三個參數為視窗特色的描述。 描述的方式有：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height: </a:t>
            </a:r>
            <a:r>
              <a:rPr lang="zh-TW" altLang="en-US" sz="1800" dirty="0" smtClean="0"/>
              <a:t>高度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width: </a:t>
            </a:r>
            <a:r>
              <a:rPr lang="zh-TW" altLang="en-US" sz="1800" dirty="0" smtClean="0"/>
              <a:t>寬度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toolbar: </a:t>
            </a:r>
            <a:r>
              <a:rPr lang="zh-TW" altLang="en-US" sz="1800" dirty="0" smtClean="0"/>
              <a:t>是否顯示工具列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status: </a:t>
            </a:r>
            <a:r>
              <a:rPr lang="zh-TW" altLang="en-US" sz="1800" dirty="0" smtClean="0"/>
              <a:t>是否顯示狀態列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 dirty="0" smtClean="0"/>
              <a:t>父視窗如</a:t>
            </a:r>
            <a:r>
              <a:rPr lang="zh-TW" altLang="en-US" sz="2100" dirty="0" smtClean="0"/>
              <a:t>要關閉剛剛開啟的視窗， 可使用 </a:t>
            </a:r>
            <a:r>
              <a:rPr lang="en-US" altLang="zh-TW" sz="2100" dirty="0" err="1" smtClean="0"/>
              <a:t>newwin.close</a:t>
            </a:r>
            <a:r>
              <a:rPr lang="en-US" altLang="zh-TW" sz="2100" dirty="0" smtClean="0"/>
              <a:t>();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 noProof="1" smtClean="0"/>
              <a:t>子視窗可用</a:t>
            </a:r>
            <a:r>
              <a:rPr lang="en-US" altLang="zh-TW" sz="2100" noProof="1" smtClean="0"/>
              <a:t> </a:t>
            </a:r>
            <a:r>
              <a:rPr lang="en-US" altLang="zh-TW" sz="2100" noProof="1" smtClean="0"/>
              <a:t>window.opener </a:t>
            </a:r>
            <a:r>
              <a:rPr lang="zh-TW" altLang="zh-TW" sz="2100" dirty="0" smtClean="0"/>
              <a:t>屬性</a:t>
            </a:r>
            <a:r>
              <a:rPr lang="en-US" altLang="zh-TW" sz="2100" dirty="0" err="1" smtClean="0"/>
              <a:t>取得父視窗物件</a:t>
            </a:r>
            <a:endParaRPr lang="zh-TW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7316808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599</Words>
  <Application>Microsoft Office PowerPoint</Application>
  <PresentationFormat>如螢幕大小 (4:3)</PresentationFormat>
  <Paragraphs>94</Paragraphs>
  <Slides>10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JS window object and  window.open method</vt:lpstr>
      <vt:lpstr>JS 基礎物件模型的架構</vt:lpstr>
      <vt:lpstr>JS  BOM (Browser Object Model)</vt:lpstr>
      <vt:lpstr>JavaScript 主要物件說明</vt:lpstr>
      <vt:lpstr>Window物件</vt:lpstr>
      <vt:lpstr>Window物件</vt:lpstr>
      <vt:lpstr>建立自訂視窗</vt:lpstr>
      <vt:lpstr>建立自訂視窗</vt:lpstr>
      <vt:lpstr>Window open and close method 說明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131</cp:revision>
  <dcterms:created xsi:type="dcterms:W3CDTF">2010-03-16T03:27:59Z</dcterms:created>
  <dcterms:modified xsi:type="dcterms:W3CDTF">2019-04-24T02:13:42Z</dcterms:modified>
</cp:coreProperties>
</file>