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8"/>
  </p:notesMasterIdLst>
  <p:sldIdLst>
    <p:sldId id="380" r:id="rId2"/>
    <p:sldId id="405" r:id="rId3"/>
    <p:sldId id="406" r:id="rId4"/>
    <p:sldId id="397" r:id="rId5"/>
    <p:sldId id="384" r:id="rId6"/>
    <p:sldId id="385" r:id="rId7"/>
    <p:sldId id="404" r:id="rId8"/>
    <p:sldId id="400" r:id="rId9"/>
    <p:sldId id="401" r:id="rId10"/>
    <p:sldId id="393" r:id="rId11"/>
    <p:sldId id="394" r:id="rId12"/>
    <p:sldId id="410" r:id="rId13"/>
    <p:sldId id="402" r:id="rId14"/>
    <p:sldId id="395" r:id="rId15"/>
    <p:sldId id="411" r:id="rId16"/>
    <p:sldId id="403" r:id="rId1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7" autoAdjust="0"/>
    <p:restoredTop sz="94660"/>
  </p:normalViewPr>
  <p:slideViewPr>
    <p:cSldViewPr>
      <p:cViewPr>
        <p:scale>
          <a:sx n="72" d="100"/>
          <a:sy n="72" d="100"/>
        </p:scale>
        <p:origin x="-80" y="3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38EB73E-0035-4E35-9645-DB1977F376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3250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00C4F09-3211-400B-B190-E862380E5D2C}" type="slidenum">
              <a:rPr lang="en-US" altLang="zh-TW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TW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EB73E-0035-4E35-9645-DB1977F3769D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0382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EB73E-0035-4E35-9645-DB1977F3769D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038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53403-E5E2-44FE-A3EA-B21BAD13C60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560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8633BF-7A09-4373-9A3D-E6404FCA40A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490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4805F-EA18-4FBE-A86C-11C82227B82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4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1CC4D-8FB1-4829-BD0B-B29C8DD94A0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914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16CFC-095E-476F-9F6F-80DB4BDCE3F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85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5AC28-7897-4420-8D49-D0E740FB4F4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7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E8C1BC-2A1B-4668-91F1-40004D37EC5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349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8DC98-B3B0-4AD0-B7DD-205BF0C2651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162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538BFA-A5E7-47D9-8D21-CBC40D53ED9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53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1D7BE-CE80-4138-BFDA-C1D018D2BD5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727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EA1F8-2602-44D8-9B6B-4F089665DEE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082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3A071A-D597-4B17-BB9D-A837FE62C9A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118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HTTP_status_cod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ajax_intro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ajax_intro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557338"/>
            <a:ext cx="7623175" cy="1752600"/>
          </a:xfrm>
        </p:spPr>
        <p:txBody>
          <a:bodyPr/>
          <a:lstStyle/>
          <a:p>
            <a:pPr algn="ctr" eaLnBrk="1" hangingPunct="1"/>
            <a:r>
              <a:rPr lang="en-US" altLang="zh-TW" smtClean="0"/>
              <a:t>AJAX</a:t>
            </a:r>
            <a:r>
              <a:rPr lang="zh-TW" altLang="en-US" smtClean="0"/>
              <a:t>技術與應用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XMLHttpRequest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96752"/>
            <a:ext cx="8229600" cy="4530725"/>
          </a:xfrm>
        </p:spPr>
        <p:txBody>
          <a:bodyPr/>
          <a:lstStyle/>
          <a:p>
            <a:pPr eaLnBrk="1" hangingPunct="1"/>
            <a:r>
              <a:rPr lang="zh-TW" altLang="en-US" sz="2600" b="1" dirty="0" smtClean="0"/>
              <a:t>主要方法</a:t>
            </a:r>
          </a:p>
          <a:p>
            <a:pPr lvl="1" eaLnBrk="1" hangingPunct="1"/>
            <a:r>
              <a:rPr lang="en-US" altLang="zh-TW" sz="2200" dirty="0" smtClean="0"/>
              <a:t>open( method, URL )</a:t>
            </a:r>
            <a:br>
              <a:rPr lang="en-US" altLang="zh-TW" sz="2200" dirty="0" smtClean="0"/>
            </a:br>
            <a:r>
              <a:rPr lang="en-US" altLang="zh-TW" sz="2200" dirty="0" smtClean="0"/>
              <a:t>open( method, URL, </a:t>
            </a:r>
            <a:r>
              <a:rPr lang="en-US" altLang="zh-TW" sz="2200" dirty="0" err="1" smtClean="0"/>
              <a:t>async</a:t>
            </a:r>
            <a:r>
              <a:rPr lang="en-US" altLang="zh-TW" sz="2200" dirty="0" smtClean="0"/>
              <a:t> )</a:t>
            </a:r>
            <a:br>
              <a:rPr lang="en-US" altLang="zh-TW" sz="2200" dirty="0" smtClean="0"/>
            </a:br>
            <a:r>
              <a:rPr lang="en-US" altLang="zh-TW" sz="2200" dirty="0" smtClean="0"/>
              <a:t>open( method, URL, </a:t>
            </a:r>
            <a:r>
              <a:rPr lang="en-US" altLang="zh-TW" sz="2200" dirty="0" err="1" smtClean="0"/>
              <a:t>async</a:t>
            </a:r>
            <a:r>
              <a:rPr lang="en-US" altLang="zh-TW" sz="2200" dirty="0" smtClean="0"/>
              <a:t>, </a:t>
            </a:r>
            <a:r>
              <a:rPr lang="en-US" altLang="zh-TW" sz="2200" dirty="0" err="1" smtClean="0"/>
              <a:t>userName</a:t>
            </a:r>
            <a:r>
              <a:rPr lang="en-US" altLang="zh-TW" sz="2200" dirty="0" smtClean="0"/>
              <a:t> )</a:t>
            </a:r>
            <a:br>
              <a:rPr lang="en-US" altLang="zh-TW" sz="2200" dirty="0" smtClean="0"/>
            </a:br>
            <a:r>
              <a:rPr lang="en-US" altLang="zh-TW" sz="2200" dirty="0" smtClean="0"/>
              <a:t>open( method, URL, </a:t>
            </a:r>
            <a:r>
              <a:rPr lang="en-US" altLang="zh-TW" sz="2200" dirty="0" err="1" smtClean="0"/>
              <a:t>async</a:t>
            </a:r>
            <a:r>
              <a:rPr lang="en-US" altLang="zh-TW" sz="2200" dirty="0" smtClean="0"/>
              <a:t>, </a:t>
            </a:r>
            <a:r>
              <a:rPr lang="en-US" altLang="zh-TW" sz="2200" dirty="0" err="1" smtClean="0"/>
              <a:t>userName</a:t>
            </a:r>
            <a:r>
              <a:rPr lang="en-US" altLang="zh-TW" sz="2200" dirty="0" smtClean="0"/>
              <a:t>, password )</a:t>
            </a:r>
            <a:r>
              <a:rPr lang="zh-TW" altLang="en-US" sz="2200" dirty="0" smtClean="0"/>
              <a:t>：</a:t>
            </a:r>
            <a:r>
              <a:rPr lang="en-US" altLang="zh-TW" sz="2200" dirty="0" smtClean="0"/>
              <a:t>method</a:t>
            </a:r>
            <a:r>
              <a:rPr lang="zh-TW" altLang="en-US" sz="2200" dirty="0" smtClean="0"/>
              <a:t>為指定開啟網’頁</a:t>
            </a:r>
            <a:r>
              <a:rPr lang="en-US" altLang="zh-TW" sz="2200" dirty="0" smtClean="0"/>
              <a:t>URL’</a:t>
            </a:r>
            <a:r>
              <a:rPr lang="zh-TW" altLang="en-US" sz="2200" dirty="0" smtClean="0"/>
              <a:t>方式</a:t>
            </a:r>
            <a:r>
              <a:rPr lang="en-US" altLang="zh-TW" sz="2200" dirty="0" smtClean="0"/>
              <a:t>(GET, POST, HEAD, PUT, DELETE</a:t>
            </a:r>
            <a:r>
              <a:rPr lang="zh-TW" altLang="en-US" sz="2200" dirty="0" smtClean="0"/>
              <a:t>等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， “</a:t>
            </a:r>
            <a:r>
              <a:rPr lang="en-US" altLang="zh-TW" sz="2200" dirty="0" err="1" smtClean="0"/>
              <a:t>async</a:t>
            </a:r>
            <a:r>
              <a:rPr lang="en-US" altLang="zh-TW" sz="2200" dirty="0" smtClean="0"/>
              <a:t>” </a:t>
            </a:r>
            <a:r>
              <a:rPr lang="zh-TW" altLang="en-US" sz="2200" dirty="0" smtClean="0"/>
              <a:t>設定是否為非同步的需求</a:t>
            </a:r>
          </a:p>
          <a:p>
            <a:pPr lvl="1" eaLnBrk="1" hangingPunct="1"/>
            <a:r>
              <a:rPr lang="en-US" altLang="zh-TW" sz="2200" dirty="0" smtClean="0"/>
              <a:t>send( content )</a:t>
            </a:r>
            <a:r>
              <a:rPr lang="zh-TW" altLang="en-US" sz="2200" dirty="0" smtClean="0"/>
              <a:t>：送出需求</a:t>
            </a:r>
            <a:endParaRPr lang="en-US" altLang="zh-TW" sz="2200" dirty="0" smtClean="0"/>
          </a:p>
          <a:p>
            <a:pPr lvl="1" eaLnBrk="1" hangingPunct="1"/>
            <a:endParaRPr lang="en-US" altLang="zh-TW" sz="2200" dirty="0"/>
          </a:p>
          <a:p>
            <a:pPr eaLnBrk="1" hangingPunct="1"/>
            <a:r>
              <a:rPr lang="en-US" altLang="zh-TW" dirty="0" err="1" smtClean="0"/>
              <a:t>Onreadystatechange</a:t>
            </a:r>
            <a:r>
              <a:rPr lang="en-US" altLang="zh-TW" dirty="0" smtClean="0"/>
              <a:t> HTTP</a:t>
            </a:r>
            <a:r>
              <a:rPr lang="zh-TW" altLang="en-US" dirty="0" smtClean="0"/>
              <a:t> 事件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回應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互通狀態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依據最後結果狀態，呼叫處理函式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altLang="zh-TW" dirty="0" err="1" smtClean="0"/>
              <a:t>XMLHttpRequest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Onreadystatechange</a:t>
            </a:r>
            <a:r>
              <a:rPr lang="zh-TW" altLang="en-US" dirty="0" smtClean="0"/>
              <a:t> </a:t>
            </a:r>
            <a:r>
              <a:rPr lang="en-US" altLang="zh-TW" dirty="0" smtClean="0"/>
              <a:t>event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TW" dirty="0" err="1" smtClean="0"/>
              <a:t>Onreadystatechange</a:t>
            </a:r>
            <a:r>
              <a:rPr lang="zh-TW" altLang="en-US" dirty="0" smtClean="0"/>
              <a:t>：狀態改變時的事件處理機制。</a:t>
            </a:r>
          </a:p>
          <a:p>
            <a:pPr lvl="1" eaLnBrk="1" hangingPunct="1"/>
            <a:r>
              <a:rPr lang="en-US" altLang="zh-TW" dirty="0" err="1" smtClean="0"/>
              <a:t>readyState</a:t>
            </a:r>
            <a:r>
              <a:rPr lang="zh-TW" altLang="en-US" dirty="0" smtClean="0"/>
              <a:t>：傳回下列物件狀態</a:t>
            </a:r>
          </a:p>
          <a:p>
            <a:pPr lvl="2" eaLnBrk="1" hangingPunct="1"/>
            <a:r>
              <a:rPr lang="en-US" altLang="zh-TW" sz="2000" dirty="0" smtClean="0"/>
              <a:t>0 = uninitialized 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1 = open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2 = sent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3 = receiving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4 = loaded </a:t>
            </a:r>
          </a:p>
          <a:p>
            <a:pPr lvl="1" eaLnBrk="1" hangingPunct="1"/>
            <a:r>
              <a:rPr lang="en-US" altLang="zh-TW" dirty="0" err="1" smtClean="0"/>
              <a:t>responseText</a:t>
            </a:r>
            <a:r>
              <a:rPr lang="zh-TW" altLang="en-US" dirty="0" smtClean="0"/>
              <a:t>：傳回的字串。 </a:t>
            </a:r>
          </a:p>
          <a:p>
            <a:pPr lvl="1" eaLnBrk="1" hangingPunct="1"/>
            <a:r>
              <a:rPr lang="en-US" altLang="zh-TW" dirty="0" err="1" smtClean="0"/>
              <a:t>responseXML</a:t>
            </a:r>
            <a:r>
              <a:rPr lang="zh-TW" altLang="en-US" dirty="0" smtClean="0"/>
              <a:t>：傳回的</a:t>
            </a:r>
            <a:r>
              <a:rPr lang="en-US" altLang="zh-TW" dirty="0" smtClean="0"/>
              <a:t>XML</a:t>
            </a:r>
            <a:r>
              <a:rPr lang="zh-TW" altLang="en-US" dirty="0" smtClean="0"/>
              <a:t>，可藉由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的方式處理。</a:t>
            </a:r>
          </a:p>
          <a:p>
            <a:pPr lvl="1" eaLnBrk="1" hangingPunct="1"/>
            <a:r>
              <a:rPr lang="en-US" altLang="zh-TW" dirty="0" smtClean="0"/>
              <a:t>Status</a:t>
            </a:r>
            <a:r>
              <a:rPr lang="zh-TW" altLang="en-US" dirty="0" smtClean="0"/>
              <a:t>：</a:t>
            </a:r>
            <a:r>
              <a:rPr lang="en-US" altLang="zh-TW" dirty="0" smtClean="0">
                <a:hlinkClick r:id="rId2" tooltip="List of HTTP status codes"/>
              </a:rPr>
              <a:t>HTTP </a:t>
            </a:r>
            <a:r>
              <a:rPr lang="zh-TW" altLang="en-US" dirty="0" smtClean="0">
                <a:hlinkClick r:id="rId2" tooltip="List of HTTP status codes"/>
              </a:rPr>
              <a:t>狀態碼</a:t>
            </a:r>
            <a:r>
              <a:rPr lang="zh-TW" altLang="en-US" dirty="0" smtClean="0"/>
              <a:t>，例 </a:t>
            </a:r>
            <a:r>
              <a:rPr lang="en-US" altLang="zh-TW" dirty="0" smtClean="0"/>
              <a:t>404 </a:t>
            </a:r>
            <a:r>
              <a:rPr lang="zh-TW" altLang="en-US" dirty="0" smtClean="0"/>
              <a:t>為“</a:t>
            </a:r>
            <a:r>
              <a:rPr lang="en-US" altLang="zh-TW" dirty="0" smtClean="0"/>
              <a:t>Not Found”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200</a:t>
            </a:r>
            <a:r>
              <a:rPr lang="zh-TW" altLang="en-US" dirty="0" smtClean="0"/>
              <a:t>為</a:t>
            </a:r>
            <a:r>
              <a:rPr lang="en-US" altLang="zh-TW" dirty="0" smtClean="0"/>
              <a:t>"OK“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err="1" smtClean="0"/>
              <a:t>XMLHttpRequest</a:t>
            </a:r>
            <a:r>
              <a:rPr lang="zh-TW" altLang="en-US" dirty="0" smtClean="0"/>
              <a:t> 取得即設定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 </a:t>
            </a:r>
            <a:r>
              <a:rPr lang="en-US" altLang="zh-TW" dirty="0" smtClean="0"/>
              <a:t>Header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600" b="1" dirty="0" smtClean="0"/>
              <a:t>方法</a:t>
            </a:r>
          </a:p>
          <a:p>
            <a:pPr lvl="1" eaLnBrk="1" hangingPunct="1"/>
            <a:r>
              <a:rPr lang="en-US" altLang="zh-TW" sz="2200" dirty="0" err="1" smtClean="0"/>
              <a:t>getAllResponseHeaders</a:t>
            </a:r>
            <a:r>
              <a:rPr lang="en-US" altLang="zh-TW" sz="2200" dirty="0" smtClean="0"/>
              <a:t>()</a:t>
            </a:r>
            <a:r>
              <a:rPr lang="zh-TW" altLang="en-US" sz="2200" dirty="0" smtClean="0"/>
              <a:t>：傳回完整</a:t>
            </a:r>
            <a:r>
              <a:rPr lang="en-US" altLang="zh-TW" sz="2200" dirty="0" smtClean="0"/>
              <a:t>HTTP</a:t>
            </a:r>
            <a:r>
              <a:rPr lang="zh-TW" altLang="en-US" sz="2200" dirty="0" smtClean="0"/>
              <a:t>頭部訊息。</a:t>
            </a:r>
          </a:p>
          <a:p>
            <a:pPr lvl="1" eaLnBrk="1" hangingPunct="1"/>
            <a:r>
              <a:rPr lang="en-US" altLang="zh-TW" sz="2200" dirty="0" err="1" smtClean="0"/>
              <a:t>getResponseHeader</a:t>
            </a:r>
            <a:r>
              <a:rPr lang="en-US" altLang="zh-TW" sz="2200" dirty="0" smtClean="0"/>
              <a:t>( </a:t>
            </a:r>
            <a:r>
              <a:rPr lang="en-US" altLang="zh-TW" sz="2200" dirty="0" err="1" smtClean="0"/>
              <a:t>headerName</a:t>
            </a:r>
            <a:r>
              <a:rPr lang="en-US" altLang="zh-TW" sz="2200" dirty="0" smtClean="0"/>
              <a:t> )</a:t>
            </a:r>
            <a:r>
              <a:rPr lang="zh-TW" altLang="en-US" sz="2200" dirty="0" smtClean="0"/>
              <a:t>：傳回特定的</a:t>
            </a:r>
            <a:r>
              <a:rPr lang="en-US" altLang="zh-TW" sz="2200" dirty="0" smtClean="0"/>
              <a:t>HTTP</a:t>
            </a:r>
            <a:r>
              <a:rPr lang="zh-TW" altLang="en-US" sz="2200" dirty="0" smtClean="0"/>
              <a:t>頭部值。</a:t>
            </a:r>
          </a:p>
          <a:p>
            <a:pPr lvl="1" eaLnBrk="1" hangingPunct="1"/>
            <a:r>
              <a:rPr lang="en-US" altLang="zh-TW" sz="2200" dirty="0" err="1" smtClean="0"/>
              <a:t>setRequestHeader</a:t>
            </a:r>
            <a:r>
              <a:rPr lang="en-US" altLang="zh-TW" sz="2200" dirty="0" smtClean="0"/>
              <a:t>( label, value )</a:t>
            </a:r>
            <a:r>
              <a:rPr lang="zh-TW" altLang="en-US" sz="2200" dirty="0" smtClean="0"/>
              <a:t>：設定送出的標頭訊息</a:t>
            </a:r>
          </a:p>
        </p:txBody>
      </p:sp>
    </p:spTree>
    <p:extLst>
      <p:ext uri="{BB962C8B-B14F-4D97-AF65-F5344CB8AC3E}">
        <p14:creationId xmlns:p14="http://schemas.microsoft.com/office/powerpoint/2010/main" val="96281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04813"/>
            <a:ext cx="8820150" cy="599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err="1" smtClean="0"/>
              <a:t>XMLHttpRequest</a:t>
            </a:r>
            <a:r>
              <a:rPr lang="zh-TW" altLang="en-US" dirty="0" smtClean="0"/>
              <a:t>執行流程</a:t>
            </a:r>
          </a:p>
        </p:txBody>
      </p:sp>
      <p:graphicFrame>
        <p:nvGraphicFramePr>
          <p:cNvPr id="206894" name="Group 46"/>
          <p:cNvGraphicFramePr>
            <a:graphicFrameLocks noGrp="1"/>
          </p:cNvGraphicFramePr>
          <p:nvPr/>
        </p:nvGraphicFramePr>
        <p:xfrm>
          <a:off x="179388" y="1557338"/>
          <a:ext cx="4678362" cy="4616449"/>
        </p:xfrm>
        <a:graphic>
          <a:graphicData uri="http://schemas.openxmlformats.org/drawingml/2006/table">
            <a:tbl>
              <a:tblPr/>
              <a:tblGrid>
                <a:gridCol w="1462087"/>
                <a:gridCol w="3216275"/>
              </a:tblGrid>
              <a:tr h="701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使用端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程式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動作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1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html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觸動事件，例：鍵盤輸入、滑鼠點擊。</a:t>
                      </a:r>
                      <a:endParaRPr kumimoji="1" lang="zh-TW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3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javascript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建立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XMLHttpRequest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連線，送出需求。</a:t>
                      </a:r>
                      <a:endParaRPr kumimoji="1" lang="zh-TW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3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javascript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由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onreadystatechange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監督，是否伺服端有回應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1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javascript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以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DOM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處理接受的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XML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資料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3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html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內容透果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DOM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產生改變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6895" name="Group 47"/>
          <p:cNvGraphicFramePr>
            <a:graphicFrameLocks noGrp="1"/>
          </p:cNvGraphicFramePr>
          <p:nvPr/>
        </p:nvGraphicFramePr>
        <p:xfrm>
          <a:off x="6629400" y="2420938"/>
          <a:ext cx="2514600" cy="2289175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</a:tblGrid>
              <a:tr h="606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伺服端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程式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動作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Asp, php, C#,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透過後端資料庫回應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web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或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XML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內容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1" name="Line 42"/>
          <p:cNvSpPr>
            <a:spLocks noChangeShapeType="1"/>
          </p:cNvSpPr>
          <p:nvPr/>
        </p:nvSpPr>
        <p:spPr bwMode="auto">
          <a:xfrm>
            <a:off x="4787900" y="3213100"/>
            <a:ext cx="18288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22" name="Line 43"/>
          <p:cNvSpPr>
            <a:spLocks noChangeShapeType="1"/>
          </p:cNvSpPr>
          <p:nvPr/>
        </p:nvSpPr>
        <p:spPr bwMode="auto">
          <a:xfrm flipH="1">
            <a:off x="4859338" y="4076700"/>
            <a:ext cx="1676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23" name="AutoShape 44"/>
          <p:cNvSpPr>
            <a:spLocks noChangeArrowheads="1"/>
          </p:cNvSpPr>
          <p:nvPr/>
        </p:nvSpPr>
        <p:spPr bwMode="auto">
          <a:xfrm>
            <a:off x="5003800" y="5589588"/>
            <a:ext cx="914400" cy="381000"/>
          </a:xfrm>
          <a:prstGeom prst="notched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6424" name="Text Box 45"/>
          <p:cNvSpPr txBox="1">
            <a:spLocks noChangeArrowheads="1"/>
          </p:cNvSpPr>
          <p:nvPr/>
        </p:nvSpPr>
        <p:spPr bwMode="auto">
          <a:xfrm>
            <a:off x="6019800" y="5486400"/>
            <a:ext cx="2698750" cy="64135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Times New Roman" pitchFamily="18" charset="0"/>
                <a:ea typeface="標楷體" pitchFamily="65" charset="-120"/>
              </a:rPr>
              <a:t>網頁內容不需重載，僅有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Times New Roman" pitchFamily="18" charset="0"/>
                <a:ea typeface="標楷體" pitchFamily="65" charset="-120"/>
              </a:rPr>
              <a:t>部分內容以</a:t>
            </a:r>
            <a:r>
              <a:rPr lang="en-US" altLang="zh-TW" sz="1800">
                <a:latin typeface="Times New Roman" pitchFamily="18" charset="0"/>
                <a:ea typeface="標楷體" pitchFamily="65" charset="-120"/>
              </a:rPr>
              <a:t>DOM</a:t>
            </a:r>
            <a:r>
              <a:rPr lang="zh-TW" altLang="en-US" sz="1800">
                <a:latin typeface="Times New Roman" pitchFamily="18" charset="0"/>
                <a:ea typeface="標楷體" pitchFamily="65" charset="-120"/>
              </a:rPr>
              <a:t>修正。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pPr algn="ctr"/>
            <a:r>
              <a:rPr lang="zh-TW" altLang="en-US" dirty="0" smtClean="0"/>
              <a:t>常見之 </a:t>
            </a:r>
            <a:r>
              <a:rPr lang="en-US" altLang="zh-TW" dirty="0" smtClean="0"/>
              <a:t>Ajax </a:t>
            </a:r>
            <a:r>
              <a:rPr lang="zh-TW" altLang="en-US" dirty="0" smtClean="0"/>
              <a:t>前後端互動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5724128" y="1916832"/>
            <a:ext cx="3240360" cy="436649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TW" kern="0" dirty="0" smtClean="0"/>
          </a:p>
          <a:p>
            <a:r>
              <a:rPr lang="en-US" altLang="zh-TW" sz="2000" kern="0" dirty="0" smtClean="0"/>
              <a:t>Request </a:t>
            </a:r>
            <a:r>
              <a:rPr lang="zh-TW" altLang="en-US" sz="2000" kern="0" dirty="0" smtClean="0"/>
              <a:t>物件</a:t>
            </a:r>
            <a:endParaRPr lang="en-US" altLang="zh-TW" sz="2000" kern="0" dirty="0" smtClean="0"/>
          </a:p>
          <a:p>
            <a:pPr lvl="1"/>
            <a:r>
              <a:rPr lang="zh-TW" altLang="en-US" sz="1600" kern="0" dirty="0"/>
              <a:t>接收</a:t>
            </a:r>
            <a:r>
              <a:rPr lang="zh-TW" altLang="en-US" sz="1600" kern="0" dirty="0" smtClean="0"/>
              <a:t>訊息</a:t>
            </a:r>
            <a:endParaRPr lang="en-US" altLang="zh-TW" sz="1600" kern="0" dirty="0" smtClean="0"/>
          </a:p>
          <a:p>
            <a:r>
              <a:rPr lang="zh-TW" altLang="en-US" sz="2000" kern="0" dirty="0" smtClean="0"/>
              <a:t>解悉訊息</a:t>
            </a:r>
            <a:endParaRPr lang="en-US" altLang="zh-TW" sz="2000" kern="0" dirty="0" smtClean="0"/>
          </a:p>
          <a:p>
            <a:r>
              <a:rPr lang="zh-TW" altLang="en-US" sz="2000" kern="0" dirty="0"/>
              <a:t>存檔或</a:t>
            </a:r>
            <a:r>
              <a:rPr lang="zh-TW" altLang="en-US" sz="2000" kern="0" dirty="0" smtClean="0"/>
              <a:t>資料庫儲存及查詢</a:t>
            </a:r>
            <a:endParaRPr lang="en-US" altLang="zh-TW" sz="2000" kern="0" dirty="0" smtClean="0"/>
          </a:p>
          <a:p>
            <a:r>
              <a:rPr lang="zh-TW" altLang="en-US" sz="2000" kern="0" dirty="0" smtClean="0"/>
              <a:t>產生回應資訊</a:t>
            </a:r>
            <a:endParaRPr lang="en-US" altLang="zh-TW" sz="2000" kern="0" dirty="0" smtClean="0"/>
          </a:p>
          <a:p>
            <a:r>
              <a:rPr lang="en-US" altLang="zh-TW" sz="2000" kern="0" dirty="0" smtClean="0"/>
              <a:t>Response </a:t>
            </a:r>
            <a:r>
              <a:rPr lang="zh-TW" altLang="en-US" sz="2000" kern="0" dirty="0" smtClean="0"/>
              <a:t>物件</a:t>
            </a:r>
            <a:endParaRPr lang="en-US" altLang="zh-TW" sz="2000" kern="0" dirty="0" smtClean="0"/>
          </a:p>
          <a:p>
            <a:pPr lvl="1"/>
            <a:r>
              <a:rPr lang="zh-TW" altLang="en-US" sz="1600" kern="0" dirty="0"/>
              <a:t>回應</a:t>
            </a:r>
            <a:r>
              <a:rPr lang="zh-TW" altLang="en-US" sz="1600" kern="0" dirty="0" smtClean="0"/>
              <a:t>資訊</a:t>
            </a:r>
            <a:endParaRPr lang="zh-TW" altLang="en-US" sz="1600" kern="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251520" y="1428563"/>
            <a:ext cx="3600400" cy="51787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kern="0" dirty="0" err="1" smtClean="0"/>
              <a:t>XMLHttpRequest</a:t>
            </a:r>
            <a:endParaRPr lang="en-US" altLang="zh-TW" sz="2000" kern="0" dirty="0" smtClean="0"/>
          </a:p>
          <a:p>
            <a:pPr lvl="1"/>
            <a:r>
              <a:rPr lang="en-US" altLang="zh-TW" sz="1600" kern="0" dirty="0" smtClean="0"/>
              <a:t>open </a:t>
            </a:r>
            <a:r>
              <a:rPr lang="zh-TW" altLang="en-US" sz="1600" kern="0" dirty="0" smtClean="0"/>
              <a:t>設定連結方式</a:t>
            </a:r>
            <a:endParaRPr lang="en-US" altLang="zh-TW" sz="1600" kern="0" dirty="0" smtClean="0"/>
          </a:p>
          <a:p>
            <a:pPr lvl="1"/>
            <a:r>
              <a:rPr lang="en-US" altLang="zh-TW" sz="1600" kern="0" dirty="0" smtClean="0"/>
              <a:t>send </a:t>
            </a:r>
            <a:r>
              <a:rPr lang="zh-TW" altLang="en-US" sz="1600" kern="0" dirty="0" smtClean="0"/>
              <a:t>傳資料</a:t>
            </a:r>
            <a:endParaRPr lang="en-US" altLang="zh-TW" sz="1600" kern="0" dirty="0" smtClean="0"/>
          </a:p>
          <a:p>
            <a:endParaRPr lang="en-US" altLang="zh-TW" sz="2000" kern="0" dirty="0" smtClean="0"/>
          </a:p>
          <a:p>
            <a:endParaRPr lang="en-US" altLang="zh-TW" sz="2000" kern="0" dirty="0"/>
          </a:p>
          <a:p>
            <a:endParaRPr lang="en-US" altLang="zh-TW" sz="2000" kern="0" dirty="0" smtClean="0"/>
          </a:p>
          <a:p>
            <a:endParaRPr lang="en-US" altLang="zh-TW" sz="2000" kern="0" dirty="0"/>
          </a:p>
          <a:p>
            <a:endParaRPr lang="en-US" altLang="zh-TW" sz="2000" kern="0" dirty="0" smtClean="0"/>
          </a:p>
          <a:p>
            <a:endParaRPr lang="en-US" altLang="zh-TW" sz="2000" kern="0" dirty="0" smtClean="0"/>
          </a:p>
          <a:p>
            <a:endParaRPr lang="en-US" altLang="zh-TW" sz="2000" kern="0" dirty="0"/>
          </a:p>
          <a:p>
            <a:endParaRPr lang="en-US" altLang="zh-TW" sz="2000" kern="0" dirty="0" smtClean="0"/>
          </a:p>
          <a:p>
            <a:pPr lvl="1"/>
            <a:r>
              <a:rPr lang="en-US" altLang="zh-TW" sz="1600" kern="0" dirty="0" err="1" smtClean="0"/>
              <a:t>Onreadystatechange</a:t>
            </a:r>
            <a:endParaRPr lang="en-US" altLang="zh-TW" sz="1600" kern="0" dirty="0" smtClean="0"/>
          </a:p>
          <a:p>
            <a:pPr lvl="2"/>
            <a:r>
              <a:rPr lang="zh-TW" altLang="en-US" sz="1200" kern="0" dirty="0" smtClean="0"/>
              <a:t>檢查</a:t>
            </a:r>
            <a:r>
              <a:rPr lang="zh-TW" altLang="en-US" sz="1200" kern="0" dirty="0"/>
              <a:t>是否</a:t>
            </a:r>
            <a:r>
              <a:rPr lang="zh-TW" altLang="en-US" sz="1200" kern="0" dirty="0" smtClean="0"/>
              <a:t>為 </a:t>
            </a:r>
            <a:r>
              <a:rPr lang="en-US" altLang="zh-TW" sz="1200" kern="0" dirty="0" err="1" smtClean="0"/>
              <a:t>readyState</a:t>
            </a:r>
            <a:r>
              <a:rPr lang="zh-TW" altLang="en-US" sz="1200" kern="0" dirty="0" smtClean="0"/>
              <a:t> </a:t>
            </a:r>
            <a:r>
              <a:rPr lang="en-US" altLang="zh-TW" sz="1200" kern="0" dirty="0" smtClean="0"/>
              <a:t>4</a:t>
            </a:r>
          </a:p>
          <a:p>
            <a:pPr lvl="2"/>
            <a:r>
              <a:rPr lang="zh-TW" altLang="en-US" sz="1200" kern="0" dirty="0" smtClean="0"/>
              <a:t> </a:t>
            </a:r>
            <a:r>
              <a:rPr lang="en-US" altLang="zh-TW" sz="1200" kern="0" dirty="0" err="1" smtClean="0"/>
              <a:t>resposeText</a:t>
            </a:r>
            <a:r>
              <a:rPr lang="en-US" altLang="zh-TW" sz="1200" kern="0" dirty="0" smtClean="0"/>
              <a:t> or </a:t>
            </a:r>
            <a:r>
              <a:rPr lang="en-US" altLang="zh-TW" sz="1200" kern="0" dirty="0" err="1" smtClean="0"/>
              <a:t>responseXML</a:t>
            </a:r>
            <a:r>
              <a:rPr lang="en-US" altLang="zh-TW" sz="1200" kern="0" dirty="0" smtClean="0"/>
              <a:t> </a:t>
            </a:r>
            <a:r>
              <a:rPr lang="zh-TW" altLang="en-US" sz="1200" kern="0" dirty="0" smtClean="0"/>
              <a:t>取得回傳資料</a:t>
            </a:r>
            <a:endParaRPr lang="en-US" altLang="zh-TW" sz="1200" kern="0" dirty="0" smtClean="0"/>
          </a:p>
          <a:p>
            <a:pPr lvl="2"/>
            <a:r>
              <a:rPr lang="zh-TW" altLang="en-US" sz="1200" kern="0" dirty="0" smtClean="0"/>
              <a:t> 處理回傳資料</a:t>
            </a:r>
            <a:endParaRPr lang="en-US" altLang="zh-TW" sz="1200" kern="0" dirty="0" smtClean="0"/>
          </a:p>
          <a:p>
            <a:endParaRPr lang="en-US" altLang="zh-TW" sz="2000" kern="0" dirty="0"/>
          </a:p>
          <a:p>
            <a:endParaRPr lang="en-US" altLang="zh-TW" sz="2000" kern="0" dirty="0" smtClean="0"/>
          </a:p>
          <a:p>
            <a:endParaRPr lang="en-US" altLang="zh-TW" sz="2000" kern="0" dirty="0"/>
          </a:p>
          <a:p>
            <a:endParaRPr lang="en-US" altLang="zh-TW" sz="2000" kern="0" dirty="0" smtClean="0"/>
          </a:p>
          <a:p>
            <a:endParaRPr lang="en-US" altLang="zh-TW" sz="2000" kern="0" dirty="0"/>
          </a:p>
          <a:p>
            <a:endParaRPr lang="en-US" altLang="zh-TW" sz="2000" kern="0" dirty="0" smtClean="0"/>
          </a:p>
          <a:p>
            <a:endParaRPr lang="zh-TW" altLang="en-US" sz="2000" kern="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1520" y="955495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Browser</a:t>
            </a:r>
            <a:endParaRPr lang="zh-TW" altLang="en-US" sz="28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80112" y="955495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Server</a:t>
            </a:r>
            <a:endParaRPr lang="zh-TW" altLang="en-US" sz="2800" b="1" i="1" u="sng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851920" y="2276872"/>
            <a:ext cx="1728192" cy="10801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3923928" y="4581128"/>
            <a:ext cx="1800200" cy="936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427984" y="213285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HTTP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request</a:t>
            </a:r>
            <a:endParaRPr lang="zh-TW" altLang="en-US" sz="1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142420" y="4365104"/>
            <a:ext cx="1149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HTTP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Response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62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範例程式</a:t>
            </a:r>
            <a:endParaRPr lang="zh-TW" altLang="zh-TW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hlinkClick r:id="rId3"/>
              </a:rPr>
              <a:t>https://www.w3schools.com/xml/ajax_intro.asp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傳統網頁程式的缺點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每次瀏覽器端與伺服器端要資料，皆需重新傳送整個網頁</a:t>
            </a:r>
          </a:p>
          <a:p>
            <a:pPr lvl="1" eaLnBrk="1" hangingPunct="1"/>
            <a:r>
              <a:rPr lang="zh-TW" altLang="en-US" smtClean="0"/>
              <a:t>重新傳送網頁包含的所有內容</a:t>
            </a:r>
            <a:r>
              <a:rPr lang="en-US" altLang="zh-TW" smtClean="0"/>
              <a:t>(HTML</a:t>
            </a:r>
            <a:r>
              <a:rPr lang="zh-TW" altLang="en-US" smtClean="0"/>
              <a:t>、</a:t>
            </a:r>
            <a:r>
              <a:rPr lang="en-US" altLang="zh-TW" smtClean="0"/>
              <a:t>CSS</a:t>
            </a:r>
            <a:r>
              <a:rPr lang="zh-TW" altLang="en-US" smtClean="0"/>
              <a:t>、</a:t>
            </a:r>
            <a:r>
              <a:rPr lang="en-US" altLang="zh-TW" smtClean="0"/>
              <a:t>JavaScript</a:t>
            </a:r>
            <a:r>
              <a:rPr lang="zh-TW" altLang="en-US" smtClean="0"/>
              <a:t>、影音圖片</a:t>
            </a:r>
            <a:r>
              <a:rPr lang="en-US" altLang="zh-TW" smtClean="0"/>
              <a:t>) </a:t>
            </a:r>
          </a:p>
          <a:p>
            <a:pPr lvl="1" eaLnBrk="1" hangingPunct="1"/>
            <a:r>
              <a:rPr lang="zh-TW" altLang="en-US" smtClean="0"/>
              <a:t>耗費網路傳輸資源</a:t>
            </a:r>
          </a:p>
          <a:p>
            <a:pPr lvl="1" eaLnBrk="1" hangingPunct="1"/>
            <a:r>
              <a:rPr lang="zh-TW" altLang="en-US" smtClean="0"/>
              <a:t>瀏覽器重新載入網頁，使用者輸入資訊及網頁狀態不易維護</a:t>
            </a:r>
          </a:p>
        </p:txBody>
      </p:sp>
    </p:spTree>
    <p:extLst>
      <p:ext uri="{BB962C8B-B14F-4D97-AF65-F5344CB8AC3E}">
        <p14:creationId xmlns:p14="http://schemas.microsoft.com/office/powerpoint/2010/main" val="27735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什麼是</a:t>
            </a:r>
            <a:r>
              <a:rPr lang="en-US" altLang="zh-TW" dirty="0" smtClean="0"/>
              <a:t>AJAX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eaLnBrk="1" hangingPunct="1"/>
            <a:r>
              <a:rPr lang="en-US" altLang="zh-TW" sz="2600" dirty="0" smtClean="0"/>
              <a:t>AJAX </a:t>
            </a:r>
            <a:r>
              <a:rPr lang="zh-TW" altLang="en-US" sz="2600" dirty="0" smtClean="0"/>
              <a:t>是 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A</a:t>
            </a:r>
            <a:r>
              <a:rPr lang="en-US" altLang="zh-TW" sz="2600" dirty="0" smtClean="0"/>
              <a:t>synchronous 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J</a:t>
            </a:r>
            <a:r>
              <a:rPr lang="en-US" altLang="zh-TW" sz="2600" dirty="0" smtClean="0"/>
              <a:t>avaScript 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A</a:t>
            </a:r>
            <a:r>
              <a:rPr lang="en-US" altLang="zh-TW" sz="2600" dirty="0" smtClean="0"/>
              <a:t>nd 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X</a:t>
            </a:r>
            <a:r>
              <a:rPr lang="en-US" altLang="zh-TW" sz="2600" dirty="0" smtClean="0"/>
              <a:t>ML </a:t>
            </a:r>
            <a:r>
              <a:rPr lang="zh-TW" altLang="en-US" sz="2600" dirty="0" smtClean="0"/>
              <a:t>的 簡寫</a:t>
            </a:r>
          </a:p>
          <a:p>
            <a:pPr eaLnBrk="1" hangingPunct="1"/>
            <a:r>
              <a:rPr lang="zh-TW" altLang="en-US" sz="2600" dirty="0" smtClean="0"/>
              <a:t>利用 </a:t>
            </a:r>
            <a:r>
              <a:rPr lang="en-US" altLang="zh-TW" sz="2600" dirty="0" smtClean="0"/>
              <a:t>JS</a:t>
            </a:r>
            <a:r>
              <a:rPr lang="zh-TW" altLang="en-US" sz="2600" dirty="0" smtClean="0"/>
              <a:t> </a:t>
            </a:r>
            <a:r>
              <a:rPr lang="en-US" altLang="zh-TW" sz="2600" b="1" dirty="0" err="1" smtClean="0">
                <a:solidFill>
                  <a:srgbClr val="FF0000"/>
                </a:solidFill>
              </a:rPr>
              <a:t>XMLHttpRequest</a:t>
            </a:r>
            <a:r>
              <a:rPr lang="zh-TW" altLang="en-US" sz="2600" b="1" dirty="0" smtClean="0">
                <a:solidFill>
                  <a:srgbClr val="FF0000"/>
                </a:solidFill>
              </a:rPr>
              <a:t> 物件</a:t>
            </a:r>
            <a:r>
              <a:rPr lang="zh-TW" altLang="en-US" sz="2600" dirty="0" smtClean="0"/>
              <a:t>傳送資訊</a:t>
            </a:r>
            <a:endParaRPr lang="zh-TW" altLang="en-US" sz="2600" dirty="0"/>
          </a:p>
          <a:p>
            <a:pPr lvl="1" eaLnBrk="1" hangingPunct="1"/>
            <a:r>
              <a:rPr lang="zh-TW" altLang="en-US" sz="2200" dirty="0" smtClean="0"/>
              <a:t>回</a:t>
            </a:r>
            <a:r>
              <a:rPr lang="zh-TW" altLang="en-US" sz="2200" dirty="0"/>
              <a:t>傳</a:t>
            </a:r>
            <a:r>
              <a:rPr lang="zh-TW" altLang="en-US" sz="2200" dirty="0" smtClean="0"/>
              <a:t>資料給伺服器</a:t>
            </a:r>
            <a:r>
              <a:rPr lang="zh-TW" altLang="en-US" sz="2200" dirty="0"/>
              <a:t>端處理</a:t>
            </a:r>
          </a:p>
          <a:p>
            <a:pPr lvl="1" eaLnBrk="1" hangingPunct="1"/>
            <a:r>
              <a:rPr lang="zh-TW" altLang="en-US" sz="2200" dirty="0" smtClean="0"/>
              <a:t>從伺服器取得資料</a:t>
            </a:r>
            <a:endParaRPr lang="en-US" altLang="zh-TW" sz="2200" dirty="0" smtClean="0"/>
          </a:p>
          <a:p>
            <a:pPr lvl="2" eaLnBrk="1" hangingPunct="1"/>
            <a:r>
              <a:rPr lang="zh-TW" altLang="en-US" sz="1800" b="1" dirty="0" smtClean="0">
                <a:solidFill>
                  <a:srgbClr val="FF0000"/>
                </a:solidFill>
              </a:rPr>
              <a:t>瀏覽器</a:t>
            </a:r>
            <a:r>
              <a:rPr lang="zh-TW" altLang="en-US" sz="1800" b="1" dirty="0">
                <a:solidFill>
                  <a:srgbClr val="FF0000"/>
                </a:solidFill>
              </a:rPr>
              <a:t>端更新部分網頁內容</a:t>
            </a:r>
          </a:p>
          <a:p>
            <a:pPr eaLnBrk="1" hangingPunct="1"/>
            <a:r>
              <a:rPr lang="en-US" altLang="zh-TW" sz="2600" dirty="0"/>
              <a:t>AJAX </a:t>
            </a:r>
            <a:r>
              <a:rPr lang="zh-TW" altLang="en-US" sz="2600" dirty="0" smtClean="0"/>
              <a:t>精神</a:t>
            </a:r>
            <a:endParaRPr lang="zh-TW" altLang="en-US" sz="2600" dirty="0"/>
          </a:p>
          <a:p>
            <a:pPr lvl="1" eaLnBrk="1" hangingPunct="1"/>
            <a:r>
              <a:rPr lang="zh-TW" altLang="en-US" sz="2200" dirty="0" smtClean="0"/>
              <a:t>網頁前端透過 </a:t>
            </a:r>
            <a:r>
              <a:rPr lang="en-US" altLang="zh-TW" sz="2200" dirty="0" smtClean="0"/>
              <a:t>JS </a:t>
            </a:r>
            <a:r>
              <a:rPr lang="en-US" altLang="zh-TW" sz="2200" dirty="0" err="1"/>
              <a:t>XMLHttpRequest</a:t>
            </a:r>
            <a:r>
              <a:rPr lang="en-US" altLang="zh-TW" sz="2200" dirty="0"/>
              <a:t> </a:t>
            </a:r>
            <a:r>
              <a:rPr lang="zh-TW" altLang="en-US" sz="2200" dirty="0" smtClean="0"/>
              <a:t>物件，</a:t>
            </a:r>
            <a:r>
              <a:rPr lang="zh-TW" altLang="en-US" sz="2200" dirty="0"/>
              <a:t>在不更新網頁全文的情況下，與後端伺服器程式連線，上傳或取得資料。</a:t>
            </a:r>
          </a:p>
          <a:p>
            <a:pPr eaLnBrk="1" hangingPunct="1"/>
            <a:endParaRPr lang="en-US" altLang="zh-TW" sz="2600" dirty="0" smtClean="0"/>
          </a:p>
          <a:p>
            <a:pPr eaLnBrk="1" hangingPunct="1"/>
            <a:endParaRPr lang="en-US" altLang="zh-TW" sz="2600" dirty="0" smtClean="0"/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 smtClean="0"/>
          </a:p>
          <a:p>
            <a:pPr eaLnBrk="1" hangingPunct="1"/>
            <a:r>
              <a:rPr lang="zh-TW" altLang="en-US" sz="2600" dirty="0" smtClean="0"/>
              <a:t>其實，這個技術並不是很新，只是這樣的技巧被大量的應用於 </a:t>
            </a:r>
            <a:r>
              <a:rPr lang="en-US" altLang="zh-TW" sz="2600" dirty="0" smtClean="0"/>
              <a:t>Google </a:t>
            </a:r>
            <a:r>
              <a:rPr lang="zh-TW" altLang="en-US" sz="2600" dirty="0" smtClean="0"/>
              <a:t>的網頁之後， 如 </a:t>
            </a:r>
            <a:r>
              <a:rPr lang="en-US" altLang="zh-TW" sz="2600" dirty="0" smtClean="0"/>
              <a:t>Gmail</a:t>
            </a:r>
            <a:r>
              <a:rPr lang="zh-TW" altLang="en-US" sz="2600" dirty="0" smtClean="0"/>
              <a:t>、</a:t>
            </a:r>
            <a:r>
              <a:rPr lang="en-US" altLang="zh-TW" sz="2600" dirty="0" smtClean="0"/>
              <a:t>Google Maps</a:t>
            </a:r>
            <a:r>
              <a:rPr lang="zh-TW" altLang="en-US" sz="2600" dirty="0" smtClean="0"/>
              <a:t>、和 </a:t>
            </a:r>
            <a:r>
              <a:rPr lang="en-US" altLang="zh-TW" sz="2600" dirty="0" smtClean="0"/>
              <a:t>Google Suggest </a:t>
            </a:r>
            <a:r>
              <a:rPr lang="zh-TW" altLang="en-US" sz="2600" dirty="0" smtClean="0"/>
              <a:t>等，才被重視。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51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450"/>
            <a:ext cx="7632700" cy="66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42988" y="404813"/>
            <a:ext cx="4033837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ahoma" pitchFamily="34" charset="0"/>
              </a:rPr>
              <a:t>October 2005 (Vol. 38, No. 10)    pp. 14-17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ahoma" pitchFamily="34" charset="0"/>
              </a:rPr>
              <a:t>Building Rich Web Applications with Ajax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ahoma" pitchFamily="34" charset="0"/>
              </a:rPr>
              <a:t>Linda Dailey Paulson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4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傳統網路應用與</a:t>
            </a:r>
            <a:r>
              <a:rPr lang="en-US" altLang="zh-TW" smtClean="0"/>
              <a:t>Ajax</a:t>
            </a:r>
            <a:r>
              <a:rPr lang="zh-TW" altLang="en-US" smtClean="0"/>
              <a:t>應用模式之同步與非同步比較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4386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676400"/>
            <a:ext cx="44767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124200" y="6521450"/>
            <a:ext cx="313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Times New Roman" pitchFamily="18" charset="0"/>
                <a:ea typeface="標楷體" pitchFamily="65" charset="-120"/>
              </a:rPr>
              <a:t>資料來源：</a:t>
            </a:r>
            <a:r>
              <a:rPr lang="en-US" altLang="zh-TW" sz="1600">
                <a:latin typeface="Times New Roman" pitchFamily="18" charset="0"/>
                <a:ea typeface="標楷體" pitchFamily="65" charset="-120"/>
              </a:rPr>
              <a:t>www.adaptivepath.com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altLang="zh-TW" smtClean="0"/>
              <a:t>Ajax examples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Google Suggest</a:t>
            </a:r>
          </a:p>
          <a:p>
            <a:pPr eaLnBrk="1" hangingPunct="1"/>
            <a:r>
              <a:rPr lang="en-US" altLang="zh-TW" smtClean="0"/>
              <a:t>Google Maps</a:t>
            </a:r>
          </a:p>
          <a:p>
            <a:pPr lvl="1" eaLnBrk="1" hangingPunct="1"/>
            <a:r>
              <a:rPr lang="en-US" altLang="zh-TW" smtClean="0"/>
              <a:t>http://maps.google.com.tw/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範例程式</a:t>
            </a:r>
            <a:endParaRPr lang="zh-TW" altLang="zh-TW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hlinkClick r:id="rId3"/>
              </a:rPr>
              <a:t>https://www.w3schools.com/xml/ajax_intro.asp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036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dirty="0" err="1" smtClean="0"/>
              <a:t>XMLHttpRequest</a:t>
            </a:r>
            <a:r>
              <a:rPr lang="en-US" altLang="zh-TW" sz="3800" dirty="0" smtClean="0"/>
              <a:t> </a:t>
            </a:r>
            <a:r>
              <a:rPr lang="zh-TW" altLang="en-US" sz="3800" dirty="0" smtClean="0"/>
              <a:t>物件概述</a:t>
            </a:r>
            <a:br>
              <a:rPr lang="zh-TW" altLang="en-US" sz="3800" dirty="0" smtClean="0"/>
            </a:br>
            <a:endParaRPr lang="zh-TW" altLang="en-US" sz="38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197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100" smtClean="0"/>
              <a:t>在使用</a:t>
            </a:r>
            <a:r>
              <a:rPr lang="en-US" altLang="zh-TW" sz="2100" smtClean="0"/>
              <a:t>XMLHttpRequest </a:t>
            </a:r>
            <a:r>
              <a:rPr lang="zh-TW" altLang="en-US" sz="2100" smtClean="0"/>
              <a:t>物件發送請求和處理回應之前，必須先建立一個</a:t>
            </a:r>
            <a:r>
              <a:rPr lang="en-US" altLang="zh-TW" sz="2100" smtClean="0"/>
              <a:t>XMLHttpRequest </a:t>
            </a:r>
            <a:r>
              <a:rPr lang="zh-TW" altLang="en-US" sz="2100" smtClean="0"/>
              <a:t>物件。</a:t>
            </a:r>
            <a:r>
              <a:rPr lang="en-US" altLang="zh-TW" sz="2100" smtClean="0"/>
              <a:t>Internet Explorer </a:t>
            </a:r>
            <a:r>
              <a:rPr lang="zh-TW" altLang="en-US" sz="2100" smtClean="0"/>
              <a:t>把</a:t>
            </a:r>
            <a:r>
              <a:rPr lang="en-US" altLang="zh-TW" sz="2100" smtClean="0"/>
              <a:t>XMLHttpRequest </a:t>
            </a:r>
            <a:r>
              <a:rPr lang="zh-TW" altLang="en-US" sz="2100" smtClean="0"/>
              <a:t>實現為一個</a:t>
            </a:r>
            <a:r>
              <a:rPr lang="en-US" altLang="zh-TW" sz="2100" smtClean="0"/>
              <a:t>ActiveX </a:t>
            </a:r>
            <a:r>
              <a:rPr lang="zh-TW" altLang="en-US" sz="2100" smtClean="0"/>
              <a:t>物件，其它瀏覽器（如</a:t>
            </a:r>
            <a:r>
              <a:rPr lang="en-US" altLang="zh-TW" sz="2100" smtClean="0"/>
              <a:t>Firefox</a:t>
            </a:r>
            <a:r>
              <a:rPr lang="zh-TW" altLang="en-US" sz="2100" smtClean="0"/>
              <a:t>、</a:t>
            </a:r>
            <a:r>
              <a:rPr lang="en-US" altLang="zh-TW" sz="2100" smtClean="0"/>
              <a:t>Safari </a:t>
            </a:r>
            <a:r>
              <a:rPr lang="zh-TW" altLang="en-US" sz="2100" smtClean="0"/>
              <a:t>和</a:t>
            </a:r>
            <a:r>
              <a:rPr lang="en-US" altLang="zh-TW" sz="2100" smtClean="0"/>
              <a:t>Opera</a:t>
            </a:r>
            <a:r>
              <a:rPr lang="zh-TW" altLang="en-US" sz="2100" smtClean="0"/>
              <a:t>）把它實現為一個原生 </a:t>
            </a:r>
            <a:r>
              <a:rPr lang="en-US" altLang="zh-TW" sz="2100" smtClean="0"/>
              <a:t>JavaScript </a:t>
            </a:r>
            <a:r>
              <a:rPr lang="zh-TW" altLang="en-US" sz="2100" smtClean="0"/>
              <a:t>物件。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100" smtClean="0"/>
              <a:t>如下</a:t>
            </a:r>
            <a:r>
              <a:rPr lang="en-US" altLang="zh-TW" sz="2100" smtClean="0"/>
              <a:t>Exp.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141663"/>
            <a:ext cx="6985000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8569325" cy="589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</TotalTime>
  <Words>550</Words>
  <Application>Microsoft Office PowerPoint</Application>
  <PresentationFormat>如螢幕大小 (4:3)</PresentationFormat>
  <Paragraphs>112</Paragraphs>
  <Slides>16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AJAX技術與應用</vt:lpstr>
      <vt:lpstr>傳統網頁程式的缺點</vt:lpstr>
      <vt:lpstr>什麼是AJAX</vt:lpstr>
      <vt:lpstr>PowerPoint 簡報</vt:lpstr>
      <vt:lpstr>傳統網路應用與Ajax應用模式之同步與非同步比較</vt:lpstr>
      <vt:lpstr>Ajax examples</vt:lpstr>
      <vt:lpstr>範例程式</vt:lpstr>
      <vt:lpstr>XMLHttpRequest 物件概述 </vt:lpstr>
      <vt:lpstr>PowerPoint 簡報</vt:lpstr>
      <vt:lpstr>XMLHttpRequest</vt:lpstr>
      <vt:lpstr>XMLHttpRequest Onreadystatechange event</vt:lpstr>
      <vt:lpstr>XMLHttpRequest 取得即設定 HTTP  Header</vt:lpstr>
      <vt:lpstr>PowerPoint 簡報</vt:lpstr>
      <vt:lpstr>XMLHttpRequest執行流程</vt:lpstr>
      <vt:lpstr>常見之 Ajax 前後端互動</vt:lpstr>
      <vt:lpstr>範例程式</vt:lpstr>
    </vt:vector>
  </TitlesOfParts>
  <Company>NYMU 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行政e化系統開發進度報告</dc:title>
  <dc:creator>Courant Yin-Jiun Tseng</dc:creator>
  <cp:lastModifiedBy>User</cp:lastModifiedBy>
  <cp:revision>83</cp:revision>
  <dcterms:created xsi:type="dcterms:W3CDTF">2006-07-14T01:11:50Z</dcterms:created>
  <dcterms:modified xsi:type="dcterms:W3CDTF">2018-10-19T06:53:57Z</dcterms:modified>
</cp:coreProperties>
</file>