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8"/>
  </p:notesMasterIdLst>
  <p:handoutMasterIdLst>
    <p:handoutMasterId r:id="rId19"/>
  </p:handoutMasterIdLst>
  <p:sldIdLst>
    <p:sldId id="554" r:id="rId2"/>
    <p:sldId id="556" r:id="rId3"/>
    <p:sldId id="580" r:id="rId4"/>
    <p:sldId id="581" r:id="rId5"/>
    <p:sldId id="582" r:id="rId6"/>
    <p:sldId id="583" r:id="rId7"/>
    <p:sldId id="584" r:id="rId8"/>
    <p:sldId id="585" r:id="rId9"/>
    <p:sldId id="571" r:id="rId10"/>
    <p:sldId id="579" r:id="rId11"/>
    <p:sldId id="576" r:id="rId12"/>
    <p:sldId id="572" r:id="rId13"/>
    <p:sldId id="577" r:id="rId14"/>
    <p:sldId id="568" r:id="rId15"/>
    <p:sldId id="578" r:id="rId16"/>
    <p:sldId id="569" r:id="rId1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0000"/>
    <a:srgbClr val="CC9900"/>
    <a:srgbClr val="FFFF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9" autoAdjust="0"/>
    <p:restoredTop sz="85246" autoAdjust="0"/>
  </p:normalViewPr>
  <p:slideViewPr>
    <p:cSldViewPr>
      <p:cViewPr>
        <p:scale>
          <a:sx n="64" d="100"/>
          <a:sy n="64" d="100"/>
        </p:scale>
        <p:origin x="-11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DAB2E52B-94FE-428B-BC42-F4B3E387DA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386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28B5C5B1-F287-4830-A9A9-63235672CD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0948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5C9-79AB-40FF-B23B-4ADA07998EA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9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CC-59C4-4A29-9700-F1B01FE0BDA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4C7-993D-4438-AA6F-CBE23DFB427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0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2CF-1167-43D6-909A-0C28B0F59C7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311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7FD2-AB59-4151-946A-CC608882B5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0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12C-FF78-4F61-8FE6-616AC9AC73A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9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68AE-CE6D-47B8-9ACB-739E99C0A9C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4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EAB-4D85-41E6-9F62-245800E6877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E1E-774D-4EAC-9D99-BE8865244E7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9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2D0A-CEA4-40AB-A293-7F7490CFFD2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8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EC37-E449-4919-BB29-FECB6FC261E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833F157-DD56-4172-ACB5-7841F7A4BD76}" type="datetime1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2019/5/1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E09579F-7592-4C68-8E0D-304C8D093A2F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00902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HTTP</a:t>
            </a:r>
            <a:r>
              <a:rPr lang="zh-TW" altLang="en-US" smtClean="0"/>
              <a:t> 初體驗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00159704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 </a:t>
            </a:r>
            <a:r>
              <a:rPr lang="en-US" altLang="zh-TW" dirty="0"/>
              <a:t>HTTP </a:t>
            </a:r>
            <a:r>
              <a:rPr lang="zh-TW" altLang="en-US" dirty="0"/>
              <a:t>的</a:t>
            </a:r>
            <a:r>
              <a:rPr lang="zh-TW" altLang="en-US" dirty="0" smtClean="0"/>
              <a:t>時機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TW" altLang="en-US" b="1" dirty="0" smtClean="0"/>
              <a:t>瀏覽器主動完成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HTML form </a:t>
            </a:r>
            <a:r>
              <a:rPr lang="zh-TW" altLang="en-US" dirty="0" smtClean="0"/>
              <a:t>點選 </a:t>
            </a:r>
            <a:r>
              <a:rPr lang="en-US" altLang="zh-TW" dirty="0" smtClean="0"/>
              <a:t>button </a:t>
            </a:r>
            <a:r>
              <a:rPr lang="zh-TW" altLang="en-US" dirty="0" smtClean="0"/>
              <a:t>後，依據 </a:t>
            </a:r>
            <a:r>
              <a:rPr lang="en-US" altLang="zh-TW" dirty="0" smtClean="0"/>
              <a:t>form action </a:t>
            </a:r>
            <a:r>
              <a:rPr lang="zh-TW" altLang="en-US" dirty="0" smtClean="0"/>
              <a:t>標籤指定之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程式，啟動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RQ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Rquest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例如</a:t>
            </a:r>
            <a:endParaRPr lang="en-US" altLang="zh-TW" dirty="0" smtClean="0"/>
          </a:p>
          <a:p>
            <a:pPr lvl="2"/>
            <a:r>
              <a:rPr lang="zh-TW" altLang="en-US" dirty="0"/>
              <a:t>練習</a:t>
            </a:r>
            <a:r>
              <a:rPr lang="zh-TW" altLang="en-US" dirty="0" smtClean="0"/>
              <a:t>二之作業要求</a:t>
            </a:r>
            <a:endParaRPr lang="en-US" altLang="zh-TW" dirty="0" smtClean="0"/>
          </a:p>
          <a:p>
            <a:pPr lvl="2"/>
            <a:r>
              <a:rPr lang="zh-TW" altLang="en-US" dirty="0"/>
              <a:t>學校課程查詢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3"/>
            <a:r>
              <a:rPr lang="en-US" altLang="zh-TW" dirty="0"/>
              <a:t>http://203.64.78.182/</a:t>
            </a:r>
            <a:r>
              <a:rPr lang="en-US" altLang="zh-TW" dirty="0" err="1"/>
              <a:t>scaswebadmin</a:t>
            </a:r>
            <a:r>
              <a:rPr lang="en-US" altLang="zh-TW" dirty="0"/>
              <a:t>/</a:t>
            </a:r>
            <a:r>
              <a:rPr lang="en-US" altLang="zh-TW" dirty="0" err="1"/>
              <a:t>annoclaslist.aspx</a:t>
            </a:r>
            <a:endParaRPr lang="en-US" altLang="zh-TW" dirty="0"/>
          </a:p>
          <a:p>
            <a:pPr lvl="1"/>
            <a:r>
              <a:rPr lang="zh-TW" altLang="en-US" dirty="0" smtClean="0"/>
              <a:t>通常採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 </a:t>
            </a:r>
            <a:r>
              <a:rPr lang="zh-TW" altLang="en-US" dirty="0" smtClean="0"/>
              <a:t>協定上傳資料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9128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 </a:t>
            </a:r>
            <a:r>
              <a:rPr lang="en-US" altLang="zh-TW" dirty="0"/>
              <a:t>HTTP </a:t>
            </a:r>
            <a:r>
              <a:rPr lang="zh-TW" altLang="en-US" dirty="0"/>
              <a:t>的</a:t>
            </a:r>
            <a:r>
              <a:rPr lang="zh-TW" altLang="en-US" dirty="0" smtClean="0"/>
              <a:t>時機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TW" dirty="0" err="1" smtClean="0"/>
              <a:t>JS</a:t>
            </a:r>
            <a:r>
              <a:rPr lang="zh-TW" altLang="en-US" dirty="0" smtClean="0"/>
              <a:t> 程式啟動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err="1" smtClean="0"/>
              <a:t>JS</a:t>
            </a:r>
            <a:r>
              <a:rPr lang="zh-TW" altLang="en-US" dirty="0"/>
              <a:t> </a:t>
            </a:r>
            <a:r>
              <a:rPr lang="zh-TW" altLang="en-US" dirty="0" smtClean="0"/>
              <a:t>事件啟動 </a:t>
            </a:r>
            <a:r>
              <a:rPr lang="en-US" altLang="zh-TW" dirty="0"/>
              <a:t>HTTP </a:t>
            </a:r>
            <a:r>
              <a:rPr lang="en-US" altLang="zh-TW" dirty="0" err="1" smtClean="0"/>
              <a:t>RQ</a:t>
            </a:r>
            <a:endParaRPr lang="en-US" altLang="zh-TW" dirty="0" smtClean="0"/>
          </a:p>
          <a:p>
            <a:pPr lvl="2"/>
            <a:r>
              <a:rPr lang="zh-TW" altLang="en-US" dirty="0"/>
              <a:t>可</a:t>
            </a:r>
            <a:r>
              <a:rPr lang="zh-TW" altLang="en-US" b="1" dirty="0">
                <a:solidFill>
                  <a:srgbClr val="FF0000"/>
                </a:solidFill>
              </a:rPr>
              <a:t>載入結構化訊息或文件</a:t>
            </a:r>
            <a:r>
              <a:rPr lang="en-US" altLang="zh-TW" b="1" dirty="0">
                <a:solidFill>
                  <a:srgbClr val="FF0000"/>
                </a:solidFill>
              </a:rPr>
              <a:t>(xml</a:t>
            </a:r>
            <a:r>
              <a:rPr lang="zh-TW" altLang="en-US" b="1" dirty="0">
                <a:solidFill>
                  <a:srgbClr val="FF0000"/>
                </a:solidFill>
              </a:rPr>
              <a:t>、</a:t>
            </a:r>
            <a:r>
              <a:rPr lang="en-US" altLang="zh-TW" b="1" dirty="0" err="1">
                <a:solidFill>
                  <a:srgbClr val="FF0000"/>
                </a:solidFill>
              </a:rPr>
              <a:t>JSON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影音數位資料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b="1" dirty="0" smtClean="0"/>
              <a:t>程式進一步處理載入的資料，動態改變網頁內容</a:t>
            </a:r>
            <a:endParaRPr lang="en-US" altLang="zh-TW" b="1" dirty="0" smtClean="0"/>
          </a:p>
          <a:p>
            <a:pPr lvl="2"/>
            <a:r>
              <a:rPr lang="zh-TW" altLang="en-US" b="1" dirty="0"/>
              <a:t>程式可指定採用</a:t>
            </a:r>
            <a:r>
              <a:rPr lang="zh-TW" altLang="en-US" b="1" dirty="0" smtClean="0"/>
              <a:t>的 </a:t>
            </a:r>
            <a:r>
              <a:rPr lang="en-US" altLang="zh-TW" b="1" dirty="0" smtClean="0"/>
              <a:t>HTTP</a:t>
            </a:r>
            <a:r>
              <a:rPr lang="zh-TW" altLang="en-US" b="1" dirty="0" smtClean="0"/>
              <a:t> 協定</a:t>
            </a:r>
            <a:r>
              <a:rPr lang="en-US" altLang="zh-TW" b="1" dirty="0" smtClean="0"/>
              <a:t>(get </a:t>
            </a:r>
            <a:r>
              <a:rPr lang="en-US" altLang="zh-TW" b="1" smtClean="0"/>
              <a:t>or post)</a:t>
            </a:r>
            <a:endParaRPr lang="en-US" altLang="zh-TW" b="1" dirty="0" smtClean="0"/>
          </a:p>
          <a:p>
            <a:pPr lvl="1"/>
            <a:endParaRPr lang="en-US" altLang="zh-TW" b="1" dirty="0"/>
          </a:p>
          <a:p>
            <a:pPr marL="0" indent="0">
              <a:buNone/>
            </a:pPr>
            <a:r>
              <a:rPr lang="zh-TW" altLang="en-US" b="1" dirty="0" smtClean="0"/>
              <a:t>網頁前端程式設計師價值所在</a:t>
            </a:r>
            <a:r>
              <a:rPr lang="en-US" altLang="zh-TW" b="1" dirty="0" smtClean="0"/>
              <a:t>!</a:t>
            </a:r>
          </a:p>
          <a:p>
            <a:pPr lvl="1"/>
            <a:r>
              <a:rPr lang="zh-TW" altLang="en-US" b="1" dirty="0" smtClean="0"/>
              <a:t>非單純設計 </a:t>
            </a:r>
            <a:r>
              <a:rPr lang="en-US" altLang="zh-TW" b="1" dirty="0" smtClean="0"/>
              <a:t>HTML</a:t>
            </a:r>
            <a:r>
              <a:rPr lang="zh-TW" altLang="en-US" b="1" dirty="0" smtClean="0"/>
              <a:t> 版面</a:t>
            </a:r>
            <a:endParaRPr lang="en-US" altLang="zh-TW" b="1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772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載入</a:t>
            </a:r>
            <a:r>
              <a:rPr lang="zh-TW" altLang="en-US" dirty="0"/>
              <a:t>結構化</a:t>
            </a:r>
            <a:r>
              <a:rPr lang="zh-TW" altLang="en-US" dirty="0" smtClean="0"/>
              <a:t>訊息應用範例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smtClean="0"/>
              <a:t>suggest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(smart input)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上傳及載入資料，如作業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聊天室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網頁對話框上傳及下載訊息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92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協定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 : </a:t>
            </a:r>
            <a:r>
              <a:rPr lang="zh-TW" altLang="en-US" dirty="0" smtClean="0"/>
              <a:t>常用於取得資料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 </a:t>
            </a:r>
            <a:r>
              <a:rPr lang="zh-TW" altLang="en-US" dirty="0" smtClean="0"/>
              <a:t>於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中傳遞查詢參數，取得合乎條件的 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取回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、</a:t>
            </a:r>
            <a:r>
              <a:rPr lang="zh-TW" altLang="en-US" dirty="0"/>
              <a:t>圖片</a:t>
            </a:r>
            <a:r>
              <a:rPr lang="zh-TW" altLang="en-US" dirty="0" smtClean="0"/>
              <a:t>、影片等資料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 : </a:t>
            </a:r>
            <a:r>
              <a:rPr lang="zh-TW" altLang="en-US" dirty="0" smtClean="0"/>
              <a:t>常用於上傳資料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en-US" altLang="zh-TW" dirty="0"/>
              <a:t>:HTTP get </a:t>
            </a:r>
            <a:r>
              <a:rPr lang="zh-TW" altLang="en-US" dirty="0"/>
              <a:t>於 </a:t>
            </a:r>
            <a:r>
              <a:rPr lang="en-US" altLang="zh-TW" dirty="0"/>
              <a:t>URL </a:t>
            </a:r>
            <a:r>
              <a:rPr lang="zh-TW" altLang="en-US" dirty="0"/>
              <a:t>中傳遞查詢參數，取得合乎條件的 資料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40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 get</a:t>
            </a:r>
            <a:endParaRPr lang="zh-TW" altLang="en-US" dirty="0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The GET method is used to </a:t>
            </a:r>
            <a:r>
              <a:rPr lang="en-US" altLang="zh-TW" b="1" dirty="0" smtClean="0">
                <a:solidFill>
                  <a:srgbClr val="FF0000"/>
                </a:solidFill>
              </a:rPr>
              <a:t>retrieve information from the given server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000099"/>
                </a:solidFill>
              </a:rPr>
              <a:t>using a given URI. </a:t>
            </a:r>
          </a:p>
          <a:p>
            <a:pPr lvl="1"/>
            <a:r>
              <a:rPr lang="zh-TW" altLang="en-US" dirty="0"/>
              <a:t>查詢</a:t>
            </a:r>
            <a:r>
              <a:rPr lang="zh-TW" altLang="en-US" dirty="0" smtClean="0"/>
              <a:t>參數放在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之後，以此取得合乎條件的資料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URL</a:t>
            </a:r>
            <a:r>
              <a:rPr lang="zh-TW" altLang="en-US" dirty="0" smtClean="0"/>
              <a:t> 長度限制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2K</a:t>
            </a:r>
            <a:r>
              <a:rPr lang="zh-TW" altLang="en-US" dirty="0" smtClean="0"/>
              <a:t>，因此上傳的資訊量有限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並且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的資料很容易看到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不要傳密碼及隱私資料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但 </a:t>
            </a:r>
            <a:r>
              <a:rPr lang="en-US" altLang="zh-TW" b="1" dirty="0" smtClean="0">
                <a:solidFill>
                  <a:srgbClr val="FF0000"/>
                </a:solidFill>
              </a:rPr>
              <a:t>URL</a:t>
            </a:r>
            <a:r>
              <a:rPr lang="zh-TW" altLang="en-US" b="1" dirty="0" smtClean="0">
                <a:solidFill>
                  <a:srgbClr val="FF0000"/>
                </a:solidFill>
              </a:rPr>
              <a:t> 可貼在網頁當中，以利</a:t>
            </a:r>
            <a:r>
              <a:rPr lang="zh-TW" altLang="en-US" b="1" dirty="0" smtClean="0">
                <a:solidFill>
                  <a:srgbClr val="FF0000"/>
                </a:solidFill>
              </a:rPr>
              <a:t>點選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6453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 Post</a:t>
            </a:r>
            <a:endParaRPr lang="zh-TW" altLang="en-US" dirty="0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A POST request is used to send data to the server</a:t>
            </a:r>
          </a:p>
          <a:p>
            <a:pPr lvl="1"/>
            <a:r>
              <a:rPr lang="zh-TW" altLang="en-US" dirty="0" smtClean="0"/>
              <a:t>可 </a:t>
            </a:r>
            <a:r>
              <a:rPr lang="en-US" altLang="zh-TW" dirty="0" smtClean="0"/>
              <a:t>post </a:t>
            </a:r>
            <a:r>
              <a:rPr lang="zh-TW" altLang="en-US" dirty="0" smtClean="0"/>
              <a:t>上傳</a:t>
            </a:r>
            <a:r>
              <a:rPr lang="en-US" altLang="zh-TW" dirty="0" smtClean="0"/>
              <a:t> HTML form</a:t>
            </a:r>
            <a:r>
              <a:rPr lang="zh-TW" altLang="en-US" dirty="0" smtClean="0"/>
              <a:t> 填寫資料、上傳檔案資料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數位資料，如圖片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通常 </a:t>
            </a:r>
            <a:r>
              <a:rPr lang="en-US" altLang="zh-TW" dirty="0" smtClean="0"/>
              <a:t>HTML form </a:t>
            </a:r>
            <a:r>
              <a:rPr lang="zh-TW" altLang="en-US" dirty="0" smtClean="0"/>
              <a:t>填寫資料後會啟動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  </a:t>
            </a:r>
            <a:r>
              <a:rPr lang="zh-TW" altLang="en-US" dirty="0" smtClean="0"/>
              <a:t>上傳資料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資料較不易被人讀取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透過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 </a:t>
            </a:r>
            <a:r>
              <a:rPr lang="zh-TW" altLang="en-US" dirty="0" smtClean="0"/>
              <a:t>上傳較大量的檔案資料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很大量的資料，不合適用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傳遞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4132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TW" dirty="0" smtClean="0"/>
              <a:t>HTTP get and post example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 </a:t>
            </a:r>
            <a:r>
              <a:rPr lang="en-US" altLang="zh-TW" dirty="0" err="1" smtClean="0"/>
              <a:t>moodel</a:t>
            </a:r>
            <a:r>
              <a:rPr lang="en-US" altLang="zh-TW" dirty="0" smtClean="0"/>
              <a:t> </a:t>
            </a:r>
            <a:r>
              <a:rPr lang="zh-TW" altLang="en-US" dirty="0" smtClean="0"/>
              <a:t>及校務系統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如練習二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08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HTTP </a:t>
            </a:r>
            <a:r>
              <a:rPr lang="zh-TW" altLang="en-US" dirty="0" smtClean="0"/>
              <a:t>協定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5256212"/>
          </a:xfrm>
        </p:spPr>
        <p:txBody>
          <a:bodyPr/>
          <a:lstStyle/>
          <a:p>
            <a:r>
              <a:rPr lang="en-US" altLang="zh-TW" dirty="0"/>
              <a:t>HTTP (</a:t>
            </a:r>
            <a:r>
              <a:rPr lang="en-US" altLang="zh-TW" dirty="0" err="1"/>
              <a:t>HyperText</a:t>
            </a:r>
            <a:r>
              <a:rPr lang="en-US" altLang="zh-TW" dirty="0"/>
              <a:t> Transfer Protocol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由用戶端 </a:t>
            </a:r>
            <a:r>
              <a:rPr lang="en-US" altLang="zh-TW" dirty="0" smtClean="0"/>
              <a:t>(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 </a:t>
            </a:r>
            <a:r>
              <a:rPr lang="zh-TW" altLang="en-US" dirty="0" smtClean="0"/>
              <a:t>主動提出服務要求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伺服器收到要求之後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才將資料回應給用戶端：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05263"/>
            <a:ext cx="8672513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6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omp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59063"/>
            <a:ext cx="1905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Comp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35063"/>
            <a:ext cx="87153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860" name="Line 4"/>
          <p:cNvSpPr>
            <a:spLocks noChangeShapeType="1"/>
          </p:cNvSpPr>
          <p:nvPr/>
        </p:nvSpPr>
        <p:spPr bwMode="auto">
          <a:xfrm flipV="1">
            <a:off x="2857500" y="2344738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7861" name="Line 5"/>
          <p:cNvSpPr>
            <a:spLocks noChangeShapeType="1"/>
          </p:cNvSpPr>
          <p:nvPr/>
        </p:nvSpPr>
        <p:spPr bwMode="auto">
          <a:xfrm flipV="1">
            <a:off x="5029200" y="1363663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3124200" y="1763713"/>
            <a:ext cx="27432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400">
                <a:latin typeface="標楷體" pitchFamily="65" charset="-120"/>
                <a:ea typeface="標楷體" pitchFamily="65" charset="-120"/>
              </a:rPr>
              <a:t>HTTP request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400" b="1">
                <a:latin typeface="標楷體" pitchFamily="65" charset="-120"/>
                <a:ea typeface="標楷體" pitchFamily="65" charset="-120"/>
              </a:rPr>
              <a:t>(http://website/test.htm)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951663" y="11350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網站伺服器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14400" y="434498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客戶端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瀏覽器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377865" name="Line 9"/>
          <p:cNvSpPr>
            <a:spLocks noChangeShapeType="1"/>
          </p:cNvSpPr>
          <p:nvPr/>
        </p:nvSpPr>
        <p:spPr bwMode="auto">
          <a:xfrm flipH="1">
            <a:off x="5546725" y="3176588"/>
            <a:ext cx="625475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4343400" y="3481388"/>
            <a:ext cx="1143000" cy="741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&lt;html&gt;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&lt;b&gt;</a:t>
            </a: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大家好</a:t>
            </a: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&lt;/b&gt;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&lt;/html&gt;</a:t>
            </a:r>
          </a:p>
        </p:txBody>
      </p:sp>
      <p:sp>
        <p:nvSpPr>
          <p:cNvPr id="377867" name="Line 11"/>
          <p:cNvSpPr>
            <a:spLocks noChangeShapeType="1"/>
          </p:cNvSpPr>
          <p:nvPr/>
        </p:nvSpPr>
        <p:spPr bwMode="auto">
          <a:xfrm flipH="1" flipV="1">
            <a:off x="2857500" y="3603625"/>
            <a:ext cx="14859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4284663" y="3141663"/>
            <a:ext cx="1490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400">
                <a:latin typeface="標楷體" pitchFamily="65" charset="-120"/>
                <a:ea typeface="標楷體" pitchFamily="65" charset="-120"/>
              </a:rPr>
              <a:t>HTTP response</a:t>
            </a:r>
            <a:endParaRPr lang="en-US" altLang="zh-TW" sz="14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>
            <a:off x="2057400" y="3481388"/>
            <a:ext cx="1943100" cy="170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4000500" y="4802188"/>
            <a:ext cx="1752600" cy="1571625"/>
          </a:xfrm>
          <a:prstGeom prst="rect">
            <a:avLst/>
          </a:prstGeom>
          <a:solidFill>
            <a:srgbClr val="00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大家好</a:t>
            </a:r>
          </a:p>
          <a:p>
            <a:pPr>
              <a:spcBef>
                <a:spcPct val="50000"/>
              </a:spcBef>
              <a:buFontTx/>
              <a:buNone/>
            </a:pPr>
            <a:endParaRPr lang="zh-TW" altLang="en-US" sz="200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TW" sz="28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1981200" y="5410200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瀏覽器負責解譯</a:t>
            </a:r>
            <a:r>
              <a:rPr lang="en-US" altLang="zh-TW" sz="2000">
                <a:latin typeface="標楷體" pitchFamily="65" charset="-120"/>
                <a:ea typeface="標楷體" pitchFamily="65" charset="-120"/>
              </a:rPr>
              <a:t>HTML</a:t>
            </a: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並產生網頁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911225" y="874713"/>
            <a:ext cx="33909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latin typeface="華康POP1體W7(P)" pitchFamily="2" charset="-120"/>
                <a:ea typeface="華康POP1體W7(P)" pitchFamily="2" charset="-120"/>
              </a:rPr>
              <a:t>HTML</a:t>
            </a:r>
            <a:r>
              <a:rPr lang="zh-TW" altLang="en-US" sz="2800">
                <a:solidFill>
                  <a:schemeClr val="hlink"/>
                </a:solidFill>
                <a:latin typeface="華康POP1體W7(P)" pitchFamily="2" charset="-120"/>
                <a:ea typeface="華康POP1體W7(P)" pitchFamily="2" charset="-120"/>
              </a:rPr>
              <a:t>網頁運作原理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6227763" y="3500438"/>
            <a:ext cx="2362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網站伺服器負責依據 </a:t>
            </a:r>
            <a:r>
              <a:rPr lang="en-US" altLang="zh-TW" sz="2000">
                <a:latin typeface="標楷體" pitchFamily="65" charset="-120"/>
                <a:ea typeface="標楷體" pitchFamily="65" charset="-120"/>
              </a:rPr>
              <a:t>HTTP </a:t>
            </a: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請求提供對應的 </a:t>
            </a:r>
            <a:r>
              <a:rPr lang="en-US" altLang="zh-TW" sz="2000">
                <a:latin typeface="標楷體" pitchFamily="65" charset="-120"/>
                <a:ea typeface="標楷體" pitchFamily="65" charset="-120"/>
              </a:rPr>
              <a:t>HTML</a:t>
            </a: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網頁</a:t>
            </a:r>
          </a:p>
        </p:txBody>
      </p:sp>
    </p:spTree>
    <p:extLst>
      <p:ext uri="{BB962C8B-B14F-4D97-AF65-F5344CB8AC3E}">
        <p14:creationId xmlns:p14="http://schemas.microsoft.com/office/powerpoint/2010/main" val="130312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3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3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  <p:bldP spid="377861" grpId="0" animBg="1"/>
      <p:bldP spid="377862" grpId="0" autoUpdateAnimBg="0"/>
      <p:bldP spid="377865" grpId="0" animBg="1"/>
      <p:bldP spid="377866" grpId="0" animBg="1" autoUpdateAnimBg="0"/>
      <p:bldP spid="377867" grpId="0" animBg="1"/>
      <p:bldP spid="377868" grpId="0" autoUpdateAnimBg="0"/>
      <p:bldP spid="377869" grpId="0" animBg="1"/>
      <p:bldP spid="377870" grpId="0" animBg="1" autoUpdateAnimBg="0"/>
      <p:bldP spid="377871" grpId="0" autoUpdateAnimBg="0"/>
      <p:bldP spid="37787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611188" y="2133600"/>
            <a:ext cx="8229600" cy="1139825"/>
          </a:xfrm>
        </p:spPr>
        <p:txBody>
          <a:bodyPr/>
          <a:lstStyle/>
          <a:p>
            <a:r>
              <a:rPr lang="en-US" altLang="zh-TW" dirty="0" smtClean="0"/>
              <a:t>Q:</a:t>
            </a:r>
            <a:r>
              <a:rPr lang="zh-TW" altLang="en-US" dirty="0" smtClean="0"/>
              <a:t> </a:t>
            </a:r>
            <a:r>
              <a:rPr lang="en-US" altLang="zh-TW" dirty="0" smtClean="0"/>
              <a:t> HTML</a:t>
            </a:r>
            <a:r>
              <a:rPr lang="zh-TW" altLang="en-US" dirty="0" smtClean="0"/>
              <a:t> 網頁當中可包含哪些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?</a:t>
            </a:r>
            <a:endParaRPr lang="zh-TW" altLang="en-US" dirty="0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2054225"/>
          </a:xfrm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45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468313" y="3175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HTTP </a:t>
            </a:r>
            <a:r>
              <a:rPr lang="zh-TW" altLang="en-US" dirty="0" smtClean="0"/>
              <a:t>可傳遞的</a:t>
            </a:r>
            <a:r>
              <a:rPr lang="zh-TW" altLang="en-US" dirty="0" smtClean="0"/>
              <a:t>資料</a:t>
            </a:r>
            <a:endParaRPr lang="zh-TW" altLang="en-US" dirty="0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>
          <a:xfrm>
            <a:off x="900113" y="1341438"/>
            <a:ext cx="7715250" cy="4530725"/>
          </a:xfrm>
        </p:spPr>
        <p:txBody>
          <a:bodyPr/>
          <a:lstStyle/>
          <a:p>
            <a:r>
              <a:rPr lang="zh-TW" altLang="en-US" dirty="0" smtClean="0"/>
              <a:t>網頁</a:t>
            </a:r>
            <a:r>
              <a:rPr lang="en-US" altLang="zh-TW" dirty="0" smtClean="0"/>
              <a:t>(HTML)</a:t>
            </a:r>
          </a:p>
          <a:p>
            <a:pPr lvl="1"/>
            <a:r>
              <a:rPr lang="zh-TW" altLang="en-US" dirty="0" smtClean="0"/>
              <a:t>網頁標籤指定的資料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影</a:t>
            </a:r>
            <a:r>
              <a:rPr lang="zh-TW" altLang="en-US" dirty="0" smtClean="0"/>
              <a:t>音多媒體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圖片</a:t>
            </a:r>
            <a:r>
              <a:rPr lang="en-US" altLang="zh-TW" dirty="0" smtClean="0"/>
              <a:t>:JPG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PNG...</a:t>
            </a:r>
          </a:p>
          <a:p>
            <a:pPr lvl="3"/>
            <a:r>
              <a:rPr lang="zh-TW" altLang="en-US" dirty="0" smtClean="0"/>
              <a:t>影音多媒體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FLV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MP4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Flash...</a:t>
            </a:r>
          </a:p>
          <a:p>
            <a:pPr lvl="2"/>
            <a:r>
              <a:rPr lang="zh-TW" altLang="en-US" dirty="0" smtClean="0"/>
              <a:t>排版格式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CSS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程式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結構化訊息或文件</a:t>
            </a:r>
            <a:r>
              <a:rPr lang="en-US" altLang="zh-TW" dirty="0" smtClean="0"/>
              <a:t>(xml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1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瀏覽器端啟動 </a:t>
            </a:r>
            <a:r>
              <a:rPr lang="en-US" altLang="zh-TW" smtClean="0"/>
              <a:t>HTTP </a:t>
            </a:r>
            <a:r>
              <a:rPr lang="zh-TW" altLang="en-US" smtClean="0"/>
              <a:t>的時機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TW" altLang="en-US" dirty="0" smtClean="0"/>
              <a:t>指定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，啟動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RQ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Rquest</a:t>
            </a:r>
            <a:r>
              <a:rPr lang="en-US" altLang="zh-TW" dirty="0" smtClean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TW" altLang="en-US" dirty="0" smtClean="0"/>
              <a:t>回傳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網頁，開啟</a:t>
            </a:r>
            <a:r>
              <a:rPr lang="zh-TW" altLang="en-US" dirty="0"/>
              <a:t>網頁</a:t>
            </a:r>
            <a:r>
              <a:rPr lang="zh-TW" altLang="en-US" dirty="0" smtClean="0"/>
              <a:t>時</a:t>
            </a:r>
            <a:endParaRPr lang="en-US" altLang="zh-TW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TW" altLang="en-US" dirty="0" smtClean="0"/>
              <a:t>依據網頁指定附加之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、圖片及</a:t>
            </a:r>
            <a:r>
              <a:rPr lang="zh-TW" altLang="en-US" dirty="0"/>
              <a:t>影片來源，</a:t>
            </a:r>
            <a:r>
              <a:rPr lang="zh-TW" altLang="en-US" dirty="0" smtClean="0"/>
              <a:t>啟動 </a:t>
            </a:r>
            <a:r>
              <a:rPr lang="en-US" altLang="zh-TW" dirty="0" smtClean="0"/>
              <a:t>HTTP </a:t>
            </a:r>
            <a:r>
              <a:rPr lang="en-US" altLang="zh-TW" dirty="0" err="1" smtClean="0"/>
              <a:t>RQ</a:t>
            </a:r>
            <a:r>
              <a:rPr lang="zh-TW" altLang="en-US" dirty="0" smtClean="0"/>
              <a:t>，取得相對的資源</a:t>
            </a:r>
            <a:endParaRPr lang="en-US" altLang="zh-TW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TW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TW" altLang="en-US" dirty="0" smtClean="0"/>
              <a:t>網頁當中之 </a:t>
            </a:r>
            <a:r>
              <a:rPr lang="en-US" altLang="zh-TW" dirty="0" err="1" smtClean="0"/>
              <a:t>JS</a:t>
            </a:r>
            <a:r>
              <a:rPr lang="zh-TW" altLang="en-US" dirty="0"/>
              <a:t> </a:t>
            </a:r>
            <a:r>
              <a:rPr lang="zh-TW" altLang="en-US" dirty="0" smtClean="0"/>
              <a:t>事件啟動 </a:t>
            </a:r>
            <a:r>
              <a:rPr lang="en-US" altLang="zh-TW" dirty="0"/>
              <a:t>HTTP </a:t>
            </a:r>
            <a:r>
              <a:rPr lang="en-US" altLang="zh-TW" dirty="0" err="1" smtClean="0"/>
              <a:t>RQ</a:t>
            </a:r>
            <a:endParaRPr lang="en-US" altLang="zh-TW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TW" altLang="en-US" dirty="0"/>
              <a:t>可</a:t>
            </a:r>
            <a:r>
              <a:rPr lang="zh-TW" altLang="en-US" b="1" dirty="0">
                <a:solidFill>
                  <a:srgbClr val="FF0000"/>
                </a:solidFill>
              </a:rPr>
              <a:t>載入結構化訊息或文件</a:t>
            </a:r>
            <a:r>
              <a:rPr lang="en-US" altLang="zh-TW" b="1" dirty="0">
                <a:solidFill>
                  <a:srgbClr val="FF0000"/>
                </a:solidFill>
              </a:rPr>
              <a:t>(xml</a:t>
            </a:r>
            <a:r>
              <a:rPr lang="zh-TW" altLang="en-US" b="1" dirty="0">
                <a:solidFill>
                  <a:srgbClr val="FF0000"/>
                </a:solidFill>
              </a:rPr>
              <a:t>、</a:t>
            </a:r>
            <a:r>
              <a:rPr lang="en-US" altLang="zh-TW" b="1" dirty="0" err="1">
                <a:solidFill>
                  <a:srgbClr val="FF0000"/>
                </a:solidFill>
              </a:rPr>
              <a:t>JSON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影音數位資料</a:t>
            </a:r>
            <a:endParaRPr lang="en-US" altLang="zh-TW" b="1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501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RT</a:t>
            </a:r>
            <a:r>
              <a:rPr lang="zh-TW" altLang="en-US" dirty="0" smtClean="0"/>
              <a:t> 取得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程式範例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getHTML.HTML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err="1" smtClean="0"/>
              <a:t>JS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Request </a:t>
            </a:r>
            <a:r>
              <a:rPr lang="zh-TW" altLang="en-US" dirty="0" smtClean="0"/>
              <a:t>取得網頁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回傳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網頁在 </a:t>
            </a:r>
            <a:r>
              <a:rPr lang="en-US" altLang="zh-TW" dirty="0" smtClean="0"/>
              <a:t>text </a:t>
            </a:r>
            <a:r>
              <a:rPr lang="zh-TW" altLang="en-US" dirty="0" smtClean="0"/>
              <a:t>方塊中呈現</a:t>
            </a:r>
            <a:endParaRPr lang="en-US" altLang="zh-TW" dirty="0" smtClean="0"/>
          </a:p>
          <a:p>
            <a:pPr lvl="2"/>
            <a:r>
              <a:rPr lang="zh-TW" altLang="en-US" b="1" dirty="0" smtClean="0">
                <a:solidFill>
                  <a:srgbClr val="FF0000"/>
                </a:solidFill>
              </a:rPr>
              <a:t>不會進一步啟動 </a:t>
            </a:r>
            <a:r>
              <a:rPr lang="en-US" altLang="zh-TW" b="1" dirty="0" smtClean="0">
                <a:solidFill>
                  <a:srgbClr val="FF0000"/>
                </a:solidFill>
              </a:rPr>
              <a:t>HTTP</a:t>
            </a:r>
            <a:r>
              <a:rPr lang="zh-TW" altLang="en-US" b="1" dirty="0" smtClean="0">
                <a:solidFill>
                  <a:srgbClr val="FF0000"/>
                </a:solidFill>
              </a:rPr>
              <a:t> 取得 </a:t>
            </a:r>
            <a:r>
              <a:rPr lang="en-US" altLang="zh-TW" b="1" dirty="0" smtClean="0">
                <a:solidFill>
                  <a:srgbClr val="FF0000"/>
                </a:solidFill>
              </a:rPr>
              <a:t>HTML</a:t>
            </a:r>
            <a:r>
              <a:rPr lang="zh-TW" altLang="en-US" b="1" dirty="0" smtClean="0">
                <a:solidFill>
                  <a:srgbClr val="FF0000"/>
                </a:solidFill>
              </a:rPr>
              <a:t> 指定的</a:t>
            </a:r>
            <a:r>
              <a:rPr lang="en-US" altLang="zh-TW" b="1" dirty="0" smtClean="0">
                <a:solidFill>
                  <a:srgbClr val="FF0000"/>
                </a:solidFill>
              </a:rPr>
              <a:t>resource (</a:t>
            </a:r>
            <a:r>
              <a:rPr lang="zh-TW" altLang="en-US" b="1" dirty="0" smtClean="0">
                <a:solidFill>
                  <a:srgbClr val="FF0000"/>
                </a:solidFill>
              </a:rPr>
              <a:t>如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CSS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JPG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等</a:t>
            </a:r>
            <a:r>
              <a:rPr lang="zh-TW" altLang="en-US" b="1" dirty="0" smtClean="0">
                <a:solidFill>
                  <a:srgbClr val="FF0000"/>
                </a:solidFill>
              </a:rPr>
              <a:t>檔案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zh-TW" altLang="en-US" dirty="0" smtClean="0"/>
              <a:t>備註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/>
              <a:t>有的</a:t>
            </a:r>
            <a:r>
              <a:rPr lang="zh-TW" altLang="en-US" dirty="0" smtClean="0"/>
              <a:t>網站有 </a:t>
            </a:r>
            <a:r>
              <a:rPr lang="en-US" altLang="zh-TW" dirty="0" smtClean="0"/>
              <a:t>blocked by </a:t>
            </a:r>
            <a:r>
              <a:rPr lang="en-US" altLang="zh-TW" dirty="0" err="1" smtClean="0"/>
              <a:t>CORS</a:t>
            </a:r>
            <a:r>
              <a:rPr lang="en-US" altLang="zh-TW" dirty="0" smtClean="0"/>
              <a:t> policy: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491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094" y="26064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Blocked by </a:t>
            </a:r>
            <a:r>
              <a:rPr lang="en-US" altLang="zh-TW" dirty="0" err="1" smtClean="0"/>
              <a:t>CORS</a:t>
            </a:r>
            <a:r>
              <a:rPr lang="en-US" altLang="zh-TW" dirty="0" smtClean="0"/>
              <a:t> policy</a:t>
            </a:r>
            <a:br>
              <a:rPr lang="en-US" altLang="zh-TW" dirty="0" smtClean="0"/>
            </a:br>
            <a:r>
              <a:rPr lang="en-US" altLang="zh-TW" dirty="0" smtClean="0"/>
              <a:t>e.g.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</a:t>
            </a:r>
            <a:r>
              <a:rPr lang="en-US" altLang="zh-TW" dirty="0" err="1" smtClean="0"/>
              <a:t>myinfo.tcu.edu.tw</a:t>
            </a:r>
            <a:r>
              <a:rPr lang="en-US" altLang="zh-TW" dirty="0" smtClean="0"/>
              <a:t>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31215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88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 </a:t>
            </a:r>
            <a:r>
              <a:rPr lang="en-US" altLang="zh-TW" dirty="0"/>
              <a:t>HTTP </a:t>
            </a:r>
            <a:r>
              <a:rPr lang="zh-TW" altLang="en-US" dirty="0"/>
              <a:t>的</a:t>
            </a:r>
            <a:r>
              <a:rPr lang="zh-TW" altLang="en-US" dirty="0" smtClean="0"/>
              <a:t>時機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TW" altLang="en-US" b="1" dirty="0" smtClean="0"/>
              <a:t>瀏覽器主動完成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指定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，啟動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RQ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Rquest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採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 </a:t>
            </a:r>
            <a:r>
              <a:rPr lang="zh-TW" altLang="en-US" dirty="0" smtClean="0"/>
              <a:t>取得網頁資料</a:t>
            </a:r>
            <a:endParaRPr lang="en-US" altLang="zh-TW" dirty="0" smtClean="0"/>
          </a:p>
          <a:p>
            <a:pPr lvl="1"/>
            <a:r>
              <a:rPr lang="zh-TW" altLang="en-US" dirty="0"/>
              <a:t>開啟網頁</a:t>
            </a:r>
            <a:r>
              <a:rPr lang="zh-TW" altLang="en-US" dirty="0" smtClean="0"/>
              <a:t>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依據網頁指定附加之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、圖片及</a:t>
            </a:r>
            <a:r>
              <a:rPr lang="zh-TW" altLang="en-US" dirty="0"/>
              <a:t>影片來源，</a:t>
            </a:r>
            <a:r>
              <a:rPr lang="zh-TW" altLang="en-US" dirty="0" smtClean="0"/>
              <a:t>啟動 </a:t>
            </a:r>
            <a:r>
              <a:rPr lang="en-US" altLang="zh-TW" dirty="0" smtClean="0"/>
              <a:t>HTTP </a:t>
            </a:r>
            <a:r>
              <a:rPr lang="en-US" altLang="zh-TW" dirty="0" err="1"/>
              <a:t>RQ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通常瀏覽器連到網頁，</a:t>
            </a:r>
            <a:r>
              <a:rPr lang="zh-TW" altLang="en-US" b="1" dirty="0" smtClean="0">
                <a:solidFill>
                  <a:srgbClr val="FF0000"/>
                </a:solidFill>
              </a:rPr>
              <a:t>會啟動多個 </a:t>
            </a:r>
            <a:r>
              <a:rPr lang="en-US" altLang="zh-TW" b="1" dirty="0" smtClean="0">
                <a:solidFill>
                  <a:srgbClr val="FF0000"/>
                </a:solidFill>
              </a:rPr>
              <a:t>HTTP</a:t>
            </a:r>
            <a:r>
              <a:rPr lang="en-US" altLang="zh-TW" dirty="0" smtClean="0"/>
              <a:t>!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6390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6402</TotalTime>
  <Words>692</Words>
  <Application>Microsoft Office PowerPoint</Application>
  <PresentationFormat>如螢幕大小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HTTP 初體驗</vt:lpstr>
      <vt:lpstr>HTTP 協定</vt:lpstr>
      <vt:lpstr>PowerPoint 簡報</vt:lpstr>
      <vt:lpstr>Q:  HTML 網頁當中可包含哪些內容?</vt:lpstr>
      <vt:lpstr>HTTP 可傳遞的資料</vt:lpstr>
      <vt:lpstr>瀏覽器端啟動 HTTP 的時機</vt:lpstr>
      <vt:lpstr>HTTP RT 取得 HTML 程式範例 </vt:lpstr>
      <vt:lpstr>Blocked by CORS policy e.g. https://myinfo.tcu.edu.tw/</vt:lpstr>
      <vt:lpstr>啟動 HTTP 的時機 1</vt:lpstr>
      <vt:lpstr>啟動 HTTP 的時機 2</vt:lpstr>
      <vt:lpstr>啟動 HTTP 的時機 3</vt:lpstr>
      <vt:lpstr> JS 載入結構化訊息應用範例</vt:lpstr>
      <vt:lpstr>常用的 HTTP 協定</vt:lpstr>
      <vt:lpstr>HTTP get</vt:lpstr>
      <vt:lpstr>HTTP Post</vt:lpstr>
      <vt:lpstr>HTTP get and post example </vt:lpstr>
    </vt:vector>
  </TitlesOfParts>
  <Company>YMCC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Poki</dc:creator>
  <cp:lastModifiedBy>User</cp:lastModifiedBy>
  <cp:revision>316</cp:revision>
  <dcterms:created xsi:type="dcterms:W3CDTF">2004-04-07T00:59:31Z</dcterms:created>
  <dcterms:modified xsi:type="dcterms:W3CDTF">2019-05-01T00:30:54Z</dcterms:modified>
</cp:coreProperties>
</file>