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366" r:id="rId2"/>
    <p:sldId id="368" r:id="rId3"/>
    <p:sldId id="369" r:id="rId4"/>
    <p:sldId id="370" r:id="rId5"/>
    <p:sldId id="371" r:id="rId6"/>
    <p:sldId id="373" r:id="rId7"/>
    <p:sldId id="379" r:id="rId8"/>
    <p:sldId id="381" r:id="rId9"/>
    <p:sldId id="376" r:id="rId10"/>
    <p:sldId id="383" r:id="rId11"/>
    <p:sldId id="384" r:id="rId12"/>
    <p:sldId id="380" r:id="rId13"/>
    <p:sldId id="378" r:id="rId14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>
        <p:scale>
          <a:sx n="60" d="100"/>
          <a:sy n="60" d="100"/>
        </p:scale>
        <p:origin x="-14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C560678-B931-47EE-A2BB-154A6FF8A5EF}" type="datetimeFigureOut">
              <a:rPr lang="zh-TW" altLang="en-US"/>
              <a:pPr>
                <a:defRPr/>
              </a:pPr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BE8EFFE-B306-4C9D-A88E-DF93BB47E5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705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12FF51-7161-43C7-9CBD-72A7232489D7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46325C-5061-4C55-9D8D-C2AA26E2574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392C-E406-4C26-98FE-C36739A2A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5417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61845-B262-4D26-B91C-67D69EE5FE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9843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B5FA-DCE9-4F3A-8CB3-617370027C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409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00E8-301D-43D8-B3E6-FD21D929D0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81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00A23-168E-4C46-AA70-AB4BCDBFE9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474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E0AA-E8AE-4E10-AEE5-1A2A2554E7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6016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1D4B-E0B1-4B2A-BEF2-BE4720FE35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723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11A62-CA6B-49B1-8769-C716D7C65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6961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E0D1-BF62-421C-A7EE-FF00B80AAD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6439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AC45-4ED7-43AF-A20E-14A5793F88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3133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04BC7-4617-4862-98F6-331B5EE86C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2642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29C465A7-543D-4630-AA67-30EEA7E8F1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aiwantc.com/js/js_tut_intro.htm" TargetMode="External"/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w.ncut.edu.tw/peterju/jscript.html#diff" TargetMode="External"/><Relationship Id="rId5" Type="http://schemas.openxmlformats.org/officeDocument/2006/relationships/hyperlink" Target="https://developer.mozilla.org/zh-TW/docs/Web/JavaScript" TargetMode="External"/><Relationship Id="rId4" Type="http://schemas.openxmlformats.org/officeDocument/2006/relationships/hyperlink" Target="http://www.facebook.com/l.php?u=http://www.takka.com.hk/jstutor/jsindex.htm&amp;h=SAQHdNC5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doc_writ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介紹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什麼是</a:t>
            </a:r>
            <a:r>
              <a:rPr lang="en-US" altLang="zh-TW" b="1" dirty="0" smtClean="0"/>
              <a:t>JavaScript?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b="1" dirty="0"/>
              <a:t>JavaScript</a:t>
            </a:r>
            <a:r>
              <a:rPr lang="zh-TW" altLang="en-US" b="1" dirty="0"/>
              <a:t>如何運作</a:t>
            </a:r>
            <a:r>
              <a:rPr lang="en-US" altLang="zh-TW" b="1" dirty="0"/>
              <a:t>?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b="1" dirty="0"/>
              <a:t>JavaScript</a:t>
            </a:r>
            <a:r>
              <a:rPr lang="zh-TW" altLang="en-US" b="1" dirty="0"/>
              <a:t>的開發</a:t>
            </a:r>
            <a:r>
              <a:rPr lang="zh-TW" altLang="en-US" b="1" dirty="0" smtClean="0"/>
              <a:t>環境</a:t>
            </a:r>
            <a:endParaRPr lang="en-US" altLang="zh-TW" b="1" dirty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b="1" dirty="0" smtClean="0"/>
              <a:t>JavaScript</a:t>
            </a:r>
            <a:r>
              <a:rPr lang="zh-TW" altLang="en-US" b="1" dirty="0" smtClean="0"/>
              <a:t>可以做什麼</a:t>
            </a:r>
            <a:r>
              <a:rPr lang="en-US" altLang="zh-TW" b="1" dirty="0" smtClean="0"/>
              <a:t>?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參考</a:t>
            </a:r>
            <a:r>
              <a:rPr lang="zh-TW" altLang="en-US" b="1" dirty="0"/>
              <a:t>資料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基礎概念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前端網頁 </a:t>
            </a:r>
            <a:r>
              <a:rPr lang="en-US" altLang="zh-TW" b="1" dirty="0" smtClean="0"/>
              <a:t>script </a:t>
            </a:r>
            <a:r>
              <a:rPr lang="zh-TW" altLang="en-US" b="1" dirty="0" smtClean="0"/>
              <a:t>執行模式、物件、事件、</a:t>
            </a:r>
            <a:r>
              <a:rPr lang="en-US" altLang="zh-TW" b="1" dirty="0" smtClean="0"/>
              <a:t>DOM and BOM </a:t>
            </a:r>
            <a:r>
              <a:rPr lang="zh-TW" altLang="en-US" b="1" dirty="0" smtClean="0"/>
              <a:t>物件模型、</a:t>
            </a:r>
            <a:r>
              <a:rPr lang="en-US" altLang="zh-TW" b="1" dirty="0" smtClean="0"/>
              <a:t>Ajax...</a:t>
            </a:r>
          </a:p>
          <a:p>
            <a:pPr>
              <a:buFont typeface="Wingdings" pitchFamily="2" charset="2"/>
              <a:buChar char="Ø"/>
              <a:defRPr/>
            </a:pPr>
            <a:endParaRPr lang="en-US" altLang="zh-TW" b="1" dirty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/>
              <a:t>初步應用後</a:t>
            </a:r>
            <a:r>
              <a:rPr lang="zh-TW" altLang="en-US" b="1" dirty="0" smtClean="0"/>
              <a:t>，再來深入了解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dirty="0" smtClean="0"/>
              <a:t> </a:t>
            </a:r>
            <a:endParaRPr lang="zh-TW" altLang="en-US" b="1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8E4A3-FDF7-4AEF-95CD-24D95FE783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5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frameworkS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TW" b="1" dirty="0" err="1" smtClean="0"/>
              <a:t>JS</a:t>
            </a:r>
            <a:r>
              <a:rPr lang="en-US" altLang="zh-TW" b="1" dirty="0" smtClean="0"/>
              <a:t> Framework(</a:t>
            </a:r>
            <a:r>
              <a:rPr lang="zh-TW" altLang="en-US" b="1" dirty="0" smtClean="0"/>
              <a:t>程式套件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，種類</a:t>
            </a:r>
            <a:r>
              <a:rPr lang="en-US" altLang="zh-TW" b="1" dirty="0" smtClean="0"/>
              <a:t>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TW" b="1" dirty="0"/>
              <a:t>https://</a:t>
            </a:r>
            <a:r>
              <a:rPr lang="en-US" altLang="zh-TW" b="1" dirty="0" err="1" smtClean="0"/>
              <a:t>en.wikipedia.org</a:t>
            </a:r>
            <a:r>
              <a:rPr lang="en-US" altLang="zh-TW" b="1" dirty="0" smtClean="0"/>
              <a:t>/wiki/</a:t>
            </a:r>
            <a:r>
              <a:rPr lang="en-US" altLang="zh-TW" b="1" dirty="0" err="1" smtClean="0"/>
              <a:t>Comparison_of_JavaScript_frameworks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本課程不教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TW" b="1" dirty="0" smtClean="0"/>
              <a:t>framework </a:t>
            </a:r>
            <a:r>
              <a:rPr lang="zh-TW" altLang="en-US" b="1" dirty="0" smtClean="0"/>
              <a:t>是基於 </a:t>
            </a:r>
            <a:r>
              <a:rPr lang="en-US" altLang="zh-TW" b="1" dirty="0" err="1" smtClean="0"/>
              <a:t>JS</a:t>
            </a:r>
            <a:r>
              <a:rPr lang="zh-TW" altLang="en-US" b="1" dirty="0" smtClean="0"/>
              <a:t> 基礎</a:t>
            </a:r>
            <a:r>
              <a:rPr lang="zh-TW" altLang="en-US" b="1" dirty="0" smtClean="0"/>
              <a:t>語法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  <a:defRPr/>
            </a:pPr>
            <a:r>
              <a:rPr lang="zh-TW" altLang="en-US" b="1" dirty="0"/>
              <a:t>套件</a:t>
            </a:r>
            <a:r>
              <a:rPr lang="zh-TW" altLang="en-US" b="1" dirty="0" smtClean="0"/>
              <a:t>做得到，</a:t>
            </a:r>
            <a:r>
              <a:rPr lang="en-US" altLang="zh-TW" b="1" dirty="0" err="1"/>
              <a:t>JS</a:t>
            </a:r>
            <a:r>
              <a:rPr lang="en-US" altLang="zh-TW" b="1" dirty="0"/>
              <a:t> </a:t>
            </a:r>
            <a:r>
              <a:rPr lang="zh-TW" altLang="en-US" b="1" dirty="0"/>
              <a:t>基礎</a:t>
            </a:r>
            <a:r>
              <a:rPr lang="zh-TW" altLang="en-US" b="1" dirty="0" smtClean="0"/>
              <a:t>語法一定做得到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dirty="0" smtClean="0"/>
              <a:t>各種</a:t>
            </a:r>
            <a:r>
              <a:rPr lang="en-US" altLang="zh-TW" b="1" dirty="0"/>
              <a:t>framework </a:t>
            </a:r>
            <a:r>
              <a:rPr lang="zh-TW" altLang="en-US" b="1" dirty="0" smtClean="0"/>
              <a:t> 風格不一，且變化快速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容易搞混</a:t>
            </a:r>
            <a:r>
              <a:rPr lang="en-US" altLang="zh-TW" b="1" dirty="0" smtClean="0"/>
              <a:t>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dirty="0" smtClean="0"/>
              <a:t>不易偵錯、版本衝突等問題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dirty="0" smtClean="0"/>
              <a:t> </a:t>
            </a:r>
            <a:endParaRPr lang="zh-TW" altLang="en-US" b="1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8E4A3-FDF7-4AEF-95CD-24D95FE783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53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程式入門 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花時間與心神去摸索與設計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逐漸熟悉整個過程，程式語法及邏輯，與你的思考想像結合。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發揮創意與能力。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</a:rPr>
              <a:t>從什麼都不會做，到發揮創意，創造自己的網路世界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pPr lvl="1"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8759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49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參考資料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W3school:</a:t>
            </a:r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www.w3schools.com/js/default.asp</a:t>
            </a: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r>
              <a:rPr lang="en-US" altLang="zh-TW" dirty="0" smtClean="0"/>
              <a:t>JavaScript:</a:t>
            </a:r>
            <a:r>
              <a:rPr lang="zh-TW" altLang="en-US" dirty="0" smtClean="0">
                <a:hlinkClick r:id="rId3"/>
              </a:rPr>
              <a:t> </a:t>
            </a:r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taiwantc.com/js/js_tut_intro.htm</a:t>
            </a: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r>
              <a:rPr lang="zh-TW" altLang="en-US" dirty="0"/>
              <a:t>伍新華電腦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:</a:t>
            </a:r>
            <a:r>
              <a:rPr lang="en-US" altLang="zh-TW" sz="2000" u="sng" dirty="0">
                <a:hlinkClick r:id="rId4"/>
              </a:rPr>
              <a:t>http://</a:t>
            </a:r>
            <a:r>
              <a:rPr lang="en-US" altLang="zh-TW" sz="2000" u="sng" dirty="0" smtClean="0">
                <a:hlinkClick r:id="rId4"/>
              </a:rPr>
              <a:t>www.takka.com.hk/jstutor/jsindex.htm</a:t>
            </a:r>
            <a:endParaRPr lang="en-US" altLang="zh-TW" sz="2000" u="sng" dirty="0" smtClean="0"/>
          </a:p>
          <a:p>
            <a:pPr>
              <a:defRPr/>
            </a:pPr>
            <a:endParaRPr lang="en-US" altLang="zh-TW" sz="2000" u="sng" dirty="0"/>
          </a:p>
          <a:p>
            <a:pPr>
              <a:defRPr/>
            </a:pPr>
            <a:r>
              <a:rPr lang="en-US" altLang="zh-TW" dirty="0"/>
              <a:t>MDN: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hlinkClick r:id="rId5"/>
              </a:rPr>
              <a:t>https</a:t>
            </a:r>
            <a:r>
              <a:rPr lang="en-US" altLang="zh-TW" sz="2000" dirty="0">
                <a:hlinkClick r:id="rId5"/>
              </a:rPr>
              <a:t>://</a:t>
            </a:r>
            <a:r>
              <a:rPr lang="en-US" altLang="zh-TW" sz="2000" dirty="0" smtClean="0">
                <a:hlinkClick r:id="rId5"/>
              </a:rPr>
              <a:t>developer.mozilla.org/zh-TW/docs/Web/JavaScript</a:t>
            </a:r>
            <a:endParaRPr lang="en-US" altLang="zh-TW" sz="2000" dirty="0" smtClean="0"/>
          </a:p>
          <a:p>
            <a:pPr>
              <a:defRPr/>
            </a:pPr>
            <a:endParaRPr lang="en-US" altLang="zh-TW" sz="2000" dirty="0"/>
          </a:p>
          <a:p>
            <a:pPr>
              <a:defRPr/>
            </a:pPr>
            <a:r>
              <a:rPr lang="en-US" altLang="zh-TW" dirty="0"/>
              <a:t>JavaScript Note: </a:t>
            </a:r>
            <a:r>
              <a:rPr lang="en-US" altLang="zh-TW" sz="2000" dirty="0">
                <a:hlinkClick r:id="rId6"/>
              </a:rPr>
              <a:t>http://</a:t>
            </a:r>
            <a:r>
              <a:rPr lang="en-US" altLang="zh-TW" sz="2000" dirty="0" smtClean="0">
                <a:hlinkClick r:id="rId6"/>
              </a:rPr>
              <a:t>irw.ncut.edu.tw/peterju/jscript.html#diff</a:t>
            </a: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>
              <a:defRPr/>
            </a:pPr>
            <a:endParaRPr lang="en-US" altLang="zh-TW" sz="2000" dirty="0" smtClean="0"/>
          </a:p>
          <a:p>
            <a:pPr marL="0" indent="0">
              <a:buFont typeface="Arial" charset="0"/>
              <a:buNone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02419-3952-4CB8-84D9-889641292B4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什麼是</a:t>
            </a:r>
            <a:r>
              <a:rPr lang="en-US" altLang="zh-TW" smtClean="0"/>
              <a:t>JavaScript?</a:t>
            </a: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720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JavaScript</a:t>
            </a:r>
            <a:r>
              <a:rPr lang="zh-TW" altLang="en-US" dirty="0" smtClean="0"/>
              <a:t>是一種程式語言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可以被嵌入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的文件之中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在瀏覽器中執行</a:t>
            </a:r>
            <a:endParaRPr lang="en-US" altLang="zh-TW" dirty="0" smtClean="0"/>
          </a:p>
          <a:p>
            <a:pPr lvl="2" eaLnBrk="1" hangingPunct="1"/>
            <a:r>
              <a:rPr lang="zh-TW" altLang="en-US" b="1" dirty="0" smtClean="0">
                <a:solidFill>
                  <a:srgbClr val="FF0000"/>
                </a:solidFill>
              </a:rPr>
              <a:t>處理前端資料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3" eaLnBrk="1" hangingPunct="1"/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XML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en-US" altLang="zh-TW" b="1" dirty="0" smtClean="0">
                <a:solidFill>
                  <a:srgbClr val="FF0000"/>
                </a:solidFill>
              </a:rPr>
              <a:t>...</a:t>
            </a:r>
          </a:p>
          <a:p>
            <a:pPr lvl="2" eaLnBrk="1" hangingPunct="1"/>
            <a:r>
              <a:rPr lang="en-US" altLang="zh-TW" b="1" dirty="0" smtClean="0">
                <a:solidFill>
                  <a:srgbClr val="FF0000"/>
                </a:solidFill>
              </a:rPr>
              <a:t>HTTP</a:t>
            </a:r>
            <a:r>
              <a:rPr lang="zh-TW" altLang="en-US" b="1" dirty="0" smtClean="0">
                <a:solidFill>
                  <a:srgbClr val="FF0000"/>
                </a:solidFill>
              </a:rPr>
              <a:t> 與後端程式互動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TW" altLang="en-US" b="1" dirty="0" smtClean="0">
                <a:solidFill>
                  <a:srgbClr val="FF0000"/>
                </a:solidFill>
              </a:rPr>
              <a:t>改變 </a:t>
            </a:r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 網頁內容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5613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9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sz="49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如何運作</a:t>
            </a:r>
            <a:r>
              <a:rPr lang="en-US" altLang="zh-TW" sz="49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4100" name="內容版面配置區 4"/>
          <p:cNvSpPr>
            <a:spLocks noGrp="1"/>
          </p:cNvSpPr>
          <p:nvPr>
            <p:ph idx="1"/>
          </p:nvPr>
        </p:nvSpPr>
        <p:spPr>
          <a:xfrm>
            <a:off x="454025" y="1419225"/>
            <a:ext cx="8229600" cy="4525963"/>
          </a:xfrm>
        </p:spPr>
        <p:txBody>
          <a:bodyPr/>
          <a:lstStyle/>
          <a:p>
            <a:pPr marL="0" lvl="1" indent="0">
              <a:buFont typeface="Arial" charset="0"/>
              <a:buNone/>
            </a:pPr>
            <a:r>
              <a:rPr lang="zh-TW" altLang="en-US" smtClean="0"/>
              <a:t>瀏覽器端</a:t>
            </a:r>
            <a:r>
              <a:rPr lang="en-US" altLang="zh-TW" smtClean="0"/>
              <a:t>:</a:t>
            </a:r>
          </a:p>
          <a:p>
            <a:pPr marL="0" indent="0">
              <a:buFont typeface="Arial" charset="0"/>
              <a:buNone/>
            </a:pPr>
            <a:r>
              <a:rPr lang="en-US" altLang="zh-TW" b="1" smtClean="0"/>
              <a:t>	</a:t>
            </a:r>
            <a:endParaRPr lang="zh-TW" altLang="en-US" b="1" smtClean="0"/>
          </a:p>
        </p:txBody>
      </p:sp>
      <p:pic>
        <p:nvPicPr>
          <p:cNvPr id="4101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12888"/>
            <a:ext cx="8715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58DF0-94A3-47E7-B078-1AC1A24843F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4103" name="Line 4"/>
          <p:cNvSpPr>
            <a:spLocks noChangeShapeType="1"/>
          </p:cNvSpPr>
          <p:nvPr/>
        </p:nvSpPr>
        <p:spPr bwMode="auto">
          <a:xfrm flipV="1">
            <a:off x="2292350" y="2687638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2559050" y="2106613"/>
            <a:ext cx="2743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 b="1">
                <a:latin typeface="標楷體" pitchFamily="65" charset="-120"/>
                <a:ea typeface="標楷體" pitchFamily="65" charset="-120"/>
              </a:rPr>
              <a:t>(http://website/Exp0.htm)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5159375" y="3519488"/>
            <a:ext cx="447675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 flipH="1" flipV="1">
            <a:off x="2206625" y="3916363"/>
            <a:ext cx="1008063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3719513" y="3484563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response</a:t>
            </a:r>
            <a:endParaRPr lang="en-US" altLang="zh-TW" sz="14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801813" y="3740150"/>
            <a:ext cx="642937" cy="210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2122488" y="5578475"/>
            <a:ext cx="1752600" cy="992188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1800">
                <a:latin typeface="Tahoma" pitchFamily="34" charset="0"/>
              </a:rPr>
              <a:t>數字</a:t>
            </a:r>
            <a:r>
              <a:rPr lang="en-US" altLang="zh-TW" sz="1800">
                <a:latin typeface="Tahoma" pitchFamily="34" charset="0"/>
              </a:rPr>
              <a:t>: 1</a:t>
            </a:r>
            <a:br>
              <a:rPr lang="en-US" altLang="zh-TW" sz="1800">
                <a:latin typeface="Tahoma" pitchFamily="34" charset="0"/>
              </a:rPr>
            </a:br>
            <a:r>
              <a:rPr lang="zh-TW" altLang="en-US" sz="1800">
                <a:latin typeface="Tahoma" pitchFamily="34" charset="0"/>
              </a:rPr>
              <a:t>數字</a:t>
            </a:r>
            <a:r>
              <a:rPr lang="en-US" altLang="zh-TW" sz="1800">
                <a:latin typeface="Tahoma" pitchFamily="34" charset="0"/>
              </a:rPr>
              <a:t>: 2</a:t>
            </a:r>
            <a:br>
              <a:rPr lang="en-US" altLang="zh-TW" sz="1800">
                <a:latin typeface="Tahoma" pitchFamily="34" charset="0"/>
              </a:rPr>
            </a:br>
            <a:r>
              <a:rPr lang="zh-TW" altLang="en-US" sz="1800">
                <a:latin typeface="Tahoma" pitchFamily="34" charset="0"/>
              </a:rPr>
              <a:t>數字</a:t>
            </a:r>
            <a:r>
              <a:rPr lang="en-US" altLang="zh-TW" sz="1800">
                <a:latin typeface="Tahoma" pitchFamily="34" charset="0"/>
              </a:rPr>
              <a:t>: 3 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110" name="Line 5"/>
          <p:cNvSpPr>
            <a:spLocks noChangeShapeType="1"/>
          </p:cNvSpPr>
          <p:nvPr/>
        </p:nvSpPr>
        <p:spPr bwMode="auto">
          <a:xfrm flipV="1">
            <a:off x="4325938" y="1720850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82550" y="479425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357938" y="3284538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HTTP 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  <p:sp>
        <p:nvSpPr>
          <p:cNvPr id="4113" name="Text Box 10"/>
          <p:cNvSpPr txBox="1">
            <a:spLocks noChangeArrowheads="1"/>
          </p:cNvSpPr>
          <p:nvPr/>
        </p:nvSpPr>
        <p:spPr bwMode="auto">
          <a:xfrm>
            <a:off x="3292475" y="3946525"/>
            <a:ext cx="2881313" cy="147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&lt;html&gt; &lt;head&gt;&lt;/head&gt;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&lt;body&gt;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&lt;script language="JavaScript"&gt;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for (i = 1; i &lt;= 3; i++)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    document.write("</a:t>
            </a:r>
            <a:r>
              <a:rPr lang="zh-TW" altLang="en-US" sz="1200">
                <a:latin typeface="Tahoma" pitchFamily="34" charset="0"/>
              </a:rPr>
              <a:t>數字</a:t>
            </a:r>
            <a:r>
              <a:rPr lang="en-US" altLang="zh-TW" sz="1200">
                <a:latin typeface="Tahoma" pitchFamily="34" charset="0"/>
              </a:rPr>
              <a:t>: " + i + "&lt;br&gt;");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&lt;/script&gt;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&lt;/body&gt;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Tahoma" pitchFamily="34" charset="0"/>
              </a:rPr>
              <a:t>&lt;/html&gt;</a:t>
            </a:r>
          </a:p>
        </p:txBody>
      </p:sp>
      <p:sp>
        <p:nvSpPr>
          <p:cNvPr id="4114" name="Text Box 7"/>
          <p:cNvSpPr txBox="1">
            <a:spLocks noChangeArrowheads="1"/>
          </p:cNvSpPr>
          <p:nvPr/>
        </p:nvSpPr>
        <p:spPr bwMode="auto">
          <a:xfrm>
            <a:off x="6357938" y="15128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可以做什麼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b="1" smtClean="0"/>
              <a:t>新增網頁內容</a:t>
            </a:r>
            <a:endParaRPr lang="en-US" altLang="zh-TW" b="1" smtClean="0"/>
          </a:p>
          <a:p>
            <a:pPr>
              <a:buFont typeface="Wingdings" pitchFamily="2" charset="2"/>
              <a:buChar char="Ø"/>
            </a:pPr>
            <a:r>
              <a:rPr lang="en-US" altLang="zh-TW" b="1" smtClean="0"/>
              <a:t>Document.write()</a:t>
            </a:r>
            <a:r>
              <a:rPr lang="zh-TW" altLang="en-US" b="1" smtClean="0"/>
              <a:t> 方法 </a:t>
            </a:r>
            <a:r>
              <a:rPr lang="en-US" altLang="zh-TW" b="1" smtClean="0">
                <a:hlinkClick r:id="rId2"/>
              </a:rPr>
              <a:t>https://www.w3schools.com/jsref/met_doc_write.asp</a:t>
            </a:r>
            <a:endParaRPr lang="en-US" altLang="zh-TW" b="1" smtClean="0"/>
          </a:p>
          <a:p>
            <a:pPr>
              <a:buFont typeface="Wingdings" pitchFamily="2" charset="2"/>
              <a:buChar char="Ø"/>
            </a:pPr>
            <a:endParaRPr lang="en-US" altLang="zh-TW" b="1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EF8F6-55A1-43CE-9F3B-EDB17BF3126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可以做什麼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改變</a:t>
            </a:r>
            <a:r>
              <a:rPr lang="en-US" altLang="zh-TW" b="1" dirty="0"/>
              <a:t>html</a:t>
            </a:r>
            <a:r>
              <a:rPr lang="zh-TW" altLang="en-US" b="1" dirty="0" smtClean="0"/>
              <a:t>的物件的屬性</a:t>
            </a:r>
            <a:endParaRPr lang="en-US" altLang="zh-TW" b="1" dirty="0" smtClean="0"/>
          </a:p>
          <a:p>
            <a:pPr marL="0" indent="0">
              <a:buFont typeface="Arial" charset="0"/>
              <a:buNone/>
              <a:defRPr/>
            </a:pPr>
            <a:endParaRPr lang="zh-TW" alt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22500"/>
            <a:ext cx="57594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22500"/>
            <a:ext cx="57594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CC83B-BBA7-4259-A08C-E8D31B5356F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可以做什麼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b="1" smtClean="0"/>
              <a:t>可以驗證輸入的資料 </a:t>
            </a:r>
            <a:r>
              <a:rPr lang="en-US" altLang="zh-TW" b="1" smtClean="0"/>
              <a:t>e.g.</a:t>
            </a:r>
            <a:r>
              <a:rPr lang="zh-TW" altLang="en-US" b="1" smtClean="0"/>
              <a:t>驗證生日格式</a:t>
            </a:r>
            <a:endParaRPr lang="en-US" altLang="zh-TW" b="1" smtClean="0"/>
          </a:p>
          <a:p>
            <a:pPr>
              <a:buFont typeface="Wingdings" pitchFamily="2" charset="2"/>
              <a:buChar char="Ø"/>
            </a:pPr>
            <a:endParaRPr lang="zh-TW" altLang="en-US" b="1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33600"/>
            <a:ext cx="6022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33600"/>
            <a:ext cx="59737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133600"/>
            <a:ext cx="603885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132013"/>
            <a:ext cx="60420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6CAA3-84FF-491A-AFB3-349BD22A1AC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可以做什麼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動畫 </a:t>
            </a:r>
            <a:r>
              <a:rPr lang="en-US" altLang="zh-TW" b="1" dirty="0" smtClean="0"/>
              <a:t>animation </a:t>
            </a:r>
            <a:r>
              <a:rPr lang="zh-TW" altLang="en-US" b="1" dirty="0" smtClean="0"/>
              <a:t>與遊戲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dirty="0" smtClean="0"/>
              <a:t> </a:t>
            </a:r>
            <a:r>
              <a:rPr lang="en-US" altLang="zh-TW" b="1" dirty="0" smtClean="0"/>
              <a:t>https</a:t>
            </a:r>
            <a:r>
              <a:rPr lang="en-US" altLang="zh-TW" b="1" dirty="0"/>
              <a:t>://www.w3schools.com/js/tryit.asp?filename=tryjs_dom_animate_3</a:t>
            </a:r>
            <a:endParaRPr lang="zh-TW" altLang="en-US" b="1" dirty="0"/>
          </a:p>
          <a:p>
            <a:pPr marL="0" indent="0">
              <a:buFont typeface="Arial" charset="0"/>
              <a:buNone/>
              <a:defRPr/>
            </a:pPr>
            <a:r>
              <a:rPr lang="en-US" altLang="zh-TW" b="1" dirty="0" smtClean="0"/>
              <a:t>	</a:t>
            </a:r>
            <a:endParaRPr lang="en-US" altLang="zh-TW" b="1" dirty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/>
              <a:t>瀏覽器端暫</a:t>
            </a:r>
            <a:r>
              <a:rPr lang="zh-TW" altLang="en-US" b="1" dirty="0" smtClean="0"/>
              <a:t>存及處理資料</a:t>
            </a:r>
            <a:endParaRPr lang="zh-TW" altLang="en-US" b="1" dirty="0"/>
          </a:p>
          <a:p>
            <a:pPr marL="0" indent="0">
              <a:buFont typeface="Arial" charset="0"/>
              <a:buNone/>
              <a:defRPr/>
            </a:pPr>
            <a:r>
              <a:rPr lang="en-US" altLang="zh-TW" b="1" dirty="0" smtClean="0"/>
              <a:t>	</a:t>
            </a:r>
            <a:r>
              <a:rPr lang="zh-TW" altLang="en-US" b="1" dirty="0" smtClean="0"/>
              <a:t>例</a:t>
            </a:r>
            <a:r>
              <a:rPr lang="en-US" altLang="zh-TW" b="1" dirty="0" smtClean="0"/>
              <a:t>: </a:t>
            </a:r>
            <a:r>
              <a:rPr lang="zh-TW" altLang="en-US" b="1" dirty="0"/>
              <a:t>帳密、填單資料、購物資料暫存</a:t>
            </a:r>
          </a:p>
          <a:p>
            <a:pPr>
              <a:buFont typeface="Wingdings" pitchFamily="2" charset="2"/>
              <a:buChar char="Ø"/>
              <a:defRPr/>
            </a:pPr>
            <a:endParaRPr lang="zh-TW" altLang="en-US" b="1" dirty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dirty="0" smtClean="0"/>
              <a:t>啟動 </a:t>
            </a:r>
            <a:r>
              <a:rPr lang="en-US" altLang="zh-TW" b="1" dirty="0" smtClean="0"/>
              <a:t>HTTP</a:t>
            </a:r>
            <a:r>
              <a:rPr lang="zh-TW" altLang="en-US" b="1" dirty="0" smtClean="0"/>
              <a:t>，向  </a:t>
            </a:r>
            <a:r>
              <a:rPr lang="en-US" altLang="zh-TW" b="1" dirty="0"/>
              <a:t>web server </a:t>
            </a:r>
            <a:r>
              <a:rPr lang="zh-TW" altLang="en-US" b="1" dirty="0"/>
              <a:t>傳送或接收資料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b="1" dirty="0" smtClean="0"/>
              <a:t>	</a:t>
            </a:r>
            <a:r>
              <a:rPr lang="zh-TW" altLang="en-US" b="1" dirty="0" smtClean="0"/>
              <a:t>例</a:t>
            </a:r>
            <a:r>
              <a:rPr lang="en-US" altLang="zh-TW" b="1" dirty="0" smtClean="0"/>
              <a:t>: </a:t>
            </a:r>
            <a:r>
              <a:rPr lang="en-US" altLang="zh-TW" b="1" dirty="0"/>
              <a:t>Google search</a:t>
            </a:r>
          </a:p>
          <a:p>
            <a:pPr>
              <a:buFont typeface="Wingdings" pitchFamily="2" charset="2"/>
              <a:buChar char="Ø"/>
              <a:defRPr/>
            </a:pPr>
            <a:endParaRPr lang="zh-TW" altLang="en-US" b="1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8E4A3-FDF7-4AEF-95CD-24D95FE783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</a:t>
            </a:r>
            <a:r>
              <a:rPr lang="zh-TW" altLang="en-US" dirty="0"/>
              <a:t>語法</a:t>
            </a:r>
            <a:r>
              <a:rPr lang="zh-TW" altLang="en-US" dirty="0" smtClean="0"/>
              <a:t>入門 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變數定義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a[100];</a:t>
            </a:r>
          </a:p>
          <a:p>
            <a:pPr eaLnBrk="1" hangingPunct="1"/>
            <a:r>
              <a:rPr lang="zh-TW" altLang="en-US" dirty="0"/>
              <a:t>條件</a:t>
            </a:r>
            <a:r>
              <a:rPr lang="zh-TW" altLang="en-US" dirty="0" smtClean="0"/>
              <a:t>判斷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if(a&gt;b) {} else{}</a:t>
            </a:r>
          </a:p>
          <a:p>
            <a:pPr eaLnBrk="1" hangingPunct="1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for, while loop</a:t>
            </a:r>
          </a:p>
          <a:p>
            <a:pPr eaLnBrk="1" hangingPunct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function(</a:t>
            </a:r>
            <a:r>
              <a:rPr lang="en-US" altLang="zh-TW" dirty="0" err="1" smtClean="0"/>
              <a:t>para1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para2</a:t>
            </a:r>
            <a:r>
              <a:rPr lang="en-US" altLang="zh-TW" dirty="0" smtClean="0"/>
              <a:t>) {}</a:t>
            </a:r>
          </a:p>
          <a:p>
            <a:pPr eaLnBrk="1" hangingPunct="1"/>
            <a:r>
              <a:rPr lang="zh-TW" altLang="en-US" dirty="0"/>
              <a:t>語法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C,C</a:t>
            </a:r>
            <a:r>
              <a:rPr lang="en-US" altLang="zh-TW" dirty="0" smtClean="0"/>
              <a:t>#, Java </a:t>
            </a:r>
            <a:r>
              <a:rPr lang="zh-TW" altLang="en-US" dirty="0" smtClean="0"/>
              <a:t>類似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學過</a:t>
            </a:r>
            <a:r>
              <a:rPr lang="zh-TW" altLang="en-US" dirty="0" smtClean="0"/>
              <a:t>一種，其他語言大概看得懂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0070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</a:t>
            </a:r>
            <a:r>
              <a:rPr lang="zh-TW" altLang="en-US" dirty="0"/>
              <a:t>語法</a:t>
            </a:r>
            <a:r>
              <a:rPr lang="zh-TW" altLang="en-US" dirty="0" smtClean="0"/>
              <a:t>入門 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瀏覽書籍或網路說明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學習簡單語法與基本邏輯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照著打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依據書籍、網路、教學步驟輸入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遇到不了解的語法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dirty="0" smtClean="0"/>
              <a:t>基礎語法可參考書籍或教學網站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Google </a:t>
            </a:r>
            <a:r>
              <a:rPr lang="zh-TW" altLang="en-US" dirty="0" smtClean="0"/>
              <a:t>一下</a:t>
            </a:r>
          </a:p>
          <a:p>
            <a:pPr lvl="1" eaLnBrk="1" hangingPunct="1"/>
            <a:r>
              <a:rPr lang="zh-TW" altLang="en-US" dirty="0" smtClean="0"/>
              <a:t>試著改看看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進一步了解熟悉</a:t>
            </a:r>
            <a:r>
              <a:rPr lang="en-US" altLang="zh-TW" dirty="0" smtClean="0"/>
              <a:t>)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481</Words>
  <Application>Microsoft Office PowerPoint</Application>
  <PresentationFormat>如螢幕大小 (4:3)</PresentationFormat>
  <Paragraphs>115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JavaScript 介紹</vt:lpstr>
      <vt:lpstr>什麼是JavaScript?</vt:lpstr>
      <vt:lpstr>JavaScript如何運作?</vt:lpstr>
      <vt:lpstr>JavaScript可以做什麼?</vt:lpstr>
      <vt:lpstr>JavaScript可以做什麼?</vt:lpstr>
      <vt:lpstr>JavaScript可以做什麼?</vt:lpstr>
      <vt:lpstr>JavaScript可以做什麼?</vt:lpstr>
      <vt:lpstr>JS 程式語法入門 </vt:lpstr>
      <vt:lpstr>JS 程式語法入門 </vt:lpstr>
      <vt:lpstr>JavaScript 基礎概念</vt:lpstr>
      <vt:lpstr>JavaScript frameworkS</vt:lpstr>
      <vt:lpstr>程式入門 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79</cp:revision>
  <dcterms:created xsi:type="dcterms:W3CDTF">2010-03-16T03:27:59Z</dcterms:created>
  <dcterms:modified xsi:type="dcterms:W3CDTF">2019-03-13T07:31:05Z</dcterms:modified>
</cp:coreProperties>
</file>