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1" r:id="rId2"/>
    <p:sldId id="310" r:id="rId3"/>
    <p:sldId id="297" r:id="rId4"/>
    <p:sldId id="314" r:id="rId5"/>
    <p:sldId id="318" r:id="rId6"/>
    <p:sldId id="315" r:id="rId7"/>
    <p:sldId id="316" r:id="rId8"/>
    <p:sldId id="320" r:id="rId9"/>
    <p:sldId id="319" r:id="rId10"/>
    <p:sldId id="321" r:id="rId11"/>
    <p:sldId id="317" r:id="rId12"/>
    <p:sldId id="283" r:id="rId13"/>
    <p:sldId id="322" r:id="rId14"/>
    <p:sldId id="323" r:id="rId15"/>
    <p:sldId id="313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 autoAdjust="0"/>
    <p:restoredTop sz="9466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39663-B41A-4322-9FA5-32D776E297AB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BF85E-0DCB-4221-AC4D-A9493FAF7C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26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126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CED055F-BB38-451B-B037-AF4445F53C26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B9D5E2E-8D37-46DD-98B3-8C8BB6B36171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229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971C1C-DB6D-4369-A61A-5D9D67F6C6D9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331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877503-BB95-4396-92DA-E05AB62C7DB1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536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3F9DAF0-EB95-43E2-B727-07ABEB067C09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536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3F9DAF0-EB95-43E2-B727-07ABEB067C09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536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3F9DAF0-EB95-43E2-B727-07ABEB067C09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DE66945-6A8C-49C5-9B82-2FC2BD15D217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5C9-79AB-40FF-B23B-4ADA07998EAC}" type="datetime1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37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56CC-59C4-4A29-9700-F1B01FE0BDA6}" type="datetime1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95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94C7-993D-4438-AA6F-CBE23DFB4270}" type="datetime1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22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D2CF-1167-43D6-909A-0C28B0F59C72}" type="datetime1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18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7FD2-AB59-4151-946A-CC608882B58E}" type="datetime1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76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B12C-FF78-4F61-8FE6-616AC9AC73A7}" type="datetime1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62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68AE-CE6D-47B8-9ACB-739E99C0A9C7}" type="datetime1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32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4EAB-4D85-41E6-9F62-245800E68770}" type="datetime1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64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9E1E-774D-4EAC-9D99-BE8865244E73}" type="datetime1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36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2D0A-CEA4-40AB-A293-7F7490CFFD26}" type="datetime1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82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EC37-E449-4919-BB29-FECB6FC261E4}" type="datetime1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7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3F157-DD56-4172-ACB5-7841F7A4BD76}" type="datetime1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01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jsref_obj_array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348880"/>
            <a:ext cx="7498080" cy="1143000"/>
          </a:xfrm>
        </p:spPr>
        <p:txBody>
          <a:bodyPr/>
          <a:lstStyle/>
          <a:p>
            <a:r>
              <a:rPr lang="en-US" altLang="zh-TW" dirty="0" smtClean="0"/>
              <a:t>JavaScript Array(</a:t>
            </a:r>
            <a:r>
              <a:rPr lang="zh-TW" altLang="en-US" dirty="0" smtClean="0"/>
              <a:t>陣列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4437112"/>
            <a:ext cx="7498080" cy="1811288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018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 Array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方法與屬性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171" name="內容版面配置區 4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dirty="0" err="1" smtClean="0"/>
              <a:t>JS</a:t>
            </a:r>
            <a:r>
              <a:rPr lang="zh-TW" altLang="en-US" dirty="0" smtClean="0"/>
              <a:t> </a:t>
            </a:r>
            <a:r>
              <a:rPr lang="en-US" altLang="zh-TW" dirty="0" smtClean="0"/>
              <a:t>array methods and properties </a:t>
            </a:r>
            <a:r>
              <a:rPr lang="zh-TW" altLang="en-US" dirty="0" smtClean="0"/>
              <a:t>參考連結</a:t>
            </a:r>
            <a:r>
              <a:rPr lang="en-US" altLang="zh-TW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www.w3schools.com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jsref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jsref_obj_array.asp</a:t>
            </a:r>
            <a:endParaRPr lang="en-US" altLang="zh-TW" dirty="0"/>
          </a:p>
          <a:p>
            <a:pPr>
              <a:buFont typeface="Wingdings" pitchFamily="2" charset="2"/>
              <a:buChar char="Ø"/>
            </a:pP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r>
              <a:rPr lang="en-US" altLang="zh-TW" dirty="0" err="1" smtClean="0"/>
              <a:t>JS</a:t>
            </a:r>
            <a:r>
              <a:rPr lang="zh-TW" altLang="en-US" dirty="0" smtClean="0"/>
              <a:t> </a:t>
            </a:r>
            <a:r>
              <a:rPr lang="en-US" altLang="zh-TW" dirty="0" smtClean="0"/>
              <a:t>array methods, example: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/>
              <a:t>push</a:t>
            </a:r>
            <a:r>
              <a:rPr lang="en-US" altLang="zh-TW" dirty="0" smtClean="0"/>
              <a:t>():</a:t>
            </a:r>
            <a:r>
              <a:rPr lang="zh-TW" altLang="en-US" dirty="0" smtClean="0"/>
              <a:t> 在陣列結尾新增資料，並回應</a:t>
            </a:r>
            <a:r>
              <a:rPr lang="en-US" altLang="zh-TW" dirty="0" smtClean="0"/>
              <a:t>( returns)</a:t>
            </a:r>
            <a:r>
              <a:rPr lang="zh-TW" altLang="en-US" dirty="0" smtClean="0"/>
              <a:t>陣列長度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pop():</a:t>
            </a:r>
            <a:r>
              <a:rPr lang="zh-TW" altLang="en-US" dirty="0" smtClean="0"/>
              <a:t>取得並刪除陣列最後一個資料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718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467544" y="260648"/>
            <a:ext cx="8229600" cy="100811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95536" y="2204864"/>
            <a:ext cx="8229600" cy="39498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Index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為陣列內某個資料的位置，注意是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由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開始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Index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最大值是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length-1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而不是</a:t>
            </a:r>
            <a:r>
              <a:rPr lang="en-US" altLang="zh-TW" sz="3200" dirty="0" smtClean="0"/>
              <a:t>length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TW" sz="3200" dirty="0" err="1" smtClean="0"/>
              <a:t>var</a:t>
            </a:r>
            <a:r>
              <a:rPr lang="en-US" altLang="zh-TW" sz="3200" dirty="0" smtClean="0"/>
              <a:t> </a:t>
            </a:r>
            <a:r>
              <a:rPr lang="en-US" altLang="zh-TW" sz="3200" dirty="0"/>
              <a:t>colors = ["Red", "Green", "Blue"];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TW" sz="3200" dirty="0"/>
              <a:t>L= </a:t>
            </a:r>
            <a:r>
              <a:rPr lang="en-US" altLang="zh-TW" sz="3200" dirty="0" err="1" smtClean="0"/>
              <a:t>colors.length</a:t>
            </a:r>
            <a:endParaRPr lang="en-US" altLang="zh-TW" sz="3200" dirty="0" smtClean="0"/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TW" sz="3200" dirty="0" smtClean="0"/>
              <a:t>alert(L);</a:t>
            </a:r>
            <a:endParaRPr lang="en-US" altLang="zh-TW" sz="3200" dirty="0"/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標題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陣列的起始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index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為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 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77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0"/>
            <a:ext cx="7498080" cy="1143000"/>
          </a:xfrm>
        </p:spPr>
        <p:txBody>
          <a:bodyPr/>
          <a:lstStyle/>
          <a:p>
            <a:pPr algn="ctr"/>
            <a:r>
              <a:rPr lang="zh-TW" altLang="en-US" dirty="0"/>
              <a:t>常見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array </a:t>
            </a:r>
            <a:r>
              <a:rPr lang="zh-TW" altLang="en-US" dirty="0" smtClean="0"/>
              <a:t>用途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052736"/>
            <a:ext cx="7498080" cy="4800600"/>
          </a:xfrm>
        </p:spPr>
        <p:txBody>
          <a:bodyPr>
            <a:normAutofit fontScale="92500" lnSpcReduction="20000"/>
          </a:bodyPr>
          <a:lstStyle/>
          <a:p>
            <a:endParaRPr lang="en-US" altLang="zh-TW" smtClean="0"/>
          </a:p>
          <a:p>
            <a:r>
              <a:rPr lang="zh-TW" altLang="en-US" smtClean="0"/>
              <a:t>用來</a:t>
            </a:r>
            <a:r>
              <a:rPr lang="zh-TW" altLang="en-US" dirty="0" smtClean="0"/>
              <a:t>儲存一組多個資料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如組員姓名、診間病患、同學成績</a:t>
            </a:r>
            <a:r>
              <a:rPr lang="en-US" altLang="zh-TW" dirty="0" smtClean="0"/>
              <a:t>...</a:t>
            </a:r>
          </a:p>
          <a:p>
            <a:r>
              <a:rPr lang="zh-TW" altLang="en-US" dirty="0"/>
              <a:t>應用情境</a:t>
            </a:r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form </a:t>
            </a:r>
            <a:r>
              <a:rPr lang="zh-TW" altLang="en-US" dirty="0" smtClean="0"/>
              <a:t>上傳訂單、報名等資訊</a:t>
            </a:r>
            <a:endParaRPr lang="en-US" altLang="zh-TW" dirty="0" smtClean="0"/>
          </a:p>
          <a:p>
            <a:pPr lvl="1"/>
            <a:r>
              <a:rPr lang="zh-TW" altLang="en-US" dirty="0"/>
              <a:t>訂單或報名</a:t>
            </a:r>
            <a:r>
              <a:rPr lang="zh-TW" altLang="en-US" dirty="0" smtClean="0"/>
              <a:t>資料處理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get </a:t>
            </a:r>
            <a:r>
              <a:rPr lang="zh-TW" altLang="en-US" dirty="0" smtClean="0"/>
              <a:t>取得列表結構化訊息字串</a:t>
            </a:r>
            <a:endParaRPr lang="en-US" altLang="zh-TW" dirty="0" smtClean="0"/>
          </a:p>
          <a:p>
            <a:pPr lvl="2"/>
            <a:r>
              <a:rPr lang="zh-TW" altLang="en-US" dirty="0"/>
              <a:t>將訊息</a:t>
            </a:r>
            <a:r>
              <a:rPr lang="zh-TW" altLang="en-US" dirty="0" smtClean="0"/>
              <a:t>字串轉換成 </a:t>
            </a:r>
            <a:r>
              <a:rPr lang="en-US" altLang="zh-TW" dirty="0" smtClean="0"/>
              <a:t>array</a:t>
            </a:r>
          </a:p>
          <a:p>
            <a:pPr lvl="2"/>
            <a:r>
              <a:rPr lang="zh-TW" altLang="en-US" dirty="0" smtClean="0"/>
              <a:t>網頁呈現列表資料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以表格、選單等方式呈現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點選列表某項資訊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呈現及處理選取的訂單 </a:t>
            </a:r>
            <a:r>
              <a:rPr lang="en-US" altLang="zh-TW" dirty="0" smtClean="0"/>
              <a:t>or </a:t>
            </a:r>
            <a:r>
              <a:rPr lang="zh-TW" altLang="en-US" dirty="0" smtClean="0"/>
              <a:t>報名資料</a:t>
            </a:r>
            <a:endParaRPr lang="en-US" altLang="zh-TW" dirty="0" smtClean="0"/>
          </a:p>
          <a:p>
            <a:pPr lvl="1"/>
            <a:endParaRPr lang="zh-TW" altLang="en-US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5752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498080" cy="1143000"/>
          </a:xfrm>
        </p:spPr>
        <p:txBody>
          <a:bodyPr/>
          <a:lstStyle/>
          <a:p>
            <a:pPr algn="ctr"/>
            <a:r>
              <a:rPr lang="zh-TW" altLang="en-US" dirty="0" smtClean="0"/>
              <a:t>二維及多維陣列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412776"/>
            <a:ext cx="7498080" cy="480060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二</a:t>
            </a:r>
            <a:r>
              <a:rPr lang="zh-TW" altLang="en-US" dirty="0"/>
              <a:t>維</a:t>
            </a:r>
            <a:r>
              <a:rPr lang="zh-TW" altLang="en-US" dirty="0" smtClean="0"/>
              <a:t>陣列</a:t>
            </a:r>
            <a:endParaRPr lang="en-US" altLang="zh-TW" dirty="0" smtClean="0"/>
          </a:p>
          <a:p>
            <a:pPr lvl="1"/>
            <a:r>
              <a:rPr lang="en-US" altLang="zh-TW" dirty="0" err="1"/>
              <a:t>var</a:t>
            </a:r>
            <a:r>
              <a:rPr lang="en-US" altLang="zh-TW" dirty="0"/>
              <a:t> items = [[1, 2], [3, 4], [5, 6]];</a:t>
            </a:r>
          </a:p>
          <a:p>
            <a:pPr lvl="1"/>
            <a:r>
              <a:rPr lang="en-US" altLang="zh-TW" dirty="0"/>
              <a:t>alert(items[0][0]); </a:t>
            </a:r>
            <a:r>
              <a:rPr lang="en-US" altLang="zh-TW" dirty="0" smtClean="0"/>
              <a:t>  // should be 1</a:t>
            </a:r>
            <a:endParaRPr lang="en-US" altLang="zh-TW" dirty="0"/>
          </a:p>
          <a:p>
            <a:pPr lvl="1"/>
            <a:r>
              <a:rPr lang="en-US" altLang="zh-TW" dirty="0" smtClean="0"/>
              <a:t>alert(items[1][</a:t>
            </a:r>
            <a:r>
              <a:rPr lang="en-US" altLang="zh-TW" dirty="0"/>
              <a:t>0</a:t>
            </a:r>
            <a:r>
              <a:rPr lang="en-US" altLang="zh-TW" dirty="0" smtClean="0"/>
              <a:t>]);  </a:t>
            </a:r>
            <a:r>
              <a:rPr lang="en-US" altLang="zh-TW" dirty="0"/>
              <a:t>// should be </a:t>
            </a:r>
            <a:r>
              <a:rPr lang="en-US" altLang="zh-TW" dirty="0" smtClean="0"/>
              <a:t> 3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705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498080" cy="1143000"/>
          </a:xfrm>
        </p:spPr>
        <p:txBody>
          <a:bodyPr/>
          <a:lstStyle/>
          <a:p>
            <a:pPr algn="ctr"/>
            <a:r>
              <a:rPr lang="zh-TW" altLang="en-US" dirty="0" smtClean="0"/>
              <a:t>三維陣列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412776"/>
            <a:ext cx="7498080" cy="480060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2x3x3</a:t>
            </a:r>
            <a:r>
              <a:rPr lang="zh-TW" altLang="en-US" dirty="0" smtClean="0"/>
              <a:t> 之三維陣列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lvl="1"/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/>
              <a:t>a = [</a:t>
            </a:r>
          </a:p>
          <a:p>
            <a:pPr lvl="1"/>
            <a:r>
              <a:rPr lang="en-US" altLang="zh-TW" dirty="0" smtClean="0"/>
              <a:t>[[</a:t>
            </a:r>
            <a:r>
              <a:rPr lang="en-US" altLang="zh-TW" dirty="0"/>
              <a:t>'</a:t>
            </a:r>
            <a:r>
              <a:rPr lang="en-US" altLang="zh-TW" dirty="0" err="1"/>
              <a:t>a','b','c</a:t>
            </a:r>
            <a:r>
              <a:rPr lang="en-US" altLang="zh-TW" dirty="0"/>
              <a:t>'],</a:t>
            </a:r>
          </a:p>
          <a:p>
            <a:pPr lvl="1"/>
            <a:r>
              <a:rPr lang="en-US" altLang="zh-TW" dirty="0"/>
              <a:t>['</a:t>
            </a:r>
            <a:r>
              <a:rPr lang="en-US" altLang="zh-TW" dirty="0" err="1"/>
              <a:t>d','d','f</a:t>
            </a:r>
            <a:r>
              <a:rPr lang="en-US" altLang="zh-TW" dirty="0"/>
              <a:t>'],</a:t>
            </a:r>
          </a:p>
          <a:p>
            <a:pPr lvl="1"/>
            <a:r>
              <a:rPr lang="en-US" altLang="zh-TW" dirty="0"/>
              <a:t>['g','h','</a:t>
            </a:r>
            <a:r>
              <a:rPr lang="en-US" altLang="zh-TW" dirty="0" err="1"/>
              <a:t>i</a:t>
            </a:r>
            <a:r>
              <a:rPr lang="en-US" altLang="zh-TW" dirty="0" smtClean="0"/>
              <a:t>']],</a:t>
            </a:r>
            <a:endParaRPr lang="en-US" altLang="zh-TW" dirty="0"/>
          </a:p>
          <a:p>
            <a:pPr lvl="1"/>
            <a:r>
              <a:rPr lang="en-US" altLang="zh-TW" dirty="0" smtClean="0"/>
              <a:t>[[</a:t>
            </a:r>
            <a:r>
              <a:rPr lang="en-US" altLang="zh-TW" dirty="0"/>
              <a:t>'</a:t>
            </a:r>
            <a:r>
              <a:rPr lang="en-US" altLang="zh-TW" dirty="0" err="1"/>
              <a:t>j','k','l</a:t>
            </a:r>
            <a:r>
              <a:rPr lang="en-US" altLang="zh-TW" dirty="0"/>
              <a:t>'],</a:t>
            </a:r>
          </a:p>
          <a:p>
            <a:pPr lvl="1"/>
            <a:r>
              <a:rPr lang="en-US" altLang="zh-TW" dirty="0"/>
              <a:t>['</a:t>
            </a:r>
            <a:r>
              <a:rPr lang="en-US" altLang="zh-TW" dirty="0" err="1"/>
              <a:t>m','n','o</a:t>
            </a:r>
            <a:r>
              <a:rPr lang="en-US" altLang="zh-TW" dirty="0"/>
              <a:t>'],</a:t>
            </a:r>
          </a:p>
          <a:p>
            <a:pPr lvl="1"/>
            <a:r>
              <a:rPr lang="en-US" altLang="zh-TW" dirty="0"/>
              <a:t>['</a:t>
            </a:r>
            <a:r>
              <a:rPr lang="en-US" altLang="zh-TW" dirty="0" err="1"/>
              <a:t>p','q','r</a:t>
            </a:r>
            <a:r>
              <a:rPr lang="en-US" altLang="zh-TW" dirty="0" smtClean="0"/>
              <a:t>']]]</a:t>
            </a:r>
            <a:endParaRPr lang="en-US" altLang="zh-TW" dirty="0"/>
          </a:p>
          <a:p>
            <a:pPr lvl="1"/>
            <a:r>
              <a:rPr lang="en-US" altLang="zh-TW" dirty="0" smtClean="0"/>
              <a:t>alert</a:t>
            </a:r>
            <a:r>
              <a:rPr lang="en-US" altLang="zh-TW" dirty="0"/>
              <a:t>( a[0][1][2] ); // shows 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427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zh-TW" altLang="en-US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常見範例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219" name="內容版面配置區 4"/>
          <p:cNvSpPr>
            <a:spLocks noGrp="1"/>
          </p:cNvSpPr>
          <p:nvPr>
            <p:ph idx="1"/>
          </p:nvPr>
        </p:nvSpPr>
        <p:spPr>
          <a:xfrm>
            <a:off x="468313" y="1916831"/>
            <a:ext cx="8229600" cy="439189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將資料設定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或讀入</a:t>
            </a:r>
            <a:r>
              <a:rPr lang="en-US" altLang="zh-TW" dirty="0" smtClean="0"/>
              <a:t>)</a:t>
            </a:r>
            <a:r>
              <a:rPr lang="zh-TW" altLang="en-US" dirty="0" smtClean="0"/>
              <a:t>二維陣列當中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r>
              <a:rPr lang="zh-TW" altLang="en-US" dirty="0"/>
              <a:t>使用迴</a:t>
            </a:r>
            <a:r>
              <a:rPr lang="zh-TW" altLang="en-US" dirty="0" smtClean="0"/>
              <a:t>圈、陣列、數值運算等指令，進行資料處理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例如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算總和、算平均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呈現陣列</a:t>
            </a:r>
            <a:r>
              <a:rPr lang="zh-TW" altLang="en-US" dirty="0"/>
              <a:t>內容及計算</a:t>
            </a:r>
            <a:r>
              <a:rPr lang="zh-TW" altLang="en-US" dirty="0" smtClean="0"/>
              <a:t>結果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dirty="0"/>
              <a:t>如</a:t>
            </a:r>
            <a:r>
              <a:rPr lang="zh-TW" altLang="en-US" dirty="0" smtClean="0"/>
              <a:t>套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table </a:t>
            </a:r>
            <a:r>
              <a:rPr lang="zh-TW" altLang="en-US" dirty="0" smtClean="0"/>
              <a:t>呈現結果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2178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Array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簡介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zh-TW" altLang="en-US" b="1" dirty="0" smtClean="0"/>
              <a:t>目錄</a:t>
            </a:r>
            <a:r>
              <a:rPr lang="en-US" altLang="zh-TW" b="1" dirty="0" smtClean="0"/>
              <a:t>: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altLang="zh-TW" dirty="0" err="1"/>
              <a:t>JS</a:t>
            </a:r>
            <a:r>
              <a:rPr lang="en-US" altLang="zh-TW" dirty="0"/>
              <a:t> </a:t>
            </a:r>
            <a:r>
              <a:rPr lang="en-US" altLang="zh-TW" dirty="0" smtClean="0"/>
              <a:t>array </a:t>
            </a:r>
            <a:r>
              <a:rPr lang="zh-TW" altLang="en-US" dirty="0" smtClean="0"/>
              <a:t>宣告方式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altLang="zh-TW" dirty="0" err="1" smtClean="0"/>
              <a:t>JS</a:t>
            </a:r>
            <a:r>
              <a:rPr lang="zh-TW" altLang="en-US" dirty="0" smtClean="0"/>
              <a:t> 方法與屬性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zh-TW" altLang="en-US" dirty="0" smtClean="0"/>
              <a:t>程式範例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4557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array </a:t>
            </a:r>
            <a:r>
              <a:rPr lang="zh-TW" altLang="en-US" dirty="0" smtClean="0"/>
              <a:t>簡介</a:t>
            </a: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程式語言常用的資料型態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用來儲存多個資料，範例</a:t>
            </a:r>
            <a:r>
              <a:rPr lang="en-US" altLang="zh-TW" dirty="0" smtClean="0"/>
              <a:t>: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cars = ["Saab", "Volvo", "BMW"]; 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intA</a:t>
            </a:r>
            <a:r>
              <a:rPr lang="en-US" altLang="zh-TW" dirty="0" smtClean="0"/>
              <a:t> = [1,4,7,8]; 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US" altLang="zh-TW" dirty="0" smtClean="0"/>
              <a:t>cars[1]="March";</a:t>
            </a:r>
            <a:r>
              <a:rPr lang="zh-TW" altLang="en-US" dirty="0" smtClean="0"/>
              <a:t>  </a:t>
            </a:r>
            <a:r>
              <a:rPr lang="en-US" altLang="zh-TW" dirty="0" smtClean="0"/>
              <a:t>// </a:t>
            </a:r>
            <a:r>
              <a:rPr lang="zh-TW" altLang="en-US" dirty="0" smtClean="0"/>
              <a:t>指定 </a:t>
            </a:r>
            <a:r>
              <a:rPr lang="en-US" altLang="zh-TW" dirty="0" smtClean="0"/>
              <a:t>array 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total= </a:t>
            </a:r>
            <a:r>
              <a:rPr lang="en-US" altLang="zh-TW" dirty="0" err="1" smtClean="0"/>
              <a:t>intA</a:t>
            </a:r>
            <a:r>
              <a:rPr lang="en-US" altLang="zh-TW" dirty="0" smtClean="0"/>
              <a:t>[0] + </a:t>
            </a:r>
            <a:r>
              <a:rPr lang="en-US" altLang="zh-TW" dirty="0" err="1" smtClean="0"/>
              <a:t>intA</a:t>
            </a:r>
            <a:r>
              <a:rPr lang="en-US" altLang="zh-TW" dirty="0" smtClean="0"/>
              <a:t>[1]; </a:t>
            </a:r>
          </a:p>
          <a:p>
            <a:pPr>
              <a:defRPr/>
            </a:pPr>
            <a:endParaRPr lang="en-US" altLang="zh-TW" dirty="0" smtClean="0"/>
          </a:p>
          <a:p>
            <a:pPr>
              <a:defRPr/>
            </a:pPr>
            <a:endParaRPr lang="en-US" altLang="zh-TW" dirty="0" smtClean="0"/>
          </a:p>
          <a:p>
            <a:pPr>
              <a:defRPr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1387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467544" y="260648"/>
            <a:ext cx="8229600" cy="100811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83768" y="1260049"/>
            <a:ext cx="4392488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schemeClr val="bg1"/>
                </a:solidFill>
                <a:latin typeface="Calibri" pitchFamily="34" charset="0"/>
              </a:rPr>
              <a:t>var</a:t>
            </a:r>
            <a:r>
              <a:rPr lang="en-US" altLang="zh-TW" sz="32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TW" sz="3200" dirty="0" err="1" smtClean="0">
                <a:solidFill>
                  <a:schemeClr val="bg1"/>
                </a:solidFill>
                <a:latin typeface="Calibri" pitchFamily="34" charset="0"/>
              </a:rPr>
              <a:t>arrayName</a:t>
            </a:r>
            <a:r>
              <a:rPr lang="en-US" altLang="zh-TW" sz="3200" dirty="0" smtClean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en-US" altLang="zh-TW" sz="3200" dirty="0" smtClean="0">
                <a:solidFill>
                  <a:srgbClr val="FF0000"/>
                </a:solidFill>
                <a:latin typeface="Calibri" pitchFamily="34" charset="0"/>
              </a:rPr>
              <a:t>index</a:t>
            </a:r>
            <a:r>
              <a:rPr lang="en-US" altLang="zh-TW" sz="3200" dirty="0" smtClean="0">
                <a:solidFill>
                  <a:schemeClr val="bg1"/>
                </a:solidFill>
                <a:latin typeface="Calibri" pitchFamily="34" charset="0"/>
              </a:rPr>
              <a:t>];</a:t>
            </a:r>
            <a:endParaRPr lang="zh-TW" altLang="en-US" sz="3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95536" y="2204864"/>
            <a:ext cx="8229600" cy="394989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zh-TW" altLang="en-US" sz="3200" dirty="0" smtClean="0"/>
              <a:t>例如</a:t>
            </a:r>
            <a:r>
              <a:rPr lang="en-US" altLang="zh-TW" sz="3200" dirty="0" smtClean="0"/>
              <a:t>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a[100]; //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宣告</a:t>
            </a:r>
            <a:r>
              <a:rPr lang="zh-TW" altLang="en-US" sz="3200" dirty="0"/>
              <a:t>一個</a:t>
            </a:r>
            <a:r>
              <a:rPr lang="zh-TW" altLang="en-US" sz="3200" dirty="0" smtClean="0"/>
              <a:t>長度為 </a:t>
            </a:r>
            <a:r>
              <a:rPr lang="en-US" altLang="zh-TW" sz="3200" dirty="0" smtClean="0"/>
              <a:t>100 </a:t>
            </a:r>
            <a:r>
              <a:rPr lang="zh-TW" altLang="en-US" sz="3200" dirty="0" smtClean="0"/>
              <a:t>的陣列</a:t>
            </a:r>
            <a:endParaRPr lang="en-US" altLang="zh-TW" sz="3200" dirty="0" smtClean="0"/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TW" sz="3200" dirty="0" err="1"/>
              <a:t>var</a:t>
            </a:r>
            <a:r>
              <a:rPr lang="en-US" altLang="zh-TW" sz="3200" dirty="0"/>
              <a:t> colors = ["Red", "Green", "Blue</a:t>
            </a:r>
            <a:r>
              <a:rPr lang="en-US" altLang="zh-TW" sz="3200" dirty="0" smtClean="0"/>
              <a:t>"];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// </a:t>
            </a:r>
            <a:r>
              <a:rPr lang="zh-TW" altLang="en-US" sz="3200" dirty="0" smtClean="0"/>
              <a:t>宣告並設定值</a:t>
            </a:r>
            <a:endParaRPr lang="en-US" altLang="zh-TW" sz="3200" dirty="0" smtClean="0"/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TW" sz="3200" dirty="0" err="1" smtClean="0"/>
              <a:t>var</a:t>
            </a:r>
            <a:r>
              <a:rPr lang="en-US" altLang="zh-TW" sz="3200" dirty="0" smtClean="0"/>
              <a:t> p =["</a:t>
            </a:r>
            <a:r>
              <a:rPr lang="en-US" altLang="zh-TW" sz="3200" dirty="0" err="1" smtClean="0"/>
              <a:t>abc</a:t>
            </a:r>
            <a:r>
              <a:rPr lang="en-US" altLang="zh-TW" sz="3200" dirty="0" smtClean="0"/>
              <a:t>",</a:t>
            </a:r>
            <a:r>
              <a:rPr lang="en-US" altLang="zh-TW" sz="3200" dirty="0" smtClean="0">
                <a:solidFill>
                  <a:srgbClr val="FF0000"/>
                </a:solidFill>
              </a:rPr>
              <a:t>1</a:t>
            </a:r>
            <a:r>
              <a:rPr lang="en-US" altLang="zh-TW" sz="3200" dirty="0" smtClean="0"/>
              <a:t>,"123"]; // </a:t>
            </a:r>
            <a:r>
              <a:rPr lang="zh-TW" altLang="en-US" sz="3200" dirty="0" smtClean="0"/>
              <a:t>字串及數值可混雜在陣列當中</a:t>
            </a:r>
            <a:endParaRPr lang="en-US" altLang="zh-TW" sz="3200" dirty="0" smtClean="0"/>
          </a:p>
          <a:p>
            <a:pPr marL="1280160" lvl="2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TW" sz="3200" b="1" dirty="0">
                <a:solidFill>
                  <a:srgbClr val="FF0000"/>
                </a:solidFill>
              </a:rPr>
              <a:t>array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中允許放</a:t>
            </a:r>
            <a:r>
              <a:rPr lang="zh-TW" altLang="en-US" sz="3200" b="1" dirty="0">
                <a:solidFill>
                  <a:srgbClr val="FF0000"/>
                </a:solidFill>
              </a:rPr>
              <a:t>不同型態資料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(</a:t>
            </a:r>
            <a:r>
              <a:rPr lang="en-US" altLang="zh-TW" sz="3200" b="1" dirty="0" err="1">
                <a:solidFill>
                  <a:srgbClr val="FF0000"/>
                </a:solidFill>
              </a:rPr>
              <a:t>JS</a:t>
            </a:r>
            <a:r>
              <a:rPr lang="en-US" altLang="zh-TW" sz="3200" b="1" dirty="0">
                <a:solidFill>
                  <a:srgbClr val="FF0000"/>
                </a:solidFill>
              </a:rPr>
              <a:t> </a:t>
            </a:r>
            <a:r>
              <a:rPr lang="zh-TW" altLang="en-US" sz="3200" b="1" dirty="0">
                <a:solidFill>
                  <a:srgbClr val="FF0000"/>
                </a:solidFill>
              </a:rPr>
              <a:t>專門用法</a:t>
            </a:r>
            <a:r>
              <a:rPr lang="en-US" altLang="zh-TW" sz="3200" b="1" dirty="0">
                <a:solidFill>
                  <a:srgbClr val="FF0000"/>
                </a:solidFill>
              </a:rPr>
              <a:t>)</a:t>
            </a:r>
            <a:r>
              <a:rPr lang="zh-TW" altLang="en-US" sz="3200" b="1" dirty="0">
                <a:solidFill>
                  <a:srgbClr val="FF0000"/>
                </a:solidFill>
              </a:rPr>
              <a:t>。</a:t>
            </a:r>
            <a:endParaRPr lang="en-US" altLang="zh-TW" sz="3200" b="1" dirty="0">
              <a:solidFill>
                <a:srgbClr val="FF0000"/>
              </a:solidFill>
            </a:endParaRP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標題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宣告 </a:t>
            </a:r>
            <a:r>
              <a:rPr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Array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其中一種方式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) 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457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 Array 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變數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型態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147" name="內容版面配置區 4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宣告之變數型態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colors = ["Red", "Green", "Blue"];  //string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= [1,2,3]; // integer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patient =["Jack", 40, 0];  // string and integer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b="1" dirty="0" err="1" smtClean="0">
                <a:solidFill>
                  <a:srgbClr val="FF0000"/>
                </a:solidFill>
              </a:rPr>
              <a:t>JS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zh-TW" altLang="en-US" b="1" dirty="0" smtClean="0">
                <a:solidFill>
                  <a:srgbClr val="FF0000"/>
                </a:solidFill>
              </a:rPr>
              <a:t>陣列當中可給定不同型態之變數</a:t>
            </a:r>
            <a:r>
              <a:rPr lang="en-US" altLang="zh-TW" b="1" dirty="0" smtClean="0">
                <a:solidFill>
                  <a:srgbClr val="FF0000"/>
                </a:solidFill>
              </a:rPr>
              <a:t>!</a:t>
            </a:r>
          </a:p>
          <a:p>
            <a:pPr>
              <a:buFont typeface="Wingdings" pitchFamily="2" charset="2"/>
              <a:buChar char="Ø"/>
            </a:pP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r>
              <a:rPr lang="en-US" altLang="zh-TW" dirty="0" smtClean="0"/>
              <a:t>Example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 smtClean="0"/>
              <a:t>ArrayVariableType.html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4300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 Array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宣告方式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099" name="內容版面配置區 4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TW" altLang="en-US" smtClean="0"/>
              <a:t>預先宣告</a:t>
            </a:r>
            <a:endParaRPr lang="en-US" altLang="zh-TW" smtClean="0"/>
          </a:p>
          <a:p>
            <a:pPr lvl="1">
              <a:buFont typeface="Wingdings" pitchFamily="2" charset="2"/>
              <a:buChar char="Ø"/>
            </a:pPr>
            <a:r>
              <a:rPr lang="en-US" altLang="zh-TW" smtClean="0"/>
              <a:t>var colors = ["Red", "Green", "Blue"];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mtClean="0"/>
              <a:t>var colors = new Array("Red", "Green", "Blue");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mtClean="0"/>
              <a:t>var colors = Array("Red", "Green", "Blue");</a:t>
            </a:r>
          </a:p>
          <a:p>
            <a:pPr lvl="1">
              <a:buFont typeface="Wingdings" pitchFamily="2" charset="2"/>
              <a:buChar char="Ø"/>
            </a:pPr>
            <a:endParaRPr lang="en-US" altLang="zh-TW" smtClean="0"/>
          </a:p>
          <a:p>
            <a:pPr>
              <a:buFont typeface="Wingdings" pitchFamily="2" charset="2"/>
              <a:buChar char="Ø"/>
            </a:pPr>
            <a:r>
              <a:rPr lang="en-US" altLang="zh-TW" smtClean="0"/>
              <a:t>Example: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mtClean="0"/>
              <a:t>https://www.w3schools.com/js/js_arrays.asp</a:t>
            </a:r>
          </a:p>
          <a:p>
            <a:pPr lvl="1">
              <a:buFont typeface="Wingdings" pitchFamily="2" charset="2"/>
              <a:buChar char="Ø"/>
            </a:pP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62968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 Array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宣告方式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123" name="內容版面配置區 4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TW" altLang="en-US" smtClean="0"/>
              <a:t>動態新增</a:t>
            </a:r>
            <a:endParaRPr lang="en-US" altLang="zh-TW" smtClean="0"/>
          </a:p>
          <a:p>
            <a:pPr lvl="1">
              <a:buFont typeface="Wingdings" pitchFamily="2" charset="2"/>
              <a:buChar char="Ø"/>
            </a:pPr>
            <a:r>
              <a:rPr lang="en-US" altLang="zh-TW" smtClean="0">
                <a:solidFill>
                  <a:srgbClr val="FF0000"/>
                </a:solidFill>
              </a:rPr>
              <a:t>colors = [];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mtClean="0"/>
              <a:t>colors[0]= "Red";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mtClean="0"/>
              <a:t>colors[1]="Green";</a:t>
            </a:r>
          </a:p>
          <a:p>
            <a:pPr lvl="1">
              <a:buFont typeface="Wingdings" pitchFamily="2" charset="2"/>
              <a:buChar char="Ø"/>
            </a:pPr>
            <a:endParaRPr lang="en-US" altLang="zh-TW" smtClean="0"/>
          </a:p>
          <a:p>
            <a:pPr>
              <a:buFont typeface="Wingdings" pitchFamily="2" charset="2"/>
              <a:buChar char="Ø"/>
            </a:pPr>
            <a:r>
              <a:rPr lang="en-US" altLang="zh-TW" smtClean="0"/>
              <a:t>Example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mtClean="0"/>
              <a:t>DynamicArray.html</a:t>
            </a:r>
          </a:p>
        </p:txBody>
      </p:sp>
    </p:spTree>
    <p:extLst>
      <p:ext uri="{BB962C8B-B14F-4D97-AF65-F5344CB8AC3E}">
        <p14:creationId xmlns:p14="http://schemas.microsoft.com/office/powerpoint/2010/main" val="140550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常見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的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Array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用法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171" name="內容版面配置區 4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dirty="0" err="1"/>
              <a:t>var</a:t>
            </a:r>
            <a:r>
              <a:rPr lang="en-US" altLang="zh-TW" dirty="0"/>
              <a:t> colors = ["Red", "Green", "Blue"];  //string</a:t>
            </a:r>
          </a:p>
          <a:p>
            <a:pPr>
              <a:buFont typeface="Wingdings" pitchFamily="2" charset="2"/>
              <a:buChar char="Ø"/>
            </a:pPr>
            <a:r>
              <a:rPr lang="en-US" altLang="zh-TW" dirty="0" smtClean="0"/>
              <a:t>a</a:t>
            </a:r>
            <a:r>
              <a:rPr lang="en-US" altLang="zh-TW" dirty="0"/>
              <a:t>= colors[0]; // </a:t>
            </a:r>
            <a:r>
              <a:rPr lang="zh-TW" altLang="en-US" dirty="0" smtClean="0"/>
              <a:t>取得陣列第一個值</a:t>
            </a:r>
            <a:r>
              <a:rPr lang="en-US" altLang="zh-TW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altLang="zh-TW" dirty="0" smtClean="0"/>
              <a:t>alert(a); </a:t>
            </a:r>
          </a:p>
          <a:p>
            <a:pPr>
              <a:buFont typeface="Wingdings" pitchFamily="2" charset="2"/>
              <a:buChar char="Ø"/>
            </a:pPr>
            <a:r>
              <a:rPr lang="en-US" altLang="zh-TW" dirty="0" smtClean="0"/>
              <a:t>colors[1]= "black";  //</a:t>
            </a:r>
            <a:r>
              <a:rPr lang="zh-TW" altLang="en-US" dirty="0" smtClean="0"/>
              <a:t>指定陣列第二個值為 </a:t>
            </a:r>
            <a:r>
              <a:rPr lang="en-US" altLang="zh-TW" dirty="0" smtClean="0"/>
              <a:t>black</a:t>
            </a:r>
          </a:p>
          <a:p>
            <a:pPr>
              <a:buFont typeface="Wingdings" pitchFamily="2" charset="2"/>
              <a:buChar char="Ø"/>
            </a:pPr>
            <a:r>
              <a:rPr lang="en-US" altLang="zh-TW" dirty="0"/>
              <a:t>alert(colors[1</a:t>
            </a:r>
            <a:r>
              <a:rPr lang="en-US" altLang="zh-TW" dirty="0" smtClean="0"/>
              <a:t>]);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3848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 Array 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常用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方法與屬性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171" name="內容版面配置區 4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dirty="0" err="1" smtClean="0"/>
              <a:t>JS</a:t>
            </a:r>
            <a:r>
              <a:rPr lang="zh-TW" altLang="en-US" dirty="0" smtClean="0"/>
              <a:t> </a:t>
            </a:r>
            <a:r>
              <a:rPr lang="en-US" altLang="zh-TW" dirty="0" smtClean="0"/>
              <a:t>array properties, example: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colors = ["Red", "Green", "Blue"];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Length= </a:t>
            </a:r>
            <a:r>
              <a:rPr lang="en-US" altLang="zh-TW" dirty="0" err="1" smtClean="0"/>
              <a:t>colors.length</a:t>
            </a:r>
            <a:r>
              <a:rPr lang="en-US" altLang="zh-TW" dirty="0" smtClean="0"/>
              <a:t>;  // colors </a:t>
            </a:r>
            <a:r>
              <a:rPr lang="zh-TW" altLang="en-US" dirty="0" smtClean="0"/>
              <a:t>陣列長度屬性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r>
              <a:rPr lang="en-US" altLang="zh-TW" dirty="0" err="1" smtClean="0"/>
              <a:t>JS</a:t>
            </a:r>
            <a:r>
              <a:rPr lang="zh-TW" altLang="en-US" dirty="0" smtClean="0"/>
              <a:t> </a:t>
            </a:r>
            <a:r>
              <a:rPr lang="en-US" altLang="zh-TW" dirty="0" smtClean="0"/>
              <a:t>array methods, example: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/>
              <a:t>push</a:t>
            </a:r>
            <a:r>
              <a:rPr lang="en-US" altLang="zh-TW" dirty="0" smtClean="0"/>
              <a:t>():</a:t>
            </a:r>
            <a:r>
              <a:rPr lang="zh-TW" altLang="en-US" dirty="0" smtClean="0"/>
              <a:t> 在陣列結尾新增資料，並回應</a:t>
            </a:r>
            <a:r>
              <a:rPr lang="en-US" altLang="zh-TW" dirty="0" smtClean="0"/>
              <a:t>( returns)</a:t>
            </a:r>
            <a:r>
              <a:rPr lang="zh-TW" altLang="en-US" dirty="0" smtClean="0"/>
              <a:t>陣列長度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Length=  </a:t>
            </a:r>
            <a:r>
              <a:rPr lang="en-US" altLang="zh-TW" dirty="0" err="1" smtClean="0"/>
              <a:t>colors.push</a:t>
            </a:r>
            <a:r>
              <a:rPr lang="en-US" altLang="zh-TW" dirty="0" smtClean="0"/>
              <a:t>("black" 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alert(Length);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alert(colors[Length]); </a:t>
            </a:r>
          </a:p>
        </p:txBody>
      </p:sp>
    </p:spTree>
    <p:extLst>
      <p:ext uri="{BB962C8B-B14F-4D97-AF65-F5344CB8AC3E}">
        <p14:creationId xmlns:p14="http://schemas.microsoft.com/office/powerpoint/2010/main" val="110950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3088</TotalTime>
  <Words>700</Words>
  <Application>Microsoft Office PowerPoint</Application>
  <PresentationFormat>如螢幕大小 (4:3)</PresentationFormat>
  <Paragraphs>119</Paragraphs>
  <Slides>15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JavaScript Array(陣列)</vt:lpstr>
      <vt:lpstr>JS Array 簡介</vt:lpstr>
      <vt:lpstr>array 簡介</vt:lpstr>
      <vt:lpstr> 宣告 JS Array (其中一種方式)  </vt:lpstr>
      <vt:lpstr>JS Array 變數型態</vt:lpstr>
      <vt:lpstr>JS Array 宣告方式 </vt:lpstr>
      <vt:lpstr>JS Array 宣告方式 2 </vt:lpstr>
      <vt:lpstr>常見的 Array 用法</vt:lpstr>
      <vt:lpstr>JS Array 常用方法與屬性</vt:lpstr>
      <vt:lpstr>JS Array 方法與屬性</vt:lpstr>
      <vt:lpstr> 陣列的起始 index 為 0  </vt:lpstr>
      <vt:lpstr>常見的 array 用途</vt:lpstr>
      <vt:lpstr>二維及多維陣列</vt:lpstr>
      <vt:lpstr>三維陣列</vt:lpstr>
      <vt:lpstr> 常見範例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介紹</dc:title>
  <dc:creator>AutoBVT</dc:creator>
  <cp:lastModifiedBy>User</cp:lastModifiedBy>
  <cp:revision>98</cp:revision>
  <dcterms:created xsi:type="dcterms:W3CDTF">2015-01-21T12:58:59Z</dcterms:created>
  <dcterms:modified xsi:type="dcterms:W3CDTF">2019-03-27T07:17:43Z</dcterms:modified>
</cp:coreProperties>
</file>