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7" r:id="rId2"/>
    <p:sldId id="295" r:id="rId3"/>
    <p:sldId id="296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299" r:id="rId12"/>
    <p:sldId id="300" r:id="rId13"/>
    <p:sldId id="301" r:id="rId14"/>
    <p:sldId id="302" r:id="rId15"/>
    <p:sldId id="303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2" autoAdjust="0"/>
    <p:restoredTop sz="94675" autoAdjust="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注意左邊</a:t>
            </a:r>
            <a:r>
              <a:rPr lang="en-US" altLang="zh-TW" dirty="0" smtClean="0"/>
              <a:t>age===“15”</a:t>
            </a:r>
            <a:r>
              <a:rPr lang="zh-TW" altLang="en-US" dirty="0" smtClean="0"/>
              <a:t>右邊是</a:t>
            </a:r>
            <a:r>
              <a:rPr lang="en-US" altLang="zh-TW" dirty="0" smtClean="0"/>
              <a:t>age===15</a:t>
            </a:r>
          </a:p>
          <a:p>
            <a:r>
              <a:rPr lang="zh-TW" altLang="en-US" dirty="0" smtClean="0"/>
              <a:t>右邊才是</a:t>
            </a:r>
            <a:r>
              <a:rPr lang="en-US" altLang="zh-TW" dirty="0" smtClean="0"/>
              <a:t>true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CB5EF-BE23-4894-A7B9-6F39CCB2670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zh-TW" altLang="en-US" dirty="0" smtClean="0"/>
              <a:t>條件判斷及邏輯運算子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60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邏輯運算子範例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87827" y="2400300"/>
            <a:ext cx="8229600" cy="2880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如猜數字範例</a:t>
            </a:r>
            <a:endParaRPr lang="zh-TW" altLang="en-US" b="1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67544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zh-TW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50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邏輯運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算子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logic operator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67544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zh-TW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27218"/>
              </p:ext>
            </p:extLst>
          </p:nvPr>
        </p:nvGraphicFramePr>
        <p:xfrm>
          <a:off x="400708" y="2060848"/>
          <a:ext cx="8363272" cy="30963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18456"/>
                <a:gridCol w="4501304"/>
                <a:gridCol w="2843512"/>
              </a:tblGrid>
              <a:tr h="399528">
                <a:tc>
                  <a:txBody>
                    <a:bodyPr/>
                    <a:lstStyle/>
                    <a:p>
                      <a:r>
                        <a:rPr lang="zh-TW" altLang="en-US" dirty="0"/>
                        <a:t>運算子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例子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說明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&amp;&amp;(</a:t>
                      </a:r>
                      <a:r>
                        <a:rPr lang="zh-TW" altLang="en-US" dirty="0" smtClean="0"/>
                        <a:t>且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expr1</a:t>
                      </a:r>
                      <a:r>
                        <a:rPr lang="en-US" dirty="0"/>
                        <a:t> &amp;&amp; </a:t>
                      </a:r>
                      <a:r>
                        <a:rPr lang="en-US" dirty="0" smtClean="0"/>
                        <a:t>expr2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如果 </a:t>
                      </a:r>
                      <a:r>
                        <a:rPr lang="en-US"/>
                        <a:t>expr1 </a:t>
                      </a:r>
                      <a:r>
                        <a:rPr lang="zh-TW" altLang="en-US"/>
                        <a:t>和 </a:t>
                      </a:r>
                      <a:r>
                        <a:rPr lang="en-US"/>
                        <a:t>expr2 </a:t>
                      </a:r>
                      <a:r>
                        <a:rPr lang="zh-TW" altLang="en-US"/>
                        <a:t>都是 </a:t>
                      </a:r>
                      <a:r>
                        <a:rPr lang="en-US"/>
                        <a:t>true ， </a:t>
                      </a:r>
                      <a:r>
                        <a:rPr lang="zh-TW" altLang="en-US"/>
                        <a:t>就會傳回 </a:t>
                      </a:r>
                      <a:r>
                        <a:rPr lang="en-US"/>
                        <a:t>true ， </a:t>
                      </a:r>
                      <a:r>
                        <a:rPr lang="zh-TW" altLang="en-US"/>
                        <a:t>否則傳回 </a:t>
                      </a:r>
                      <a:r>
                        <a:rPr lang="en-US"/>
                        <a:t>false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||(</a:t>
                      </a:r>
                      <a:r>
                        <a:rPr lang="zh-TW" altLang="en-US" dirty="0" smtClean="0"/>
                        <a:t>或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expr1</a:t>
                      </a:r>
                      <a:r>
                        <a:rPr lang="en-US" dirty="0"/>
                        <a:t> || </a:t>
                      </a:r>
                      <a:r>
                        <a:rPr lang="en-US" dirty="0" smtClean="0"/>
                        <a:t>expr2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 </a:t>
                      </a:r>
                      <a:r>
                        <a:rPr lang="en-US" dirty="0"/>
                        <a:t>expr1 </a:t>
                      </a:r>
                      <a:r>
                        <a:rPr lang="zh-TW" altLang="en-US" dirty="0"/>
                        <a:t>或 </a:t>
                      </a:r>
                      <a:r>
                        <a:rPr lang="en-US" dirty="0"/>
                        <a:t>expr2 </a:t>
                      </a:r>
                      <a:r>
                        <a:rPr lang="zh-TW" altLang="en-US" dirty="0"/>
                        <a:t>是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就會傳回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否則傳回 </a:t>
                      </a:r>
                      <a:r>
                        <a:rPr lang="en-US" dirty="0"/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69917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不為真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!expr1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 </a:t>
                      </a:r>
                      <a:r>
                        <a:rPr lang="en-US" dirty="0"/>
                        <a:t>expr1 </a:t>
                      </a:r>
                      <a:r>
                        <a:rPr lang="zh-TW" altLang="en-US" dirty="0"/>
                        <a:t>是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就傳回 </a:t>
                      </a:r>
                      <a:r>
                        <a:rPr lang="en-US" dirty="0"/>
                        <a:t>false， </a:t>
                      </a:r>
                      <a:r>
                        <a:rPr lang="zh-TW" altLang="en-US" dirty="0"/>
                        <a:t>否則傳回 </a:t>
                      </a:r>
                      <a:r>
                        <a:rPr lang="en-US" dirty="0"/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運算子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邏輯運算子範例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判斷字串是否相同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</a:t>
            </a:r>
            <a:r>
              <a:rPr lang="zh-TW" altLang="en-US" dirty="0"/>
              <a:t>邏輯運算子的範例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name1="</a:t>
            </a:r>
            <a:r>
              <a:rPr lang="en-US" altLang="zh-TW" dirty="0"/>
              <a:t>Leo</a:t>
            </a:r>
            <a:r>
              <a:rPr lang="en-US" altLang="zh-TW" dirty="0" smtClean="0"/>
              <a:t>",name2=“Alex</a:t>
            </a:r>
            <a:r>
              <a:rPr lang="en-US" altLang="zh-TW" dirty="0" smtClean="0"/>
              <a:t>";</a:t>
            </a:r>
            <a:endParaRPr lang="zh-TW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If(name1==name2)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");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else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不同</a:t>
            </a:r>
            <a:r>
              <a:rPr lang="en-US" altLang="zh-TW" dirty="0" smtClean="0"/>
              <a:t>”);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534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比較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運算子 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b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Comparison operators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1570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67544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zh-TW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57039"/>
              </p:ext>
            </p:extLst>
          </p:nvPr>
        </p:nvGraphicFramePr>
        <p:xfrm>
          <a:off x="264450" y="2564904"/>
          <a:ext cx="8635788" cy="339599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11206"/>
                <a:gridCol w="4488415"/>
                <a:gridCol w="2936167"/>
              </a:tblGrid>
              <a:tr h="399528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例子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說明</a:t>
                      </a: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&gt;(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大於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大於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expr2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，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&lt;(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小於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&lt; expr2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小於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expr2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!=(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不等於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不等於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expr2，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9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比較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運算子 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b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Comparison operators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1570" y="5733256"/>
            <a:ext cx="8229600" cy="4320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== </a:t>
            </a:r>
            <a:r>
              <a:rPr lang="zh-TW" altLang="en-US" dirty="0" smtClean="0"/>
              <a:t>及</a:t>
            </a:r>
            <a:r>
              <a:rPr lang="en-US" altLang="zh-TW" dirty="0" smtClean="0"/>
              <a:t> ===</a:t>
            </a:r>
            <a:r>
              <a:rPr lang="zh-TW" altLang="en-US" dirty="0" smtClean="0"/>
              <a:t> 兩種等於運算的差異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sz="1200" dirty="0" smtClean="0"/>
              <a:t>https</a:t>
            </a:r>
            <a:r>
              <a:rPr lang="en-US" altLang="zh-TW" sz="1200" dirty="0"/>
              <a:t>://</a:t>
            </a:r>
            <a:r>
              <a:rPr lang="en-US" altLang="zh-TW" sz="1200" dirty="0" err="1" smtClean="0"/>
              <a:t>developer.mozilla.org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en</a:t>
            </a:r>
            <a:r>
              <a:rPr lang="en-US" altLang="zh-TW" sz="1200" dirty="0" smtClean="0"/>
              <a:t>-US/docs/Web/JavaScript/</a:t>
            </a:r>
            <a:r>
              <a:rPr lang="en-US" altLang="zh-TW" sz="1200" dirty="0" err="1" smtClean="0"/>
              <a:t>Equality_comparisons_and_sameness#Loose_equality_using</a:t>
            </a:r>
            <a:endParaRPr lang="en-US" altLang="zh-TW" sz="1200" dirty="0" smtClean="0"/>
          </a:p>
          <a:p>
            <a:pPr marL="400050" lvl="1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67544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zh-TW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27651"/>
              </p:ext>
            </p:extLst>
          </p:nvPr>
        </p:nvGraphicFramePr>
        <p:xfrm>
          <a:off x="264450" y="1700808"/>
          <a:ext cx="8635788" cy="377578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11206"/>
                <a:gridCol w="4488415"/>
                <a:gridCol w="2936167"/>
              </a:tblGrid>
              <a:tr h="399528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例子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說明</a:t>
                      </a: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等於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 expr2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等於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expr2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小於或等於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&lt;= expr2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小於或等於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expr2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&gt;=(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大於或等於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&gt;= expr2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大於或等於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expr2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運算子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比較運算子範例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&lt;title&gt;demo&lt;/title&gt;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a=1,b=3;//</a:t>
            </a:r>
            <a:r>
              <a:rPr lang="zh-TW" altLang="en-US" dirty="0"/>
              <a:t>宣告時即賦予值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("a="+a+"&lt;</a:t>
            </a:r>
            <a:r>
              <a:rPr lang="en-US" altLang="zh-TW" dirty="0" err="1"/>
              <a:t>br</a:t>
            </a:r>
            <a:r>
              <a:rPr lang="en-US" altLang="zh-TW" dirty="0"/>
              <a:t>&gt;b="+b+"&lt;</a:t>
            </a:r>
            <a:r>
              <a:rPr lang="en-US" altLang="zh-TW" dirty="0" err="1"/>
              <a:t>br</a:t>
            </a:r>
            <a:r>
              <a:rPr lang="en-US" altLang="zh-TW" dirty="0"/>
              <a:t>&gt;");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if(a==b)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</a:t>
            </a:r>
            <a:r>
              <a:rPr lang="en-US" altLang="zh-TW" dirty="0" smtClean="0"/>
              <a:t>a=b");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else if(a&gt;b)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("a</a:t>
            </a:r>
            <a:r>
              <a:rPr lang="zh-TW" altLang="en-US" dirty="0"/>
              <a:t>＞</a:t>
            </a:r>
            <a:r>
              <a:rPr lang="en-US" altLang="zh-TW" dirty="0"/>
              <a:t>b");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else if(a&lt;b)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("a</a:t>
            </a:r>
            <a:r>
              <a:rPr lang="zh-TW" altLang="en-US" dirty="0"/>
              <a:t>＜</a:t>
            </a:r>
            <a:r>
              <a:rPr lang="en-US" altLang="zh-TW" dirty="0"/>
              <a:t>b");</a:t>
            </a:r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011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If 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條件判斷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67544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/>
              <a:t>if 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條件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式一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2400" b="1" dirty="0">
                <a:solidFill>
                  <a:srgbClr val="FF0000"/>
                </a:solidFill>
              </a:rPr>
              <a:t> </a:t>
            </a:r>
            <a:r>
              <a:rPr lang="zh-TW" altLang="en-US" sz="2400" dirty="0">
                <a:solidFill>
                  <a:srgbClr val="FF0000"/>
                </a:solidFill>
              </a:rPr>
              <a:t/>
            </a:r>
            <a:br>
              <a:rPr lang="zh-TW" altLang="en-US" sz="2400" dirty="0">
                <a:solidFill>
                  <a:srgbClr val="FF0000"/>
                </a:solidFill>
              </a:rPr>
            </a:br>
            <a:r>
              <a:rPr lang="zh-TW" altLang="en-US" sz="2400" b="1" dirty="0">
                <a:solidFill>
                  <a:srgbClr val="FF0000"/>
                </a:solidFill>
              </a:rPr>
              <a:t>    陳述句一</a:t>
            </a:r>
            <a:r>
              <a:rPr lang="en-US" altLang="zh-TW" sz="2400" b="1" dirty="0">
                <a:solidFill>
                  <a:srgbClr val="FF0000"/>
                </a:solidFill>
              </a:rPr>
              <a:t>; 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TW" sz="2400" b="1" dirty="0" smtClean="0"/>
              <a:t>else</a:t>
            </a:r>
            <a:r>
              <a:rPr lang="en-US" altLang="zh-TW" sz="2400" b="1" dirty="0"/>
              <a:t> </a:t>
            </a:r>
            <a:r>
              <a:rPr lang="en-US" altLang="zh-TW" sz="2400" b="1" dirty="0" smtClean="0"/>
              <a:t>if(</a:t>
            </a:r>
            <a:r>
              <a:rPr lang="zh-TW" altLang="en-US" sz="2400" b="1" dirty="0" smtClean="0"/>
              <a:t>條件式二</a:t>
            </a:r>
            <a:r>
              <a:rPr lang="en-US" altLang="zh-TW" sz="2400" b="1" dirty="0" smtClean="0"/>
              <a:t>)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b="1" dirty="0"/>
              <a:t>    </a:t>
            </a:r>
            <a:r>
              <a:rPr lang="zh-TW" altLang="en-US" sz="2400" b="1" dirty="0"/>
              <a:t>陳述句二</a:t>
            </a:r>
            <a:r>
              <a:rPr lang="en-US" altLang="zh-TW" sz="2400" b="1" dirty="0" smtClean="0"/>
              <a:t>;</a:t>
            </a:r>
          </a:p>
          <a:p>
            <a:pPr marL="400050" lvl="1" indent="0">
              <a:buNone/>
            </a:pPr>
            <a:r>
              <a:rPr lang="en-US" altLang="zh-TW" sz="2400" b="1" dirty="0" smtClean="0"/>
              <a:t>....</a:t>
            </a:r>
          </a:p>
          <a:p>
            <a:pPr marL="800100" lvl="2" indent="0">
              <a:buNone/>
            </a:pPr>
            <a:r>
              <a:rPr lang="en-US" altLang="zh-TW" b="1" dirty="0" smtClean="0"/>
              <a:t>else </a:t>
            </a:r>
            <a:r>
              <a:rPr lang="en-US" altLang="zh-TW" b="1" dirty="0" smtClean="0"/>
              <a:t>if(</a:t>
            </a:r>
            <a:r>
              <a:rPr lang="zh-TW" altLang="en-US" b="1" dirty="0" smtClean="0"/>
              <a:t>條件式</a:t>
            </a:r>
            <a:r>
              <a:rPr lang="en-US" altLang="zh-TW" b="1" dirty="0" smtClean="0"/>
              <a:t>n)</a:t>
            </a:r>
          </a:p>
          <a:p>
            <a:pPr marL="800100" lvl="2" indent="0">
              <a:buNone/>
            </a:pPr>
            <a:r>
              <a:rPr lang="zh-TW" altLang="en-US" b="1" dirty="0" smtClean="0"/>
              <a:t>    陳述句</a:t>
            </a:r>
            <a:r>
              <a:rPr lang="en-US" altLang="zh-TW" b="1" dirty="0" smtClean="0"/>
              <a:t>n;</a:t>
            </a:r>
            <a:endParaRPr lang="en-US" altLang="zh-TW" dirty="0" smtClean="0"/>
          </a:p>
          <a:p>
            <a:pPr marL="1257300" lvl="3" indent="0">
              <a:buNone/>
            </a:pPr>
            <a:r>
              <a:rPr lang="en-US" altLang="zh-TW" sz="2400" b="1" dirty="0" smtClean="0">
                <a:solidFill>
                  <a:srgbClr val="0070C0"/>
                </a:solidFill>
              </a:rPr>
              <a:t>else </a:t>
            </a:r>
            <a:r>
              <a:rPr lang="en-US" altLang="zh-TW" sz="2400" dirty="0" smtClean="0">
                <a:solidFill>
                  <a:srgbClr val="0070C0"/>
                </a:solidFill>
              </a:rPr>
              <a:t/>
            </a:r>
            <a:br>
              <a:rPr lang="en-US" altLang="zh-TW" sz="2400" dirty="0" smtClean="0">
                <a:solidFill>
                  <a:srgbClr val="0070C0"/>
                </a:solidFill>
              </a:rPr>
            </a:br>
            <a:r>
              <a:rPr lang="en-US" altLang="zh-TW" sz="2400" b="1" dirty="0" smtClean="0">
                <a:solidFill>
                  <a:srgbClr val="0070C0"/>
                </a:solidFill>
              </a:rPr>
              <a:t>   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陳述句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n+1;</a:t>
            </a:r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200" b="1" dirty="0" smtClean="0"/>
              <a:t>若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符合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條件式一</a:t>
            </a:r>
            <a:r>
              <a:rPr lang="zh-TW" altLang="en-US" sz="2200" b="1" dirty="0" smtClean="0"/>
              <a:t>，電腦</a:t>
            </a:r>
            <a:r>
              <a:rPr lang="zh-TW" altLang="en-US" sz="2200" b="1" dirty="0" smtClean="0">
                <a:solidFill>
                  <a:srgbClr val="FF0000"/>
                </a:solidFill>
              </a:rPr>
              <a:t>執行陳述句一</a:t>
            </a:r>
            <a:r>
              <a:rPr lang="zh-TW" altLang="en-US" sz="2200" b="1" dirty="0" smtClean="0"/>
              <a:t>的內容</a:t>
            </a:r>
            <a:r>
              <a:rPr lang="zh-TW" altLang="en-US" sz="2200" b="1" dirty="0" smtClean="0"/>
              <a:t>，</a:t>
            </a:r>
            <a:endParaRPr lang="en-US" altLang="zh-TW" sz="2200" b="1" dirty="0" smtClean="0"/>
          </a:p>
          <a:p>
            <a:pPr marL="400050" lvl="1" indent="0">
              <a:buNone/>
            </a:pPr>
            <a:r>
              <a:rPr lang="zh-TW" altLang="en-US" sz="2200" b="1" dirty="0" smtClean="0"/>
              <a:t>若</a:t>
            </a:r>
            <a:r>
              <a:rPr lang="zh-TW" altLang="en-US" sz="2200" b="1" dirty="0" smtClean="0"/>
              <a:t>狀況符合條件式二</a:t>
            </a:r>
            <a:r>
              <a:rPr lang="zh-TW" altLang="en-US" sz="2200" b="1" dirty="0"/>
              <a:t>，</a:t>
            </a:r>
            <a:r>
              <a:rPr lang="zh-TW" altLang="en-US" sz="2200" b="1" dirty="0" smtClean="0"/>
              <a:t>則執行</a:t>
            </a:r>
            <a:r>
              <a:rPr lang="zh-TW" altLang="en-US" sz="2200" b="1" dirty="0" smtClean="0"/>
              <a:t>陳述句</a:t>
            </a:r>
            <a:r>
              <a:rPr lang="zh-TW" altLang="en-US" sz="2200" b="1" dirty="0" smtClean="0"/>
              <a:t>二，</a:t>
            </a:r>
            <a:r>
              <a:rPr lang="zh-TW" altLang="en-US" sz="2200" b="1" dirty="0" smtClean="0">
                <a:solidFill>
                  <a:srgbClr val="7030A0"/>
                </a:solidFill>
              </a:rPr>
              <a:t>以此類推</a:t>
            </a:r>
            <a:r>
              <a:rPr lang="en-US" altLang="zh-TW" sz="2200" b="1" dirty="0" smtClean="0">
                <a:solidFill>
                  <a:srgbClr val="7030A0"/>
                </a:solidFill>
              </a:rPr>
              <a:t>...</a:t>
            </a:r>
            <a:endParaRPr lang="en-US" altLang="zh-TW" sz="2200" b="1" dirty="0" smtClean="0">
              <a:solidFill>
                <a:srgbClr val="7030A0"/>
              </a:solidFill>
            </a:endParaRPr>
          </a:p>
          <a:p>
            <a:pPr marL="800100" lvl="2" indent="0">
              <a:buNone/>
            </a:pPr>
            <a:r>
              <a:rPr lang="zh-TW" altLang="en-US" sz="2200" b="1" dirty="0" smtClean="0"/>
              <a:t>若</a:t>
            </a:r>
            <a:r>
              <a:rPr lang="zh-TW" altLang="en-US" sz="2200" b="1" dirty="0" smtClean="0"/>
              <a:t>狀況與前面</a:t>
            </a:r>
            <a:r>
              <a:rPr lang="en-US" altLang="zh-TW" sz="2200" b="1" dirty="0" smtClean="0"/>
              <a:t>n</a:t>
            </a:r>
            <a:r>
              <a:rPr lang="zh-TW" altLang="en-US" sz="2200" b="1" dirty="0" smtClean="0"/>
              <a:t>個條件皆不合，則執行陳述句</a:t>
            </a:r>
            <a:r>
              <a:rPr lang="en-US" altLang="zh-TW" sz="2200" b="1" dirty="0" smtClean="0"/>
              <a:t>n+1</a:t>
            </a:r>
            <a:r>
              <a:rPr lang="zh-TW" altLang="en-US" sz="2200" b="1" dirty="0" smtClean="0"/>
              <a:t>的內容</a:t>
            </a:r>
            <a:r>
              <a:rPr lang="zh-TW" altLang="en-US" sz="2200" b="1" dirty="0" smtClean="0"/>
              <a:t>。</a:t>
            </a:r>
            <a:endParaRPr lang="en-US" altLang="zh-TW" sz="2200" b="1" dirty="0" smtClean="0"/>
          </a:p>
          <a:p>
            <a:pPr marL="1257300" lvl="3" indent="0">
              <a:buNone/>
            </a:pPr>
            <a:r>
              <a:rPr lang="zh-TW" altLang="en-US" sz="2200" b="1" dirty="0">
                <a:solidFill>
                  <a:srgbClr val="0070C0"/>
                </a:solidFill>
              </a:rPr>
              <a:t>若都不</a:t>
            </a:r>
            <a:r>
              <a:rPr lang="zh-TW" altLang="en-US" sz="2200" b="1" dirty="0" smtClean="0">
                <a:solidFill>
                  <a:srgbClr val="0070C0"/>
                </a:solidFill>
              </a:rPr>
              <a:t>符合，則執行最後一個 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else</a:t>
            </a:r>
            <a:r>
              <a:rPr lang="zh-TW" altLang="en-US" sz="22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2200" b="1" dirty="0">
                <a:solidFill>
                  <a:srgbClr val="0070C0"/>
                </a:solidFill>
              </a:rPr>
              <a:t>後的內容</a:t>
            </a:r>
            <a:endParaRPr lang="en-US" altLang="zh-TW" sz="22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0489"/>
            <a:ext cx="8229600" cy="1066800"/>
          </a:xfrm>
        </p:spPr>
        <p:txBody>
          <a:bodyPr/>
          <a:lstStyle/>
          <a:p>
            <a:r>
              <a:rPr lang="en-US" altLang="zh-TW" dirty="0" smtClean="0"/>
              <a:t>If 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9512" y="1484784"/>
            <a:ext cx="432048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&lt;script language = "JavaScript"&gt;</a:t>
            </a:r>
          </a:p>
          <a:p>
            <a:r>
              <a:rPr lang="en-US" altLang="zh-TW" dirty="0" err="1" smtClean="0">
                <a:solidFill>
                  <a:srgbClr val="FFC000"/>
                </a:solidFill>
              </a:rPr>
              <a:t>var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age = </a:t>
            </a:r>
            <a:r>
              <a:rPr lang="en-US" altLang="zh-TW" b="1" dirty="0" smtClean="0">
                <a:solidFill>
                  <a:srgbClr val="FF0000"/>
                </a:solidFill>
              </a:rPr>
              <a:t>15</a:t>
            </a:r>
            <a:r>
              <a:rPr lang="en-US" altLang="zh-TW" b="1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if(age</a:t>
            </a:r>
            <a:r>
              <a:rPr lang="en-US" altLang="zh-TW" dirty="0" smtClean="0">
                <a:solidFill>
                  <a:srgbClr val="FFC000"/>
                </a:solidFill>
              </a:rPr>
              <a:t>=="</a:t>
            </a:r>
            <a:r>
              <a:rPr lang="en-US" altLang="zh-TW" dirty="0" smtClean="0">
                <a:solidFill>
                  <a:srgbClr val="FFC000"/>
                </a:solidFill>
              </a:rPr>
              <a:t>15")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	</a:t>
            </a:r>
            <a:r>
              <a:rPr lang="en-US" altLang="zh-TW" dirty="0" err="1" smtClean="0">
                <a:solidFill>
                  <a:srgbClr val="FFC000"/>
                </a:solidFill>
              </a:rPr>
              <a:t>document.write</a:t>
            </a:r>
            <a:r>
              <a:rPr lang="en-US" altLang="zh-TW" dirty="0" smtClean="0">
                <a:solidFill>
                  <a:srgbClr val="FFC000"/>
                </a:solidFill>
              </a:rPr>
              <a:t>("True!");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}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else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	</a:t>
            </a:r>
            <a:r>
              <a:rPr lang="en-US" altLang="zh-TW" dirty="0" err="1" smtClean="0">
                <a:solidFill>
                  <a:srgbClr val="FFC000"/>
                </a:solidFill>
              </a:rPr>
              <a:t>document.write</a:t>
            </a:r>
            <a:r>
              <a:rPr lang="en-US" altLang="zh-TW" dirty="0" smtClean="0">
                <a:solidFill>
                  <a:srgbClr val="FFC000"/>
                </a:solidFill>
              </a:rPr>
              <a:t>("False!");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}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&lt;/script&gt;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&lt;/html&gt;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3528" y="5877272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</a:t>
            </a:r>
            <a:r>
              <a:rPr lang="zh-TW" altLang="zh-TW" dirty="0" smtClean="0"/>
              <a:t>：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44008" y="1484784"/>
            <a:ext cx="432048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&lt;script language = "JavaScript"&gt;</a:t>
            </a:r>
          </a:p>
          <a:p>
            <a:r>
              <a:rPr lang="en-US" altLang="zh-TW" dirty="0" err="1" smtClean="0">
                <a:solidFill>
                  <a:srgbClr val="FFC000"/>
                </a:solidFill>
              </a:rPr>
              <a:t>var</a:t>
            </a:r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age = </a:t>
            </a:r>
            <a:r>
              <a:rPr lang="en-US" altLang="zh-TW" b="1" dirty="0" smtClean="0">
                <a:solidFill>
                  <a:srgbClr val="FF0000"/>
                </a:solidFill>
              </a:rPr>
              <a:t>10;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C000"/>
                </a:solidFill>
              </a:rPr>
              <a:t>if(age</a:t>
            </a:r>
            <a:r>
              <a:rPr lang="en-US" altLang="zh-TW" dirty="0" smtClean="0">
                <a:solidFill>
                  <a:srgbClr val="FFC000"/>
                </a:solidFill>
              </a:rPr>
              <a:t>==</a:t>
            </a:r>
            <a:r>
              <a:rPr lang="en-US" altLang="zh-TW" dirty="0" smtClean="0">
                <a:solidFill>
                  <a:srgbClr val="FFC000"/>
                </a:solidFill>
              </a:rPr>
              <a:t>15)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	</a:t>
            </a:r>
            <a:r>
              <a:rPr lang="en-US" altLang="zh-TW" dirty="0" err="1" smtClean="0">
                <a:solidFill>
                  <a:srgbClr val="FFC000"/>
                </a:solidFill>
              </a:rPr>
              <a:t>document.write</a:t>
            </a:r>
            <a:r>
              <a:rPr lang="en-US" altLang="zh-TW" dirty="0" smtClean="0">
                <a:solidFill>
                  <a:srgbClr val="FFC000"/>
                </a:solidFill>
              </a:rPr>
              <a:t>("True!");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}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else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	</a:t>
            </a:r>
            <a:r>
              <a:rPr lang="en-US" altLang="zh-TW" dirty="0" err="1" smtClean="0">
                <a:solidFill>
                  <a:srgbClr val="FFC000"/>
                </a:solidFill>
              </a:rPr>
              <a:t>document.write</a:t>
            </a:r>
            <a:r>
              <a:rPr lang="en-US" altLang="zh-TW" dirty="0" smtClean="0">
                <a:solidFill>
                  <a:srgbClr val="FFC000"/>
                </a:solidFill>
              </a:rPr>
              <a:t>("False!");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}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&lt;/script&gt;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&lt;/html&gt;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572000" y="1268760"/>
            <a:ext cx="0" cy="518457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716016" y="5877272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</a:t>
            </a:r>
            <a:r>
              <a:rPr lang="zh-TW" altLang="zh-TW" dirty="0" smtClean="0"/>
              <a:t>：</a:t>
            </a:r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84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If (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條件判斷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67544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/>
              <a:t>if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條件</a:t>
            </a:r>
            <a:r>
              <a:rPr lang="zh-TW" altLang="en-US" b="1" dirty="0" smtClean="0">
                <a:solidFill>
                  <a:srgbClr val="FF0000"/>
                </a:solidFill>
              </a:rPr>
              <a:t>式一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b="1" dirty="0">
                <a:solidFill>
                  <a:srgbClr val="FF0000"/>
                </a:solidFill>
              </a:rPr>
              <a:t> </a:t>
            </a:r>
            <a:r>
              <a:rPr lang="zh-TW" altLang="en-US" dirty="0">
                <a:solidFill>
                  <a:srgbClr val="FF0000"/>
                </a:solidFill>
              </a:rPr>
              <a:t/>
            </a:r>
            <a:br>
              <a:rPr lang="zh-TW" altLang="en-US" dirty="0">
                <a:solidFill>
                  <a:srgbClr val="FF0000"/>
                </a:solidFill>
              </a:rPr>
            </a:br>
            <a:r>
              <a:rPr lang="zh-TW" altLang="en-US" b="1" dirty="0">
                <a:solidFill>
                  <a:srgbClr val="FF0000"/>
                </a:solidFill>
              </a:rPr>
              <a:t>    陳述句一</a:t>
            </a:r>
            <a:r>
              <a:rPr lang="en-US" altLang="zh-TW" b="1" dirty="0">
                <a:solidFill>
                  <a:srgbClr val="FF0000"/>
                </a:solidFill>
              </a:rPr>
              <a:t>; </a:t>
            </a:r>
            <a:r>
              <a:rPr lang="zh-TW" altLang="en-US" dirty="0">
                <a:solidFill>
                  <a:srgbClr val="FF0000"/>
                </a:solidFill>
              </a:rPr>
              <a:t/>
            </a:r>
            <a:br>
              <a:rPr lang="zh-TW" altLang="en-US" dirty="0">
                <a:solidFill>
                  <a:srgbClr val="FF0000"/>
                </a:solidFill>
              </a:rPr>
            </a:br>
            <a:r>
              <a:rPr lang="en-US" altLang="zh-TW" b="1" dirty="0"/>
              <a:t>else </a:t>
            </a:r>
            <a:r>
              <a:rPr lang="en-US" altLang="zh-TW" b="1" dirty="0" smtClean="0"/>
              <a:t>if(</a:t>
            </a:r>
            <a:r>
              <a:rPr lang="zh-TW" altLang="en-US" b="1" dirty="0" smtClean="0"/>
              <a:t>條件式二</a:t>
            </a:r>
            <a:r>
              <a:rPr lang="en-US" altLang="zh-TW" b="1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/>
              <a:t>    </a:t>
            </a:r>
            <a:r>
              <a:rPr lang="zh-TW" altLang="en-US" b="1" dirty="0"/>
              <a:t>陳述句二</a:t>
            </a:r>
            <a:r>
              <a:rPr lang="en-US" altLang="zh-TW" b="1" dirty="0" smtClean="0"/>
              <a:t>;</a:t>
            </a:r>
          </a:p>
          <a:p>
            <a:pPr marL="0" indent="0">
              <a:buNone/>
            </a:pPr>
            <a:r>
              <a:rPr lang="en-US" altLang="zh-TW" b="1" dirty="0" smtClean="0"/>
              <a:t>..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/>
              <a:t>else if(</a:t>
            </a:r>
            <a:r>
              <a:rPr lang="zh-TW" altLang="en-US" b="1" dirty="0" smtClean="0"/>
              <a:t>條件式</a:t>
            </a:r>
            <a:r>
              <a:rPr lang="en-US" altLang="zh-TW" b="1" dirty="0" smtClean="0"/>
              <a:t>n)</a:t>
            </a:r>
          </a:p>
          <a:p>
            <a:pPr marL="0" indent="0">
              <a:buNone/>
            </a:pPr>
            <a:r>
              <a:rPr lang="zh-TW" altLang="en-US" b="1" dirty="0" smtClean="0"/>
              <a:t>    陳述句</a:t>
            </a:r>
            <a:r>
              <a:rPr lang="en-US" altLang="zh-TW" b="1" dirty="0" smtClean="0"/>
              <a:t>n;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else </a:t>
            </a:r>
            <a:r>
              <a:rPr lang="en-US" altLang="zh-TW" dirty="0" smtClean="0">
                <a:solidFill>
                  <a:srgbClr val="0070C0"/>
                </a:solidFill>
              </a:rPr>
              <a:t/>
            </a:r>
            <a:br>
              <a:rPr lang="en-US" altLang="zh-TW" dirty="0" smtClean="0">
                <a:solidFill>
                  <a:srgbClr val="0070C0"/>
                </a:solidFill>
              </a:rPr>
            </a:br>
            <a:r>
              <a:rPr lang="en-US" altLang="zh-TW" b="1" dirty="0" smtClean="0">
                <a:solidFill>
                  <a:srgbClr val="0070C0"/>
                </a:solidFill>
              </a:rPr>
              <a:t>    </a:t>
            </a:r>
            <a:r>
              <a:rPr lang="zh-TW" altLang="en-US" b="1" dirty="0" smtClean="0">
                <a:solidFill>
                  <a:srgbClr val="0070C0"/>
                </a:solidFill>
              </a:rPr>
              <a:t>陳述句</a:t>
            </a:r>
            <a:r>
              <a:rPr lang="en-US" altLang="zh-TW" b="1" dirty="0" smtClean="0">
                <a:solidFill>
                  <a:srgbClr val="0070C0"/>
                </a:solidFill>
              </a:rPr>
              <a:t>n+1;</a:t>
            </a:r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若狀況</a:t>
            </a:r>
            <a:r>
              <a:rPr lang="zh-TW" altLang="en-US" b="1" dirty="0" smtClean="0">
                <a:solidFill>
                  <a:srgbClr val="FF0000"/>
                </a:solidFill>
              </a:rPr>
              <a:t>符合條件式一</a:t>
            </a:r>
            <a:r>
              <a:rPr lang="zh-TW" altLang="en-US" b="1" dirty="0" smtClean="0"/>
              <a:t>，電腦</a:t>
            </a:r>
            <a:r>
              <a:rPr lang="zh-TW" altLang="en-US" b="1" dirty="0" smtClean="0">
                <a:solidFill>
                  <a:srgbClr val="FF0000"/>
                </a:solidFill>
              </a:rPr>
              <a:t>執行陳述句一</a:t>
            </a:r>
            <a:r>
              <a:rPr lang="zh-TW" altLang="en-US" b="1" dirty="0" smtClean="0"/>
              <a:t>的內容，不會執行陳述句二與陳述句三的內容；若狀況符合條件式二</a:t>
            </a:r>
            <a:r>
              <a:rPr lang="zh-TW" altLang="en-US" b="1" dirty="0"/>
              <a:t>，則</a:t>
            </a:r>
            <a:r>
              <a:rPr lang="zh-TW" altLang="en-US" b="1" dirty="0" smtClean="0"/>
              <a:t>電腦執行陳述句二的</a:t>
            </a:r>
            <a:r>
              <a:rPr lang="zh-TW" altLang="en-US" b="1" dirty="0"/>
              <a:t>內容，不會</a:t>
            </a:r>
            <a:r>
              <a:rPr lang="zh-TW" altLang="en-US" b="1" dirty="0" smtClean="0"/>
              <a:t>執行陳述句一與</a:t>
            </a:r>
            <a:r>
              <a:rPr lang="zh-TW" altLang="en-US" b="1" dirty="0"/>
              <a:t>陳述句三的</a:t>
            </a:r>
            <a:r>
              <a:rPr lang="zh-TW" altLang="en-US" b="1" dirty="0" smtClean="0"/>
              <a:t>內容，</a:t>
            </a:r>
            <a:r>
              <a:rPr lang="zh-TW" altLang="en-US" b="1" dirty="0" smtClean="0">
                <a:solidFill>
                  <a:srgbClr val="FF0000"/>
                </a:solidFill>
              </a:rPr>
              <a:t>以此類推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若狀況與前面</a:t>
            </a:r>
            <a:r>
              <a:rPr lang="en-US" altLang="zh-TW" b="1" dirty="0" smtClean="0">
                <a:solidFill>
                  <a:srgbClr val="0070C0"/>
                </a:solidFill>
              </a:rPr>
              <a:t>n</a:t>
            </a:r>
            <a:r>
              <a:rPr lang="zh-TW" altLang="en-US" b="1" dirty="0" smtClean="0">
                <a:solidFill>
                  <a:srgbClr val="0070C0"/>
                </a:solidFill>
              </a:rPr>
              <a:t>個條件皆不合，則執行陳述句</a:t>
            </a:r>
            <a:r>
              <a:rPr lang="en-US" altLang="zh-TW" b="1" dirty="0" smtClean="0">
                <a:solidFill>
                  <a:srgbClr val="0070C0"/>
                </a:solidFill>
              </a:rPr>
              <a:t>n+1</a:t>
            </a:r>
            <a:r>
              <a:rPr lang="zh-TW" altLang="en-US" b="1" dirty="0" smtClean="0">
                <a:solidFill>
                  <a:srgbClr val="0070C0"/>
                </a:solidFill>
              </a:rPr>
              <a:t>的內容。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比較運算子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(operator)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1570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67544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zh-TW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04614"/>
              </p:ext>
            </p:extLst>
          </p:nvPr>
        </p:nvGraphicFramePr>
        <p:xfrm>
          <a:off x="264450" y="1736034"/>
          <a:ext cx="8635788" cy="339599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11206"/>
                <a:gridCol w="4488415"/>
                <a:gridCol w="2936167"/>
              </a:tblGrid>
              <a:tr h="399528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例子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說明</a:t>
                      </a: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&gt;(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大於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大於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expr2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，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&lt;(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小於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&lt; expr2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小於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expr2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!=(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不等於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expr2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不等於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expr2，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5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比較運算子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(operator)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1570" y="1124744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比較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67544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zh-TW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66099"/>
              </p:ext>
            </p:extLst>
          </p:nvPr>
        </p:nvGraphicFramePr>
        <p:xfrm>
          <a:off x="264450" y="1736034"/>
          <a:ext cx="8635788" cy="377578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11206"/>
                <a:gridCol w="4488415"/>
                <a:gridCol w="2936167"/>
              </a:tblGrid>
              <a:tr h="399528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運算子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例子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說明</a:t>
                      </a: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等於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 expr2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等於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expr2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小於或等於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&lt;= expr2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小於或等於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expr2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&gt;=(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大於或等於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&gt;= expr2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如果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expr1 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大於或等於 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expr2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就會傳回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true ，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否則傳回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運算子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比較運算子範例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&lt;title&gt;demo&lt;/title&gt;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a=1,b=3;//</a:t>
            </a:r>
            <a:r>
              <a:rPr lang="zh-TW" altLang="en-US" dirty="0"/>
              <a:t>宣告時即賦予值</a:t>
            </a:r>
          </a:p>
          <a:p>
            <a:pPr marL="0" indent="0">
              <a:buNone/>
            </a:pPr>
            <a:r>
              <a:rPr lang="en-US" altLang="zh-TW" dirty="0" smtClean="0"/>
              <a:t>if(a</a:t>
            </a:r>
            <a:r>
              <a:rPr lang="en-US" altLang="zh-TW" dirty="0"/>
              <a:t>==b)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("a</a:t>
            </a:r>
            <a:r>
              <a:rPr lang="zh-TW" altLang="en-US" dirty="0"/>
              <a:t>＝</a:t>
            </a:r>
            <a:r>
              <a:rPr lang="en-US" altLang="zh-TW" dirty="0"/>
              <a:t>b");</a:t>
            </a:r>
          </a:p>
          <a:p>
            <a:pPr marL="0" indent="0">
              <a:buNone/>
            </a:pPr>
            <a:r>
              <a:rPr lang="en-US" altLang="zh-TW" dirty="0"/>
              <a:t>else if(a&gt;b)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("a</a:t>
            </a:r>
            <a:r>
              <a:rPr lang="zh-TW" altLang="en-US" dirty="0"/>
              <a:t>＞</a:t>
            </a:r>
            <a:r>
              <a:rPr lang="en-US" altLang="zh-TW" dirty="0"/>
              <a:t>b");</a:t>
            </a:r>
          </a:p>
          <a:p>
            <a:pPr marL="0" indent="0">
              <a:buNone/>
            </a:pPr>
            <a:r>
              <a:rPr lang="en-US" altLang="zh-TW" dirty="0"/>
              <a:t>else if(a&lt;b)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("a</a:t>
            </a:r>
            <a:r>
              <a:rPr lang="zh-TW" altLang="en-US" dirty="0"/>
              <a:t>＜</a:t>
            </a:r>
            <a:r>
              <a:rPr lang="en-US" altLang="zh-TW" dirty="0"/>
              <a:t>b");</a:t>
            </a:r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837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運算子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比較運算子範例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 smtClean="0"/>
              <a:t>判斷字串是否相同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&lt;title&gt;</a:t>
            </a:r>
            <a:r>
              <a:rPr lang="zh-TW" altLang="en-US" dirty="0"/>
              <a:t>邏輯運算子的範例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 language="JavaScript"&gt;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name1="</a:t>
            </a:r>
            <a:r>
              <a:rPr lang="en-US" altLang="zh-TW" dirty="0"/>
              <a:t>Leo</a:t>
            </a:r>
            <a:r>
              <a:rPr lang="en-US" altLang="zh-TW" dirty="0" smtClean="0"/>
              <a:t>",name2=“Alex";</a:t>
            </a:r>
            <a:r>
              <a:rPr lang="en-US" altLang="zh-TW" dirty="0" smtClean="0">
                <a:solidFill>
                  <a:srgbClr val="00B050"/>
                </a:solidFill>
              </a:rPr>
              <a:t>//</a:t>
            </a:r>
            <a:r>
              <a:rPr lang="zh-TW" altLang="en-US" dirty="0">
                <a:solidFill>
                  <a:srgbClr val="00B050"/>
                </a:solidFill>
              </a:rPr>
              <a:t>宣告時即賦予值</a:t>
            </a:r>
          </a:p>
          <a:p>
            <a:pPr marL="0" indent="0">
              <a:buNone/>
            </a:pPr>
            <a:r>
              <a:rPr lang="en-US" altLang="zh-TW" dirty="0" smtClean="0"/>
              <a:t>If(name1==name2)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");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else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不同</a:t>
            </a:r>
            <a:r>
              <a:rPr lang="en-US" altLang="zh-TW" dirty="0" smtClean="0"/>
              <a:t>”);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548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邏輯運算子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operator</a:t>
            </a:r>
            <a:endParaRPr lang="zh-TW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TW" altLang="en-US" dirty="0"/>
              <a:t>邏輯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>: </a:t>
            </a:r>
            <a:r>
              <a:rPr lang="zh-TW" altLang="en-US" dirty="0" smtClean="0"/>
              <a:t>用於結合多個條件做判斷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467544" y="126876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zh-TW" alt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/>
            </a:r>
            <a:br>
              <a: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21194"/>
              </p:ext>
            </p:extLst>
          </p:nvPr>
        </p:nvGraphicFramePr>
        <p:xfrm>
          <a:off x="400708" y="2060848"/>
          <a:ext cx="8363272" cy="30963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18456"/>
                <a:gridCol w="4501304"/>
                <a:gridCol w="2843512"/>
              </a:tblGrid>
              <a:tr h="399528">
                <a:tc>
                  <a:txBody>
                    <a:bodyPr/>
                    <a:lstStyle/>
                    <a:p>
                      <a:r>
                        <a:rPr lang="zh-TW" altLang="en-US" dirty="0"/>
                        <a:t>運算子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例子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說明</a:t>
                      </a:r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&amp;&amp;(</a:t>
                      </a:r>
                      <a:r>
                        <a:rPr lang="zh-TW" altLang="en-US" dirty="0" smtClean="0"/>
                        <a:t>且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expr1</a:t>
                      </a:r>
                      <a:r>
                        <a:rPr lang="en-US" dirty="0"/>
                        <a:t> &amp;&amp; </a:t>
                      </a:r>
                      <a:r>
                        <a:rPr lang="en-US" dirty="0" smtClean="0"/>
                        <a:t>expr2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如果 </a:t>
                      </a:r>
                      <a:r>
                        <a:rPr lang="en-US"/>
                        <a:t>expr1 </a:t>
                      </a:r>
                      <a:r>
                        <a:rPr lang="zh-TW" altLang="en-US"/>
                        <a:t>和 </a:t>
                      </a:r>
                      <a:r>
                        <a:rPr lang="en-US"/>
                        <a:t>expr2 </a:t>
                      </a:r>
                      <a:r>
                        <a:rPr lang="zh-TW" altLang="en-US"/>
                        <a:t>都是 </a:t>
                      </a:r>
                      <a:r>
                        <a:rPr lang="en-US"/>
                        <a:t>true ， </a:t>
                      </a:r>
                      <a:r>
                        <a:rPr lang="zh-TW" altLang="en-US"/>
                        <a:t>就會傳回 </a:t>
                      </a:r>
                      <a:r>
                        <a:rPr lang="en-US"/>
                        <a:t>true ， </a:t>
                      </a:r>
                      <a:r>
                        <a:rPr lang="zh-TW" altLang="en-US"/>
                        <a:t>否則傳回 </a:t>
                      </a:r>
                      <a:r>
                        <a:rPr lang="en-US"/>
                        <a:t>false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9988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||(</a:t>
                      </a:r>
                      <a:r>
                        <a:rPr lang="zh-TW" altLang="en-US" dirty="0" smtClean="0"/>
                        <a:t>或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expr1</a:t>
                      </a:r>
                      <a:r>
                        <a:rPr lang="en-US" dirty="0"/>
                        <a:t> || </a:t>
                      </a:r>
                      <a:r>
                        <a:rPr lang="en-US" dirty="0" smtClean="0"/>
                        <a:t>expr2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 </a:t>
                      </a:r>
                      <a:r>
                        <a:rPr lang="en-US" dirty="0"/>
                        <a:t>expr1 </a:t>
                      </a:r>
                      <a:r>
                        <a:rPr lang="zh-TW" altLang="en-US" dirty="0"/>
                        <a:t>或 </a:t>
                      </a:r>
                      <a:r>
                        <a:rPr lang="en-US" dirty="0"/>
                        <a:t>expr2 </a:t>
                      </a:r>
                      <a:r>
                        <a:rPr lang="zh-TW" altLang="en-US" dirty="0"/>
                        <a:t>是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就會傳回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否則傳回 </a:t>
                      </a:r>
                      <a:r>
                        <a:rPr lang="en-US" dirty="0"/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69917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不為真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!expr1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 </a:t>
                      </a:r>
                      <a:r>
                        <a:rPr lang="en-US" dirty="0"/>
                        <a:t>expr1 </a:t>
                      </a:r>
                      <a:r>
                        <a:rPr lang="zh-TW" altLang="en-US" dirty="0"/>
                        <a:t>是 </a:t>
                      </a:r>
                      <a:r>
                        <a:rPr lang="en-US" dirty="0"/>
                        <a:t>true ， </a:t>
                      </a:r>
                      <a:r>
                        <a:rPr lang="zh-TW" altLang="en-US" dirty="0"/>
                        <a:t>就傳回 </a:t>
                      </a:r>
                      <a:r>
                        <a:rPr lang="en-US" dirty="0"/>
                        <a:t>false， </a:t>
                      </a:r>
                      <a:r>
                        <a:rPr lang="zh-TW" altLang="en-US" dirty="0"/>
                        <a:t>否則傳回 </a:t>
                      </a:r>
                      <a:r>
                        <a:rPr lang="en-US" dirty="0"/>
                        <a:t>false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</TotalTime>
  <Words>589</Words>
  <Application>Microsoft Office PowerPoint</Application>
  <PresentationFormat>如螢幕大小 (4:3)</PresentationFormat>
  <Paragraphs>243</Paragraphs>
  <Slides>15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If 條件判斷及邏輯運算子</vt:lpstr>
      <vt:lpstr>If (條件判斷)</vt:lpstr>
      <vt:lpstr>If example</vt:lpstr>
      <vt:lpstr>If (條件判斷)</vt:lpstr>
      <vt:lpstr>比較運算子(operator)</vt:lpstr>
      <vt:lpstr>比較運算子(operator)</vt:lpstr>
      <vt:lpstr>運算子-比較運算子範例</vt:lpstr>
      <vt:lpstr>運算子-比較運算子範例2</vt:lpstr>
      <vt:lpstr>邏輯運算子 operator</vt:lpstr>
      <vt:lpstr>邏輯運算子範例</vt:lpstr>
      <vt:lpstr>邏輯運算子  logic operator</vt:lpstr>
      <vt:lpstr>運算子-邏輯運算子範例</vt:lpstr>
      <vt:lpstr>比較運算子 1 Comparison operators </vt:lpstr>
      <vt:lpstr>比較運算子 2 Comparison operators</vt:lpstr>
      <vt:lpstr>運算子-比較運算子範例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88</cp:revision>
  <dcterms:created xsi:type="dcterms:W3CDTF">2015-01-21T12:58:59Z</dcterms:created>
  <dcterms:modified xsi:type="dcterms:W3CDTF">2019-03-19T23:51:30Z</dcterms:modified>
</cp:coreProperties>
</file>